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5" r:id="rId2"/>
    <p:sldId id="317" r:id="rId3"/>
    <p:sldId id="333" r:id="rId4"/>
    <p:sldId id="334" r:id="rId5"/>
    <p:sldId id="335" r:id="rId6"/>
    <p:sldId id="336" r:id="rId7"/>
    <p:sldId id="318" r:id="rId8"/>
    <p:sldId id="338" r:id="rId9"/>
    <p:sldId id="339" r:id="rId10"/>
    <p:sldId id="340" r:id="rId11"/>
    <p:sldId id="319" r:id="rId12"/>
    <p:sldId id="323" r:id="rId13"/>
    <p:sldId id="325" r:id="rId14"/>
    <p:sldId id="343" r:id="rId15"/>
    <p:sldId id="326" r:id="rId16"/>
    <p:sldId id="286" r:id="rId17"/>
    <p:sldId id="328" r:id="rId18"/>
    <p:sldId id="329" r:id="rId19"/>
    <p:sldId id="330" r:id="rId20"/>
    <p:sldId id="331" r:id="rId21"/>
    <p:sldId id="297" r:id="rId22"/>
    <p:sldId id="299" r:id="rId23"/>
    <p:sldId id="341" r:id="rId24"/>
    <p:sldId id="342" r:id="rId25"/>
    <p:sldId id="301" r:id="rId26"/>
    <p:sldId id="346" r:id="rId27"/>
    <p:sldId id="344" r:id="rId28"/>
    <p:sldId id="345" r:id="rId29"/>
    <p:sldId id="292" r:id="rId30"/>
    <p:sldId id="347" r:id="rId31"/>
    <p:sldId id="348" r:id="rId32"/>
    <p:sldId id="349" r:id="rId33"/>
    <p:sldId id="350" r:id="rId34"/>
  </p:sldIdLst>
  <p:sldSz cx="9144000" cy="6858000" type="screen4x3"/>
  <p:notesSz cx="6858000" cy="9525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4409E9"/>
    <a:srgbClr val="540C3F"/>
    <a:srgbClr val="CA3E06"/>
    <a:srgbClr val="FF00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9" autoAdjust="0"/>
    <p:restoredTop sz="94600"/>
  </p:normalViewPr>
  <p:slideViewPr>
    <p:cSldViewPr>
      <p:cViewPr>
        <p:scale>
          <a:sx n="70" d="100"/>
          <a:sy n="70" d="100"/>
        </p:scale>
        <p:origin x="-150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762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762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7592B42-B9A9-4531-B9AD-1936659B2786}" type="datetimeFigureOut">
              <a:rPr lang="ru-RU"/>
              <a:pPr>
                <a:defRPr/>
              </a:pPr>
              <a:t>20.02.2002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0" y="714375"/>
            <a:ext cx="4762500" cy="3571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524375"/>
            <a:ext cx="5486400" cy="42862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047097"/>
            <a:ext cx="2971800" cy="476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047097"/>
            <a:ext cx="2971800" cy="476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B7281E8-AF4F-48D7-A273-D8B99B3851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3790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4BD2B-47E3-4AFB-BFED-4783A77363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DF262-83B7-449D-81CF-A0085DD2A9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3C7F6-0E38-4640-8D91-AC569A77E3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69B2D-62DD-49AB-B778-E4EFA31023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6A21E-1DC2-44F7-A495-178DFC5DD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DDFB4-8ED4-46DF-B77B-890A16332C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472ED-9FFC-4B0C-B534-84D94944FA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3A7BA-907C-430D-BE81-A59B10AE6A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37517-92C5-4D58-908C-646785E8F9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29CD2-5A19-4DE7-B514-58782280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BDB78-F2B5-45DC-B171-9926D341D6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FA7A4F6-C749-4D6A-BDB1-B0FB33A07A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64088" y="5411450"/>
            <a:ext cx="471601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</a:t>
            </a:r>
            <a:r>
              <a:rPr lang="ru-RU" sz="2000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4409E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Воспитатель:</a:t>
            </a:r>
            <a:endParaRPr lang="ru-RU" sz="2000" b="1" dirty="0">
              <a:ln w="12700">
                <a:solidFill>
                  <a:srgbClr val="00B0F0"/>
                </a:solidFill>
                <a:prstDash val="solid"/>
              </a:ln>
              <a:solidFill>
                <a:srgbClr val="4409E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000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4409E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</a:t>
            </a:r>
            <a:r>
              <a:rPr lang="ru-RU" sz="2000" b="1" dirty="0" err="1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4409E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Сафина.Е.В</a:t>
            </a:r>
            <a:r>
              <a:rPr lang="ru-RU" sz="2000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4409E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r>
              <a:rPr lang="ru-RU" sz="2000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4409E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endParaRPr lang="ru-RU" sz="2000" b="1" dirty="0">
              <a:ln w="12700">
                <a:solidFill>
                  <a:srgbClr val="00B0F0"/>
                </a:solidFill>
                <a:prstDash val="solid"/>
              </a:ln>
              <a:solidFill>
                <a:srgbClr val="4409E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2473325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491880" y="2420888"/>
            <a:ext cx="50405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Мы ребята молодцы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Любим мы трудиться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Вот посадим мы лучок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Будим им гордиться!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332656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111111"/>
                </a:solidFill>
                <a:latin typeface="Times New Roman"/>
                <a:ea typeface="Times New Roman"/>
              </a:rPr>
              <a:t>Познавательно –исследовательский  проект </a:t>
            </a:r>
            <a:r>
              <a:rPr lang="ru-RU" b="1" i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 </a:t>
            </a:r>
            <a:r>
              <a:rPr lang="ru-RU" b="1" i="1" dirty="0">
                <a:solidFill>
                  <a:srgbClr val="111111"/>
                </a:solidFill>
                <a:latin typeface="Times New Roman"/>
                <a:ea typeface="Times New Roman"/>
              </a:rPr>
              <a:t>по сказке « Репка».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b="1" i="1" dirty="0">
                <a:solidFill>
                  <a:srgbClr val="111111"/>
                </a:solidFill>
                <a:latin typeface="Times New Roman"/>
                <a:ea typeface="Times New Roman"/>
              </a:rPr>
              <a:t>«Огород на подоконнике»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150332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  </a:t>
            </a:r>
            <a:r>
              <a:rPr lang="ru-RU" sz="2400" b="1" i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Первая младшая </a:t>
            </a:r>
            <a:r>
              <a:rPr lang="ru-RU" sz="2400" b="1" i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  </a:t>
            </a:r>
            <a:r>
              <a:rPr lang="ru-RU" sz="2400" b="1" i="1" dirty="0" smtClean="0">
                <a:solidFill>
                  <a:srgbClr val="111111"/>
                </a:solidFill>
                <a:latin typeface="Times New Roman"/>
                <a:ea typeface="Times New Roman"/>
              </a:rPr>
              <a:t>группа  </a:t>
            </a:r>
            <a:r>
              <a:rPr lang="ru-RU" sz="2400" dirty="0">
                <a:latin typeface="Times New Roman"/>
                <a:ea typeface="Times New Roman"/>
              </a:rPr>
              <a:t/>
            </a:r>
            <a:br>
              <a:rPr lang="ru-RU" sz="2400" dirty="0">
                <a:latin typeface="Times New Roman"/>
                <a:ea typeface="Times New Roman"/>
              </a:rPr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179388" y="193675"/>
            <a:ext cx="7488237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alt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Вид проекта:</a:t>
            </a:r>
            <a:r>
              <a:rPr lang="ru-RU" altLang="ru-RU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altLang="ru-RU" sz="2800" dirty="0" smtClean="0">
                <a:solidFill>
                  <a:srgbClr val="FFFF00"/>
                </a:solidFill>
              </a:rPr>
              <a:t>познавательно - исследовательский. </a:t>
            </a:r>
          </a:p>
          <a:p>
            <a:pPr eaLnBrk="1" hangingPunct="1">
              <a:defRPr/>
            </a:pPr>
            <a:r>
              <a:rPr lang="ru-RU" altLang="ru-RU" sz="3600" b="1" dirty="0" smtClean="0">
                <a:solidFill>
                  <a:schemeClr val="accent1">
                    <a:lumMod val="75000"/>
                  </a:schemeClr>
                </a:solidFill>
              </a:rPr>
              <a:t>Сроки проведения: </a:t>
            </a:r>
          </a:p>
          <a:p>
            <a:pPr eaLnBrk="1" hangingPunct="1">
              <a:defRPr/>
            </a:pPr>
            <a:r>
              <a:rPr lang="ru-RU" altLang="ru-RU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ru-RU" sz="2800" dirty="0" smtClean="0">
                <a:solidFill>
                  <a:srgbClr val="FFFF00"/>
                </a:solidFill>
              </a:rPr>
              <a:t>Краткосрочный</a:t>
            </a:r>
          </a:p>
          <a:p>
            <a:pPr eaLnBrk="1" hangingPunct="1">
              <a:defRPr/>
            </a:pPr>
            <a:r>
              <a:rPr lang="ru-RU" altLang="ru-RU" sz="3600" b="1" dirty="0" smtClean="0">
                <a:solidFill>
                  <a:schemeClr val="accent1">
                    <a:lumMod val="75000"/>
                  </a:schemeClr>
                </a:solidFill>
              </a:rPr>
              <a:t>Участники проекта</a:t>
            </a:r>
            <a:r>
              <a:rPr lang="ru-RU" altLang="ru-RU" sz="3600" b="1" dirty="0" smtClean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воспитатели, дети, родители воспитанников</a:t>
            </a:r>
            <a:endParaRPr lang="ru-RU" altLang="ru-RU" sz="2800" dirty="0" smtClean="0">
              <a:solidFill>
                <a:srgbClr val="FFFF00"/>
              </a:solidFill>
            </a:endParaRPr>
          </a:p>
        </p:txBody>
      </p:sp>
      <p:pic>
        <p:nvPicPr>
          <p:cNvPr id="3075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3573463"/>
            <a:ext cx="5327650" cy="315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0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Цель:</a:t>
            </a:r>
            <a:r>
              <a:rPr lang="ru-RU" sz="3600" dirty="0"/>
              <a:t> Формирование экологической культуры у детей и их родителей, создание условий для познавательного развития детей.</a:t>
            </a: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9855" y="3284985"/>
            <a:ext cx="5814395" cy="344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18561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04664"/>
            <a:ext cx="770485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Задачи проекта: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b="1" i="1" dirty="0"/>
              <a:t>Для работы с детьми</a:t>
            </a:r>
            <a:br>
              <a:rPr lang="ru-RU" sz="1600" b="1" i="1" dirty="0"/>
            </a:br>
            <a:r>
              <a:rPr lang="ru-RU" sz="1600" dirty="0"/>
              <a:t>1. Развивать познавательно-исследовательскую деятельность детей через:</a:t>
            </a:r>
            <a:br>
              <a:rPr lang="ru-RU" sz="1600" dirty="0"/>
            </a:br>
            <a:r>
              <a:rPr lang="ru-RU" sz="1600" dirty="0"/>
              <a:t>• Наблюдения за ростом растений;</a:t>
            </a:r>
            <a:br>
              <a:rPr lang="ru-RU" sz="1600" dirty="0"/>
            </a:br>
            <a:r>
              <a:rPr lang="ru-RU" sz="1600" dirty="0"/>
              <a:t>• Беседы о значении овощей в жизни человека;</a:t>
            </a:r>
            <a:br>
              <a:rPr lang="ru-RU" sz="1600" dirty="0"/>
            </a:br>
            <a:r>
              <a:rPr lang="ru-RU" sz="1600" dirty="0"/>
              <a:t>• Опытно-экспериментальную деятельность.</a:t>
            </a:r>
            <a:br>
              <a:rPr lang="ru-RU" sz="1600" dirty="0"/>
            </a:br>
            <a:r>
              <a:rPr lang="ru-RU" sz="1600" dirty="0"/>
              <a:t>2. Воспитывать бережное отношение к растениям.</a:t>
            </a:r>
            <a:br>
              <a:rPr lang="ru-RU" sz="1600" dirty="0"/>
            </a:br>
            <a:r>
              <a:rPr lang="ru-RU" sz="1600" dirty="0"/>
              <a:t>3. Формировать умение самостоятельно выражать собственное мнение об увиденном и услышанном.</a:t>
            </a:r>
            <a:br>
              <a:rPr lang="ru-RU" sz="1600" dirty="0"/>
            </a:br>
            <a:r>
              <a:rPr lang="ru-RU" sz="1600" dirty="0"/>
              <a:t>4. Формировать коммуникативные навыки.</a:t>
            </a:r>
            <a:br>
              <a:rPr lang="ru-RU" sz="1600" dirty="0"/>
            </a:br>
            <a:r>
              <a:rPr lang="ru-RU" sz="1600" b="1" i="1" dirty="0"/>
              <a:t>Для работы с родителями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1. Заинтересовать родителей в совместной деятельности: воспитатель-родитель-ребенок на подготовительном этапе.</a:t>
            </a:r>
            <a:br>
              <a:rPr lang="ru-RU" sz="1600" dirty="0"/>
            </a:br>
            <a:r>
              <a:rPr lang="ru-RU" sz="1600" dirty="0"/>
              <a:t>2. Выполнять совместные задания по проекту.</a:t>
            </a:r>
            <a:br>
              <a:rPr lang="ru-RU" sz="1600" dirty="0"/>
            </a:br>
            <a:r>
              <a:rPr lang="ru-RU" sz="1600" b="1" i="1" dirty="0"/>
              <a:t>Для педагога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1. Овладеть методом проектов как технологией и как деятельностью по самоорганизации профессионального пространства.</a:t>
            </a:r>
            <a:br>
              <a:rPr lang="ru-RU" sz="1600" dirty="0"/>
            </a:br>
            <a:r>
              <a:rPr lang="ru-RU" sz="1600" dirty="0"/>
              <a:t>2. Выстроить стратегию руководства проектом во взаимодействии с родителями, детьми.</a:t>
            </a:r>
            <a:br>
              <a:rPr lang="ru-RU" sz="1600" dirty="0"/>
            </a:br>
            <a:r>
              <a:rPr lang="ru-RU" sz="1600" dirty="0"/>
              <a:t>3. Сформировать предметно-развивающую среду для проекта, оформить зоны познания играми на тему проекта.</a:t>
            </a:r>
            <a:br>
              <a:rPr lang="ru-RU" sz="1600" dirty="0"/>
            </a:br>
            <a:r>
              <a:rPr lang="ru-RU" sz="1600" dirty="0"/>
              <a:t>4. Помогать детям добывать знания.</a:t>
            </a:r>
            <a:br>
              <a:rPr lang="ru-RU" sz="1600" dirty="0"/>
            </a:br>
            <a:r>
              <a:rPr lang="ru-RU" sz="1600" dirty="0"/>
              <a:t>5. Оказывать воспитанникам помощь в подготовке и проведении презентации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079112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8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Предполагаемый результат: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           Для детей</a:t>
            </a:r>
            <a:r>
              <a:rPr lang="ru-RU" dirty="0"/>
              <a:t>: Расширение знаний о строении растений и роли овощей в жизни человека; формирование первоначальных навыков бережного отношения к растительному миру; развитие наблюдательности; активизация словарного запаса; накопление эмоционального позитивного опыта общения с природой; самоутверждение личности ребенка; снятие стрессовых факторов.</a:t>
            </a:r>
            <a:br>
              <a:rPr lang="ru-RU" dirty="0"/>
            </a:br>
            <a:r>
              <a:rPr lang="ru-RU" i="1" dirty="0"/>
              <a:t>           Для родителей</a:t>
            </a:r>
            <a:r>
              <a:rPr lang="ru-RU" dirty="0"/>
              <a:t>: повышение компетентности по данной теме, избрание нужных ориентиров в воспитании, укрепление детско-родительских отношений, самореализация.</a:t>
            </a:r>
            <a:br>
              <a:rPr lang="ru-RU" dirty="0"/>
            </a:br>
            <a:r>
              <a:rPr lang="ru-RU" i="1" dirty="0"/>
              <a:t>           Для педагога</a:t>
            </a:r>
            <a:r>
              <a:rPr lang="ru-RU" dirty="0"/>
              <a:t>: повышение профессионализма, внедрение новых методов в работе с детьми и родителями, самореализация.</a:t>
            </a:r>
            <a:br>
              <a:rPr lang="ru-RU" dirty="0"/>
            </a:br>
            <a:r>
              <a:rPr lang="ru-RU" dirty="0"/>
              <a:t>Оборудование и материалы для посадки растений и ухода за ними: ящики с землей, семена растений, палочки, совочки, лейки с водой, грабельки.</a:t>
            </a:r>
            <a:r>
              <a:rPr lang="ru-RU" b="1" dirty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7" y="4230967"/>
            <a:ext cx="4218259" cy="2500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84457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1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Актуальность: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Дети раннего дошкольного возраста в недостаточной степени имеют представления о растениях, о том, где они растут, о необходимых условиях их роста, их интерес к познавательно-исследовательской деятельности недостаточно развит. Исследовательская, поисковая активность – естественное состояние ребенка, он настроен на познание мира. Исследовать, открывать, изучать – значит сделать шаг в неизведанное и непознанное.</a:t>
            </a:r>
            <a:br>
              <a:rPr lang="ru-RU" dirty="0"/>
            </a:br>
            <a:r>
              <a:rPr lang="ru-RU" dirty="0"/>
              <a:t>Тема разработанного проекта выбрана с учетом возрастных особенностей детей младшего возраста и объема информации, которая может быть ими воспринята. Это детский исследовательский проект ориентирован на приобретение детьми опыта собственной опытно - исследовательской деятельности, осознание детьми своих интересов, формирование умений их реализовывать, приобретение и применение детьми новых знаний в жизни.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617461"/>
            <a:ext cx="3528392" cy="2091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7673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Прямоугольник 1"/>
          <p:cNvSpPr>
            <a:spLocks noChangeArrowheads="1"/>
          </p:cNvSpPr>
          <p:nvPr/>
        </p:nvSpPr>
        <p:spPr bwMode="auto">
          <a:xfrm>
            <a:off x="1187450" y="260350"/>
            <a:ext cx="67691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FF0000"/>
                </a:solidFill>
              </a:rPr>
              <a:t>Этапы реализации проекта: </a:t>
            </a:r>
            <a:endParaRPr lang="ru-RU" altLang="ru-RU" sz="2400">
              <a:solidFill>
                <a:srgbClr val="FF0000"/>
              </a:solidFill>
            </a:endParaRPr>
          </a:p>
          <a:p>
            <a:pPr algn="ctr"/>
            <a:r>
              <a:rPr lang="ru-RU" altLang="ru-RU" sz="2400" b="1" i="1">
                <a:solidFill>
                  <a:srgbClr val="FF0000"/>
                </a:solidFill>
              </a:rPr>
              <a:t>I этап – подготовительный</a:t>
            </a:r>
            <a:endParaRPr lang="ru-RU" altLang="ru-RU" sz="2400">
              <a:solidFill>
                <a:srgbClr val="FF0000"/>
              </a:solidFill>
            </a:endParaRPr>
          </a:p>
        </p:txBody>
      </p:sp>
      <p:pic>
        <p:nvPicPr>
          <p:cNvPr id="5" name="Picture 6" descr="http://mamietitine.m.a.pic.centerblog.net/0_5a2ad_7d9720b5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143890"/>
            <a:ext cx="5040560" cy="338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971600" y="1700807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(</a:t>
            </a:r>
            <a:r>
              <a:rPr lang="ru-RU" i="1" dirty="0"/>
              <a:t>1 неделя):</a:t>
            </a:r>
            <a:br>
              <a:rPr lang="ru-RU" i="1" dirty="0"/>
            </a:br>
            <a:r>
              <a:rPr lang="ru-RU" dirty="0"/>
              <a:t>определение цели и задач проекта, сбор информационного материала, создание условий для организации работы в «огороде на окне», составление плана мероприятий по организации детской деятельности.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484784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36712"/>
            <a:ext cx="83529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2. </a:t>
            </a:r>
            <a:r>
              <a:rPr lang="ru-RU" i="1" dirty="0"/>
              <a:t>Основной (или этап реализации проекта) (1 неделя):</a:t>
            </a:r>
            <a:br>
              <a:rPr lang="ru-RU" i="1" dirty="0"/>
            </a:br>
            <a:r>
              <a:rPr lang="ru-RU" dirty="0"/>
              <a:t>проводятся запланированные мероприятия для реализации проекта (беседы, опыты, эксперименты, творческая деятельность, рассматривание иллюстраций, чтение).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576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3. </a:t>
            </a:r>
            <a:r>
              <a:rPr lang="ru-RU" i="1" dirty="0"/>
              <a:t>Заключительный (1 неделя):</a:t>
            </a:r>
            <a:br>
              <a:rPr lang="ru-RU" i="1" dirty="0"/>
            </a:br>
            <a:r>
              <a:rPr lang="ru-RU" dirty="0"/>
              <a:t>Выставка рисунков детей, презентация проекта: постановка сказки «Репка», презентация фотоальбома «Огород на подоконнике».</a:t>
            </a:r>
          </a:p>
        </p:txBody>
      </p:sp>
    </p:spTree>
    <p:extLst>
      <p:ext uri="{BB962C8B-B14F-4D97-AF65-F5344CB8AC3E}">
        <p14:creationId xmlns:p14="http://schemas.microsoft.com/office/powerpoint/2010/main" val="93010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764704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Реализация проекта:</a:t>
            </a:r>
            <a:endParaRPr lang="ru-RU" dirty="0"/>
          </a:p>
          <a:p>
            <a:r>
              <a:rPr lang="ru-RU" b="1" dirty="0"/>
              <a:t>Мероприятия Цели:</a:t>
            </a:r>
            <a:endParaRPr lang="ru-RU" dirty="0"/>
          </a:p>
          <a:p>
            <a:r>
              <a:rPr lang="ru-RU" i="1" dirty="0"/>
              <a:t>1 этап – подготовительный</a:t>
            </a:r>
            <a:endParaRPr lang="ru-RU" dirty="0"/>
          </a:p>
          <a:p>
            <a:r>
              <a:rPr lang="ru-RU" dirty="0"/>
              <a:t>Беседа с родителями «Мини - огород на окне» Обсудить цели и задачи проекта. Сформировать интерес у родителей по созданию условий для реализации проекта.</a:t>
            </a:r>
          </a:p>
          <a:p>
            <a:r>
              <a:rPr lang="ru-RU" dirty="0"/>
              <a:t>Подбор наглядно – дидактических пособий, демонстрационного материала, природного материала, художественной и научной литературы, приобретение необходимых атрибутов Создать условия для реализации проекта «Огород на окне».</a:t>
            </a:r>
          </a:p>
        </p:txBody>
      </p:sp>
    </p:spTree>
    <p:extLst>
      <p:ext uri="{BB962C8B-B14F-4D97-AF65-F5344CB8AC3E}">
        <p14:creationId xmlns:p14="http://schemas.microsoft.com/office/powerpoint/2010/main" val="499155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1"/>
          <p:cNvSpPr>
            <a:spLocks noChangeArrowheads="1"/>
          </p:cNvSpPr>
          <p:nvPr/>
        </p:nvSpPr>
        <p:spPr bwMode="auto">
          <a:xfrm>
            <a:off x="179512" y="1700808"/>
            <a:ext cx="432047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u="sng" dirty="0">
                <a:solidFill>
                  <a:srgbClr val="E80078"/>
                </a:solidFill>
              </a:rPr>
              <a:t>с родителями:</a:t>
            </a:r>
            <a:endParaRPr lang="ru-RU" altLang="ru-RU" sz="2400" u="sng" dirty="0">
              <a:solidFill>
                <a:srgbClr val="E80078"/>
              </a:solidFill>
            </a:endParaRP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Участие в создании мини-огорода для проекта. </a:t>
            </a: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Изготовление книжек-малышек про овощи.</a:t>
            </a:r>
            <a:endParaRPr lang="ru-RU" alt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2 этап - основной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1700808"/>
            <a:ext cx="507605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000" b="1" i="1" u="sng" dirty="0" smtClean="0">
                <a:solidFill>
                  <a:schemeClr val="accent5">
                    <a:lumMod val="50000"/>
                  </a:schemeClr>
                </a:solidFill>
              </a:rPr>
              <a:t>с детьми:</a:t>
            </a: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Рассмотрение иллюстраций.</a:t>
            </a: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литературы.</a:t>
            </a: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Беседы с детьми.</a:t>
            </a: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Проведение дидактической, пальчиковой, подвижной и сюжетной игр.</a:t>
            </a:r>
          </a:p>
          <a:p>
            <a:pPr>
              <a:buFontTx/>
              <a:buChar char="•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Рассматривание посадочного материала.</a:t>
            </a:r>
            <a:endParaRPr lang="ru-RU" altLang="ru-RU" dirty="0" smtClean="0">
              <a:solidFill>
                <a:srgbClr val="0070C0"/>
              </a:solidFill>
            </a:endParaRPr>
          </a:p>
          <a:p>
            <a:pPr>
              <a:defRPr/>
            </a:pPr>
            <a:endParaRPr lang="ru-RU" alt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1"/>
          <p:cNvSpPr>
            <a:spLocks noChangeArrowheads="1"/>
          </p:cNvSpPr>
          <p:nvPr/>
        </p:nvSpPr>
        <p:spPr bwMode="auto">
          <a:xfrm>
            <a:off x="179512" y="1412776"/>
            <a:ext cx="828092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ru-RU" altLang="ru-RU" sz="2400" u="sng" dirty="0">
              <a:solidFill>
                <a:srgbClr val="E80078"/>
              </a:solidFill>
            </a:endParaRPr>
          </a:p>
          <a:p>
            <a:pPr>
              <a:buFontTx/>
              <a:buChar char="•"/>
            </a:pPr>
            <a:r>
              <a:rPr lang="ru-RU" altLang="ru-RU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Инсценирование сказки «Репка».</a:t>
            </a:r>
          </a:p>
          <a:p>
            <a:pPr>
              <a:buFontTx/>
              <a:buChar char="•"/>
            </a:pPr>
            <a:r>
              <a:rPr lang="ru-RU" altLang="ru-RU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Презентация проекта.</a:t>
            </a:r>
            <a:endParaRPr lang="ru-RU" altLang="ru-RU" sz="4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3 этап - Заключительный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1700808"/>
            <a:ext cx="507605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20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defRPr/>
            </a:pPr>
            <a:endParaRPr lang="ru-RU" altLang="ru-RU" dirty="0" smtClean="0">
              <a:solidFill>
                <a:srgbClr val="0070C0"/>
              </a:solidFill>
            </a:endParaRPr>
          </a:p>
          <a:p>
            <a:pPr>
              <a:defRPr/>
            </a:pPr>
            <a:endParaRPr lang="ru-RU" alt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http://mamietitine.m.a.pic.centerblog.net/0_5a2ad_7d9720b5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293096"/>
            <a:ext cx="338455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«Продуктивная деятельность»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1700808"/>
            <a:ext cx="507605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20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defRPr/>
            </a:pPr>
            <a:endParaRPr lang="ru-RU" altLang="ru-RU" dirty="0" smtClean="0">
              <a:solidFill>
                <a:srgbClr val="0070C0"/>
              </a:solidFill>
            </a:endParaRPr>
          </a:p>
          <a:p>
            <a:pPr>
              <a:defRPr/>
            </a:pPr>
            <a:endParaRPr lang="ru-RU" alt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836712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«Рисование»</a:t>
            </a:r>
            <a:r>
              <a:rPr lang="ru-RU" sz="2800" dirty="0"/>
              <a:t> «Перышки луку»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учить различать цвет. Формировать умение рисовать аккуратно не выходя за контур рисунка.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2050" name="Picture 2" descr="F:\IMG_20210420_1324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12976"/>
            <a:ext cx="5734397" cy="304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IMG_20210419_1559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4428" y="608065"/>
            <a:ext cx="3085443" cy="548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IMG_20210419_1609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28693"/>
            <a:ext cx="2952327" cy="524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470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067944" y="1700808"/>
            <a:ext cx="507605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2000" b="1" i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defRPr/>
            </a:pPr>
            <a:endParaRPr lang="ru-RU" altLang="ru-RU" dirty="0" smtClean="0">
              <a:solidFill>
                <a:srgbClr val="0070C0"/>
              </a:solidFill>
            </a:endParaRPr>
          </a:p>
          <a:p>
            <a:pPr>
              <a:defRPr/>
            </a:pPr>
            <a:endParaRPr lang="ru-RU" alt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412776"/>
            <a:ext cx="9144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Беседа с детьми «Витамины на грядке».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формировать представление о том, что витамины нужны детям для укрепления здоровья.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12" name="Picture 6" descr="http://mamietitine.m.a.pic.centerblog.net/0_5a2ad_7d9720b5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278128"/>
            <a:ext cx="4896718" cy="3286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755650" y="188913"/>
            <a:ext cx="73447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solidFill>
                  <a:srgbClr val="FF0000"/>
                </a:solidFill>
              </a:rPr>
              <a:t>Игровая деятельность</a:t>
            </a:r>
            <a:endParaRPr lang="ru-RU" alt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124744"/>
            <a:ext cx="95050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Дидактическая игра «Чудесный мешочек».</a:t>
            </a:r>
          </a:p>
          <a:p>
            <a:endParaRPr lang="ru-RU" b="1" dirty="0" smtClean="0"/>
          </a:p>
          <a:p>
            <a:r>
              <a:rPr lang="ru-RU" b="1" dirty="0" smtClean="0"/>
              <a:t>Цель: </a:t>
            </a:r>
            <a:r>
              <a:rPr lang="ru-RU" dirty="0" smtClean="0"/>
              <a:t>формировать у детей умение узнавать и называть овощи на ощупь.</a:t>
            </a:r>
          </a:p>
          <a:p>
            <a:endParaRPr lang="ru-RU" dirty="0" smtClean="0"/>
          </a:p>
          <a:p>
            <a:r>
              <a:rPr lang="ru-RU" b="1" dirty="0" smtClean="0"/>
              <a:t>Пальчиковая игра «Капуста».</a:t>
            </a:r>
          </a:p>
          <a:p>
            <a:r>
              <a:rPr lang="ru-RU" b="1" dirty="0" smtClean="0"/>
              <a:t>Цель: </a:t>
            </a:r>
            <a:r>
              <a:rPr lang="ru-RU" dirty="0" smtClean="0"/>
              <a:t>развитие мелкой моторики рук.</a:t>
            </a:r>
          </a:p>
          <a:p>
            <a:endParaRPr lang="ru-RU" dirty="0" smtClean="0"/>
          </a:p>
          <a:p>
            <a:r>
              <a:rPr lang="ru-RU" b="1" dirty="0" smtClean="0"/>
              <a:t>Сюжетная игра «Овощной магазин».</a:t>
            </a:r>
          </a:p>
          <a:p>
            <a:r>
              <a:rPr lang="ru-RU" b="1" dirty="0" smtClean="0"/>
              <a:t>Цель: </a:t>
            </a:r>
            <a:r>
              <a:rPr lang="ru-RU" dirty="0" smtClean="0"/>
              <a:t>способствовать развитию у детей воображения, памяти, навыков общения.</a:t>
            </a:r>
          </a:p>
          <a:p>
            <a:endParaRPr lang="ru-RU" dirty="0" smtClean="0"/>
          </a:p>
          <a:p>
            <a:r>
              <a:rPr lang="ru-RU" b="1" dirty="0" smtClean="0"/>
              <a:t>Подвижная игра «Огурчик, огурчик».</a:t>
            </a:r>
          </a:p>
          <a:p>
            <a:r>
              <a:rPr lang="ru-RU" b="1" dirty="0" smtClean="0"/>
              <a:t>Цель: </a:t>
            </a:r>
            <a:r>
              <a:rPr lang="ru-RU" dirty="0" smtClean="0"/>
              <a:t>выполнять действия согласно тексту.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755650" y="188913"/>
            <a:ext cx="73447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</a:rPr>
              <a:t>Инсценировка сказки «Репка».</a:t>
            </a:r>
            <a:endParaRPr lang="ru-RU" alt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052736"/>
            <a:ext cx="889248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Воспитатель: </a:t>
            </a:r>
          </a:p>
          <a:p>
            <a:r>
              <a:rPr lang="ru-RU" dirty="0" smtClean="0"/>
              <a:t>Чтоб здоровым, сильным быть. </a:t>
            </a:r>
          </a:p>
          <a:p>
            <a:r>
              <a:rPr lang="ru-RU" dirty="0" smtClean="0"/>
              <a:t>Надо овощи любить. </a:t>
            </a:r>
          </a:p>
          <a:p>
            <a:r>
              <a:rPr lang="ru-RU" dirty="0" smtClean="0"/>
              <a:t>Все без исключенья </a:t>
            </a:r>
          </a:p>
          <a:p>
            <a:r>
              <a:rPr lang="ru-RU" dirty="0" smtClean="0"/>
              <a:t>В этом нет сомненья!</a:t>
            </a:r>
          </a:p>
          <a:p>
            <a:r>
              <a:rPr lang="ru-RU" dirty="0" smtClean="0"/>
              <a:t> В каждом польза есть и вкус</a:t>
            </a:r>
          </a:p>
          <a:p>
            <a:r>
              <a:rPr lang="ru-RU" dirty="0" smtClean="0"/>
              <a:t> И решить я не берусь: </a:t>
            </a:r>
          </a:p>
          <a:p>
            <a:r>
              <a:rPr lang="ru-RU" dirty="0" smtClean="0"/>
              <a:t>Кто из вас вкуснее, </a:t>
            </a:r>
          </a:p>
          <a:p>
            <a:r>
              <a:rPr lang="ru-RU" dirty="0" smtClean="0"/>
              <a:t>Кто из вас важнее. </a:t>
            </a:r>
          </a:p>
          <a:p>
            <a:r>
              <a:rPr lang="ru-RU" dirty="0" smtClean="0"/>
              <a:t>Всех с собой возьму я в сад </a:t>
            </a:r>
          </a:p>
          <a:p>
            <a:r>
              <a:rPr lang="ru-RU" dirty="0" smtClean="0"/>
              <a:t>Будет радость для ребят! </a:t>
            </a:r>
          </a:p>
          <a:p>
            <a:r>
              <a:rPr lang="ru-RU" dirty="0" smtClean="0"/>
              <a:t>Воспитатель спрашивает у детей: Какие овощи вы знаете? (Ответы детей) Молодцы. А я знаю одну семью, где вырастили очень большой овощ. Хотите узнать какой? Тогда смотрите инсценировку сказки «Репка». </a:t>
            </a:r>
          </a:p>
          <a:p>
            <a:r>
              <a:rPr lang="ru-RU" dirty="0" smtClean="0"/>
              <a:t>Вот решил однажды дедка</a:t>
            </a:r>
          </a:p>
          <a:p>
            <a:r>
              <a:rPr lang="ru-RU" dirty="0" smtClean="0"/>
              <a:t> Посадить большую репку. </a:t>
            </a:r>
          </a:p>
          <a:p>
            <a:r>
              <a:rPr lang="ru-RU" dirty="0" smtClean="0"/>
              <a:t>Входит дед и репка (дед сажает репку и уходит, репка сидит на корточках) </a:t>
            </a:r>
            <a:r>
              <a:rPr lang="ru-RU" b="1" u="sng" dirty="0" smtClean="0"/>
              <a:t>Ведущий: </a:t>
            </a:r>
          </a:p>
          <a:p>
            <a:r>
              <a:rPr lang="ru-RU" dirty="0" smtClean="0"/>
              <a:t>Выросла репка. </a:t>
            </a:r>
          </a:p>
          <a:p>
            <a:r>
              <a:rPr lang="ru-RU" dirty="0" smtClean="0"/>
              <a:t>Крупная да крепкая, </a:t>
            </a:r>
          </a:p>
          <a:p>
            <a:r>
              <a:rPr lang="ru-RU" dirty="0" smtClean="0"/>
              <a:t>Круглая да гладкая, 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755650" y="188913"/>
            <a:ext cx="73447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</a:rPr>
              <a:t>Инсценировка сказки «Репка».</a:t>
            </a:r>
            <a:endParaRPr lang="ru-RU" alt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92696"/>
            <a:ext cx="889248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Сочная да сладкая. </a:t>
            </a:r>
          </a:p>
          <a:p>
            <a:r>
              <a:rPr lang="ru-RU" dirty="0" smtClean="0"/>
              <a:t>Ай да, репка на гряде! </a:t>
            </a:r>
          </a:p>
          <a:p>
            <a:r>
              <a:rPr lang="ru-RU" dirty="0" smtClean="0"/>
              <a:t>Золотая, наливная.</a:t>
            </a:r>
          </a:p>
          <a:p>
            <a:r>
              <a:rPr lang="ru-RU" dirty="0" smtClean="0"/>
              <a:t>И большая — пребольшая, </a:t>
            </a:r>
          </a:p>
          <a:p>
            <a:r>
              <a:rPr lang="ru-RU" dirty="0" smtClean="0"/>
              <a:t>Не найти такой нигде! </a:t>
            </a:r>
          </a:p>
          <a:p>
            <a:r>
              <a:rPr lang="ru-RU" b="1" u="sng" dirty="0" smtClean="0"/>
              <a:t>Дед</a:t>
            </a:r>
            <a:r>
              <a:rPr lang="ru-RU" dirty="0" smtClean="0"/>
              <a:t>: (выходит, пытается тянуть репку) </a:t>
            </a:r>
          </a:p>
          <a:p>
            <a:r>
              <a:rPr lang="ru-RU" dirty="0" smtClean="0"/>
              <a:t>Ну и репка, вот так репка, </a:t>
            </a:r>
          </a:p>
          <a:p>
            <a:r>
              <a:rPr lang="ru-RU" dirty="0" smtClean="0"/>
              <a:t>Как в земле засела крепко!</a:t>
            </a:r>
          </a:p>
          <a:p>
            <a:r>
              <a:rPr lang="ru-RU" dirty="0" smtClean="0"/>
              <a:t> Бабушка, скорей беги, </a:t>
            </a:r>
          </a:p>
          <a:p>
            <a:r>
              <a:rPr lang="ru-RU" dirty="0" smtClean="0"/>
              <a:t>Тянуть репку помоги! </a:t>
            </a:r>
          </a:p>
          <a:p>
            <a:r>
              <a:rPr lang="ru-RU" b="1" dirty="0" smtClean="0"/>
              <a:t>Выходит бабка: </a:t>
            </a:r>
          </a:p>
          <a:p>
            <a:r>
              <a:rPr lang="ru-RU" dirty="0" smtClean="0"/>
              <a:t>Иду, иду! Вот так репка, ай — я — ай, </a:t>
            </a:r>
          </a:p>
          <a:p>
            <a:r>
              <a:rPr lang="ru-RU" dirty="0" smtClean="0"/>
              <a:t>Как большущий каравай! </a:t>
            </a:r>
          </a:p>
          <a:p>
            <a:r>
              <a:rPr lang="ru-RU" b="1" u="sng" dirty="0" smtClean="0"/>
              <a:t>Ведущий: </a:t>
            </a:r>
            <a:r>
              <a:rPr lang="ru-RU" dirty="0" smtClean="0"/>
              <a:t>Бабка за дедку, </a:t>
            </a:r>
          </a:p>
          <a:p>
            <a:r>
              <a:rPr lang="ru-RU" dirty="0" smtClean="0"/>
              <a:t>Дедка за репку, </a:t>
            </a:r>
          </a:p>
          <a:p>
            <a:r>
              <a:rPr lang="ru-RU" dirty="0" smtClean="0"/>
              <a:t>Тянут понемногу, </a:t>
            </a:r>
          </a:p>
          <a:p>
            <a:r>
              <a:rPr lang="ru-RU" dirty="0" smtClean="0"/>
              <a:t>Вытянуть не могут.</a:t>
            </a:r>
          </a:p>
          <a:p>
            <a:r>
              <a:rPr lang="ru-RU" b="1" u="sng" dirty="0" smtClean="0"/>
              <a:t> Дед: </a:t>
            </a:r>
            <a:r>
              <a:rPr lang="ru-RU" dirty="0" smtClean="0"/>
              <a:t>Нет, не можем мы сорвать. </a:t>
            </a:r>
          </a:p>
          <a:p>
            <a:r>
              <a:rPr lang="ru-RU" dirty="0" smtClean="0"/>
              <a:t>Надо внучку нам позвать. </a:t>
            </a:r>
          </a:p>
          <a:p>
            <a:r>
              <a:rPr lang="ru-RU" b="1" u="sng" dirty="0" smtClean="0"/>
              <a:t>Бабка: </a:t>
            </a:r>
            <a:r>
              <a:rPr lang="ru-RU" dirty="0" smtClean="0"/>
              <a:t>Внучка, внученька беги, </a:t>
            </a:r>
          </a:p>
          <a:p>
            <a:r>
              <a:rPr lang="ru-RU" dirty="0" smtClean="0"/>
              <a:t>Тянуть репку помоги! 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755650" y="188913"/>
            <a:ext cx="73447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</a:rPr>
              <a:t>Инсценировка сказки «Репка».</a:t>
            </a:r>
            <a:endParaRPr lang="ru-RU" alt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92696"/>
            <a:ext cx="889248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Выходит внучка: </a:t>
            </a:r>
          </a:p>
          <a:p>
            <a:r>
              <a:rPr lang="ru-RU" dirty="0" smtClean="0"/>
              <a:t>Вот так репка, ай — я — ай,</a:t>
            </a:r>
          </a:p>
          <a:p>
            <a:r>
              <a:rPr lang="ru-RU" dirty="0" smtClean="0"/>
              <a:t>Как большущий каравай! </a:t>
            </a:r>
          </a:p>
          <a:p>
            <a:r>
              <a:rPr lang="ru-RU" b="1" u="sng" dirty="0" smtClean="0"/>
              <a:t>Ведущий: </a:t>
            </a:r>
            <a:r>
              <a:rPr lang="ru-RU" dirty="0" smtClean="0"/>
              <a:t>Внучка за бабку, </a:t>
            </a:r>
          </a:p>
          <a:p>
            <a:r>
              <a:rPr lang="ru-RU" dirty="0" smtClean="0"/>
              <a:t>Бабка за дедку, </a:t>
            </a:r>
          </a:p>
          <a:p>
            <a:r>
              <a:rPr lang="ru-RU" dirty="0" smtClean="0"/>
              <a:t>Дедка за репку, </a:t>
            </a:r>
          </a:p>
          <a:p>
            <a:r>
              <a:rPr lang="ru-RU" dirty="0" smtClean="0"/>
              <a:t>Тянут понемногу, </a:t>
            </a:r>
          </a:p>
          <a:p>
            <a:r>
              <a:rPr lang="ru-RU" dirty="0" smtClean="0"/>
              <a:t>Вытянуть не могут. </a:t>
            </a:r>
          </a:p>
          <a:p>
            <a:r>
              <a:rPr lang="ru-RU" b="1" u="sng" dirty="0" smtClean="0"/>
              <a:t>Бабка: </a:t>
            </a:r>
            <a:r>
              <a:rPr lang="ru-RU" dirty="0" smtClean="0"/>
              <a:t>Нет, не можем мы сорвать, </a:t>
            </a:r>
          </a:p>
          <a:p>
            <a:r>
              <a:rPr lang="ru-RU" dirty="0" smtClean="0"/>
              <a:t>Надо Жучку нам позвать. </a:t>
            </a:r>
          </a:p>
          <a:p>
            <a:r>
              <a:rPr lang="ru-RU" b="1" u="sng" dirty="0" smtClean="0"/>
              <a:t>Внучка: </a:t>
            </a:r>
            <a:r>
              <a:rPr lang="ru-RU" dirty="0" smtClean="0"/>
              <a:t>Жучка, Жучка, к нам беги, </a:t>
            </a:r>
          </a:p>
          <a:p>
            <a:r>
              <a:rPr lang="ru-RU" dirty="0" smtClean="0"/>
              <a:t>Тянуть репу помоги! </a:t>
            </a:r>
          </a:p>
          <a:p>
            <a:r>
              <a:rPr lang="ru-RU" b="1" dirty="0" smtClean="0"/>
              <a:t>Выбегает Жучка</a:t>
            </a:r>
            <a:r>
              <a:rPr lang="ru-RU" dirty="0" smtClean="0"/>
              <a:t>: </a:t>
            </a:r>
          </a:p>
          <a:p>
            <a:r>
              <a:rPr lang="ru-RU" dirty="0" smtClean="0"/>
              <a:t>Вот так репка, ай — я — ай, </a:t>
            </a:r>
          </a:p>
          <a:p>
            <a:r>
              <a:rPr lang="ru-RU" dirty="0" smtClean="0"/>
              <a:t>Как большущий каравай! </a:t>
            </a:r>
          </a:p>
          <a:p>
            <a:r>
              <a:rPr lang="ru-RU" b="1" u="sng" dirty="0" smtClean="0"/>
              <a:t>Ведущий: </a:t>
            </a:r>
            <a:r>
              <a:rPr lang="ru-RU" dirty="0" smtClean="0"/>
              <a:t>Жучка за внучку, </a:t>
            </a:r>
          </a:p>
          <a:p>
            <a:r>
              <a:rPr lang="ru-RU" dirty="0" smtClean="0"/>
              <a:t>Внучка за бабку, </a:t>
            </a:r>
          </a:p>
          <a:p>
            <a:r>
              <a:rPr lang="ru-RU" dirty="0" smtClean="0"/>
              <a:t>Бабка за дедку, </a:t>
            </a:r>
          </a:p>
          <a:p>
            <a:r>
              <a:rPr lang="ru-RU" dirty="0" smtClean="0"/>
              <a:t>Дедка за репку, </a:t>
            </a:r>
          </a:p>
          <a:p>
            <a:r>
              <a:rPr lang="ru-RU" dirty="0" smtClean="0"/>
              <a:t>Тянут понемногу, </a:t>
            </a:r>
          </a:p>
          <a:p>
            <a:r>
              <a:rPr lang="ru-RU" dirty="0" smtClean="0"/>
              <a:t>Вытянуть не могут.)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755650" y="188913"/>
            <a:ext cx="73447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</a:rPr>
              <a:t>Инсценировка сказки «Репка».</a:t>
            </a:r>
            <a:endParaRPr lang="ru-RU" alt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92696"/>
            <a:ext cx="49320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Внучка: </a:t>
            </a:r>
          </a:p>
          <a:p>
            <a:r>
              <a:rPr lang="ru-RU" dirty="0" smtClean="0"/>
              <a:t>Нет, не можем мы сорвать, </a:t>
            </a:r>
          </a:p>
          <a:p>
            <a:r>
              <a:rPr lang="ru-RU" dirty="0" smtClean="0"/>
              <a:t>Надо кошку нам позвать.</a:t>
            </a:r>
          </a:p>
          <a:p>
            <a:r>
              <a:rPr lang="ru-RU" b="1" u="sng" dirty="0" smtClean="0"/>
              <a:t>Жучка: </a:t>
            </a:r>
            <a:r>
              <a:rPr lang="ru-RU" dirty="0" smtClean="0"/>
              <a:t>Кошка, кошка, к нам беги, </a:t>
            </a:r>
          </a:p>
          <a:p>
            <a:r>
              <a:rPr lang="ru-RU" dirty="0" smtClean="0"/>
              <a:t>Тянуть репку помоги! </a:t>
            </a:r>
          </a:p>
          <a:p>
            <a:r>
              <a:rPr lang="ru-RU" b="1" dirty="0" smtClean="0"/>
              <a:t>Выходит Кошка: </a:t>
            </a:r>
            <a:r>
              <a:rPr lang="ru-RU" dirty="0" smtClean="0"/>
              <a:t>Вот так репка, ай — я — ай, </a:t>
            </a:r>
          </a:p>
          <a:p>
            <a:r>
              <a:rPr lang="ru-RU" dirty="0" smtClean="0"/>
              <a:t>Как большущий каравай! </a:t>
            </a:r>
          </a:p>
          <a:p>
            <a:r>
              <a:rPr lang="ru-RU" b="1" u="sng" dirty="0" smtClean="0"/>
              <a:t>Ведущий: </a:t>
            </a:r>
            <a:r>
              <a:rPr lang="ru-RU" dirty="0" smtClean="0"/>
              <a:t>Кошка за Жучку, </a:t>
            </a:r>
          </a:p>
          <a:p>
            <a:r>
              <a:rPr lang="ru-RU" dirty="0" smtClean="0"/>
              <a:t>Жучка за внучку, </a:t>
            </a:r>
          </a:p>
          <a:p>
            <a:r>
              <a:rPr lang="ru-RU" dirty="0" smtClean="0"/>
              <a:t>Внучка за бабку,</a:t>
            </a:r>
          </a:p>
          <a:p>
            <a:r>
              <a:rPr lang="ru-RU" dirty="0" smtClean="0"/>
              <a:t>Бабка за дедку, </a:t>
            </a:r>
          </a:p>
          <a:p>
            <a:r>
              <a:rPr lang="ru-RU" dirty="0" smtClean="0"/>
              <a:t>Дедка за репку, </a:t>
            </a:r>
          </a:p>
          <a:p>
            <a:r>
              <a:rPr lang="ru-RU" dirty="0" smtClean="0"/>
              <a:t>Тянут понемногу, </a:t>
            </a:r>
          </a:p>
          <a:p>
            <a:r>
              <a:rPr lang="ru-RU" dirty="0" smtClean="0"/>
              <a:t>Вытянуть не могут. </a:t>
            </a:r>
          </a:p>
          <a:p>
            <a:r>
              <a:rPr lang="ru-RU" b="1" u="sng" dirty="0" smtClean="0"/>
              <a:t>Жучка: </a:t>
            </a:r>
            <a:r>
              <a:rPr lang="ru-RU" dirty="0" smtClean="0"/>
              <a:t>Нет, не можем мы сорвать, </a:t>
            </a:r>
          </a:p>
          <a:p>
            <a:r>
              <a:rPr lang="ru-RU" dirty="0" smtClean="0"/>
              <a:t>Надо мышку нам позвать. </a:t>
            </a:r>
          </a:p>
          <a:p>
            <a:r>
              <a:rPr lang="ru-RU" b="1" u="sng" dirty="0" smtClean="0"/>
              <a:t>Кошка: </a:t>
            </a:r>
            <a:r>
              <a:rPr lang="ru-RU" dirty="0" smtClean="0"/>
              <a:t>Эй, мышонок, выходи, </a:t>
            </a:r>
          </a:p>
          <a:p>
            <a:r>
              <a:rPr lang="ru-RU" dirty="0" smtClean="0"/>
              <a:t>Тянуть репку помоги! </a:t>
            </a:r>
          </a:p>
          <a:p>
            <a:r>
              <a:rPr lang="ru-RU" b="1" dirty="0" smtClean="0"/>
              <a:t>Выбегает Мышка: </a:t>
            </a:r>
            <a:r>
              <a:rPr lang="ru-RU" dirty="0" smtClean="0"/>
              <a:t>ПИ — </a:t>
            </a:r>
            <a:r>
              <a:rPr lang="ru-RU" dirty="0" err="1" smtClean="0"/>
              <a:t>пи</a:t>
            </a:r>
            <a:r>
              <a:rPr lang="ru-RU" dirty="0" smtClean="0"/>
              <a:t> — </a:t>
            </a:r>
            <a:r>
              <a:rPr lang="ru-RU" dirty="0" err="1" smtClean="0"/>
              <a:t>пи</a:t>
            </a:r>
            <a:r>
              <a:rPr lang="ru-RU" dirty="0" smtClean="0"/>
              <a:t>!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0032" y="764704"/>
            <a:ext cx="41044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Ведущий: </a:t>
            </a:r>
          </a:p>
          <a:p>
            <a:r>
              <a:rPr lang="ru-RU" dirty="0" smtClean="0"/>
              <a:t>Мышка за кошку ,</a:t>
            </a:r>
          </a:p>
          <a:p>
            <a:r>
              <a:rPr lang="ru-RU" dirty="0" smtClean="0"/>
              <a:t>Кошка за Жучку, </a:t>
            </a:r>
          </a:p>
          <a:p>
            <a:r>
              <a:rPr lang="ru-RU" dirty="0" smtClean="0"/>
              <a:t>Жучка за внучку, </a:t>
            </a:r>
          </a:p>
          <a:p>
            <a:r>
              <a:rPr lang="ru-RU" dirty="0" smtClean="0"/>
              <a:t>Внучка за бабку, </a:t>
            </a:r>
          </a:p>
          <a:p>
            <a:r>
              <a:rPr lang="ru-RU" dirty="0" smtClean="0"/>
              <a:t>Бабка за дедку, </a:t>
            </a:r>
          </a:p>
          <a:p>
            <a:r>
              <a:rPr lang="ru-RU" dirty="0" smtClean="0"/>
              <a:t>Дедка за репку, Постарались, как могли, Репку вытянули! </a:t>
            </a:r>
          </a:p>
          <a:p>
            <a:r>
              <a:rPr lang="ru-RU" dirty="0" smtClean="0"/>
              <a:t>Зеленеет огород, </a:t>
            </a:r>
          </a:p>
          <a:p>
            <a:r>
              <a:rPr lang="ru-RU" dirty="0" smtClean="0"/>
              <a:t>Веселится народ, </a:t>
            </a:r>
          </a:p>
          <a:p>
            <a:r>
              <a:rPr lang="ru-RU" dirty="0" smtClean="0"/>
              <a:t>В небе солнышко смеётся, Нас плясать зовет! </a:t>
            </a: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www.gifmania.gr/Animated-Gifs-Kinoumena-grammata/Animations-Infant-Letters/Images-Ladybugs-Alphabet/Ladybugs-Alphabet-2959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24946">
            <a:off x="-114253" y="2991004"/>
            <a:ext cx="20891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4" descr="http://u.foto.radikal.ru/0703/84/1e4d013ff54c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1556792"/>
            <a:ext cx="16002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F:\IMG_20210422_0856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88840"/>
            <a:ext cx="5924130" cy="367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IMG_20210413_0927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68760"/>
            <a:ext cx="2952328" cy="45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IMG_20210413_093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1"/>
            <a:ext cx="288032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IMG_20210419_1553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40768"/>
            <a:ext cx="302433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IMG_20210419_1553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374441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190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IMG_20210420_0847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1052736"/>
            <a:ext cx="3024335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IMG_20210420_0846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127" y="1052736"/>
            <a:ext cx="2756209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548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2" descr="http://stat18.privet.ru/lr/0a26cf03b244bede38a9867632638c6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" y="4616450"/>
            <a:ext cx="2457450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20170418_1331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68626"/>
            <a:ext cx="4896544" cy="6528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:\IMG_20210422_161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071" y="728700"/>
            <a:ext cx="3816423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I:\IMG_20210422_1610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28700"/>
            <a:ext cx="3160651" cy="529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5817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I:\IMG_20210422_1609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77768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4966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F:\0030-033-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59" y="1916832"/>
            <a:ext cx="815508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5409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692696"/>
            <a:ext cx="249237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Рисунок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3875088"/>
            <a:ext cx="2355850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Рисунок 1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9563" y="3754438"/>
            <a:ext cx="2155825" cy="305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F:\IMG_20210420_1327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7015683" cy="477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1094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098578"/>
          </a:xfrm>
        </p:spPr>
        <p:txBody>
          <a:bodyPr/>
          <a:lstStyle/>
          <a:p>
            <a:r>
              <a:rPr lang="ru-RU" sz="2000" b="1" i="1" dirty="0"/>
              <a:t>Работа с </a:t>
            </a:r>
            <a:r>
              <a:rPr lang="ru-RU" sz="2000" b="1" i="1" dirty="0" smtClean="0"/>
              <a:t>родителями:</a:t>
            </a: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dirty="0" smtClean="0"/>
              <a:t>Консультация: </a:t>
            </a:r>
            <a:r>
              <a:rPr lang="ru-RU" sz="2000" dirty="0"/>
              <a:t>«Огород для детей»</a:t>
            </a:r>
            <a:br>
              <a:rPr lang="ru-RU" sz="2000" dirty="0"/>
            </a:br>
            <a:r>
              <a:rPr lang="ru-RU" sz="2000" dirty="0"/>
              <a:t>Оформление фотоальбома «Огород на подоконнике»</a:t>
            </a:r>
            <a:br>
              <a:rPr lang="ru-RU" sz="2000" dirty="0"/>
            </a:br>
            <a:r>
              <a:rPr lang="ru-RU" sz="2000" dirty="0"/>
              <a:t>Создать у родителей радостное настроение.</a:t>
            </a:r>
            <a:br>
              <a:rPr lang="ru-RU" sz="2000" dirty="0"/>
            </a:br>
            <a:r>
              <a:rPr lang="ru-RU" sz="2000" dirty="0"/>
              <a:t>Вызвать желание участвовать в программе, посвящённой знаниям о культурных растениях.</a:t>
            </a:r>
          </a:p>
        </p:txBody>
      </p:sp>
    </p:spTree>
    <p:extLst>
      <p:ext uri="{BB962C8B-B14F-4D97-AF65-F5344CB8AC3E}">
        <p14:creationId xmlns:p14="http://schemas.microsoft.com/office/powerpoint/2010/main" val="20498112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746650"/>
          </a:xfrm>
        </p:spPr>
        <p:txBody>
          <a:bodyPr/>
          <a:lstStyle/>
          <a:p>
            <a:r>
              <a:rPr lang="ru-RU" sz="1800" b="1" i="1" dirty="0"/>
              <a:t>Практическая значимость проекта;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По реализации проекта «Огород на окне» были получены следующие результаты:</a:t>
            </a:r>
            <a:br>
              <a:rPr lang="ru-RU" sz="1800" dirty="0"/>
            </a:br>
            <a:r>
              <a:rPr lang="ru-RU" sz="1800" dirty="0"/>
              <a:t>1. Дети познакомились с овощами и фруктами.</a:t>
            </a:r>
            <a:br>
              <a:rPr lang="ru-RU" sz="1800" dirty="0"/>
            </a:br>
            <a:r>
              <a:rPr lang="ru-RU" sz="1800" dirty="0"/>
              <a:t>2. У детей формируется интерес к опытнической и исследовательской деятельности по выращиванию культурных растений в комнатных условиях.</a:t>
            </a:r>
            <a:br>
              <a:rPr lang="ru-RU" sz="1800" dirty="0"/>
            </a:br>
            <a:r>
              <a:rPr lang="ru-RU" sz="1800" dirty="0"/>
              <a:t>3. В результате практической и опытнической деятельности дети получили необходимые условия для роста растений.</a:t>
            </a:r>
            <a:br>
              <a:rPr lang="ru-RU" sz="1800" dirty="0"/>
            </a:br>
            <a:r>
              <a:rPr lang="ru-RU" sz="1800" dirty="0"/>
              <a:t>4. Дети увидели многообразие посевного материала.</a:t>
            </a:r>
            <a:br>
              <a:rPr lang="ru-RU" sz="1800" dirty="0"/>
            </a:br>
            <a:r>
              <a:rPr lang="ru-RU" sz="1800" dirty="0"/>
              <a:t>5. Дети стали бережнее относиться к растительному миру.</a:t>
            </a:r>
            <a:br>
              <a:rPr lang="ru-RU" sz="1800" dirty="0"/>
            </a:br>
            <a:r>
              <a:rPr lang="ru-RU" sz="1800" dirty="0"/>
              <a:t>6. В группе был создан мини - огород на подоконнике.</a:t>
            </a:r>
            <a:br>
              <a:rPr lang="ru-RU" sz="1800" dirty="0"/>
            </a:br>
            <a:r>
              <a:rPr lang="ru-RU" sz="1800" dirty="0"/>
              <a:t>7. Дети стали более уважительно относиться к труду.</a:t>
            </a:r>
            <a:br>
              <a:rPr lang="ru-RU" sz="1800" dirty="0"/>
            </a:br>
            <a:r>
              <a:rPr lang="ru-RU" sz="1800" dirty="0"/>
              <a:t>8. Родители приняли активное участие в проекте «Огород на окне».</a:t>
            </a:r>
            <a:br>
              <a:rPr lang="ru-RU" sz="1800" dirty="0"/>
            </a:br>
            <a:r>
              <a:rPr lang="ru-RU" sz="1800" dirty="0"/>
              <a:t> </a:t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82038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12290" name="Picture 2" descr="F:\IMG_20210422_1431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208912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939316"/>
      </p:ext>
    </p:extLst>
  </p:cSld>
  <p:clrMapOvr>
    <a:masterClrMapping/>
  </p:clrMapOvr>
</p:sld>
</file>

<file path=ppt/theme/theme1.xml><?xml version="1.0" encoding="utf-8"?>
<a:theme xmlns:a="http://schemas.openxmlformats.org/drawingml/2006/main" name="ind_0238_slide">
  <a:themeElements>
    <a:clrScheme name="Тема Office 3">
      <a:dk1>
        <a:srgbClr val="000000"/>
      </a:dk1>
      <a:lt1>
        <a:srgbClr val="90EE90"/>
      </a:lt1>
      <a:dk2>
        <a:srgbClr val="000000"/>
      </a:dk2>
      <a:lt2>
        <a:srgbClr val="A8A8A8"/>
      </a:lt2>
      <a:accent1>
        <a:srgbClr val="FF369E"/>
      </a:accent1>
      <a:accent2>
        <a:srgbClr val="FF8932"/>
      </a:accent2>
      <a:accent3>
        <a:srgbClr val="C6F5C6"/>
      </a:accent3>
      <a:accent4>
        <a:srgbClr val="000000"/>
      </a:accent4>
      <a:accent5>
        <a:srgbClr val="FFAECC"/>
      </a:accent5>
      <a:accent6>
        <a:srgbClr val="E77C2C"/>
      </a:accent6>
      <a:hlink>
        <a:srgbClr val="CA0D00"/>
      </a:hlink>
      <a:folHlink>
        <a:srgbClr val="009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90EE90"/>
        </a:lt1>
        <a:dk2>
          <a:srgbClr val="000000"/>
        </a:dk2>
        <a:lt2>
          <a:srgbClr val="A8A8A8"/>
        </a:lt2>
        <a:accent1>
          <a:srgbClr val="BCF4BC"/>
        </a:accent1>
        <a:accent2>
          <a:srgbClr val="4DE34D"/>
        </a:accent2>
        <a:accent3>
          <a:srgbClr val="C6F5C6"/>
        </a:accent3>
        <a:accent4>
          <a:srgbClr val="000000"/>
        </a:accent4>
        <a:accent5>
          <a:srgbClr val="DAF8DA"/>
        </a:accent5>
        <a:accent6>
          <a:srgbClr val="45CE45"/>
        </a:accent6>
        <a:hlink>
          <a:srgbClr val="1DB01B"/>
        </a:hlink>
        <a:folHlink>
          <a:srgbClr val="126E1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90EE90"/>
        </a:lt1>
        <a:dk2>
          <a:srgbClr val="000000"/>
        </a:dk2>
        <a:lt2>
          <a:srgbClr val="A8A8A8"/>
        </a:lt2>
        <a:accent1>
          <a:srgbClr val="C9FF2F"/>
        </a:accent1>
        <a:accent2>
          <a:srgbClr val="01FF00"/>
        </a:accent2>
        <a:accent3>
          <a:srgbClr val="C6F5C6"/>
        </a:accent3>
        <a:accent4>
          <a:srgbClr val="000000"/>
        </a:accent4>
        <a:accent5>
          <a:srgbClr val="E1FFAD"/>
        </a:accent5>
        <a:accent6>
          <a:srgbClr val="01E700"/>
        </a:accent6>
        <a:hlink>
          <a:srgbClr val="7C9C11"/>
        </a:hlink>
        <a:folHlink>
          <a:srgbClr val="126FA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90EE90"/>
        </a:lt1>
        <a:dk2>
          <a:srgbClr val="000000"/>
        </a:dk2>
        <a:lt2>
          <a:srgbClr val="A8A8A8"/>
        </a:lt2>
        <a:accent1>
          <a:srgbClr val="FF369E"/>
        </a:accent1>
        <a:accent2>
          <a:srgbClr val="FF8932"/>
        </a:accent2>
        <a:accent3>
          <a:srgbClr val="C6F5C6"/>
        </a:accent3>
        <a:accent4>
          <a:srgbClr val="000000"/>
        </a:accent4>
        <a:accent5>
          <a:srgbClr val="FFAECC"/>
        </a:accent5>
        <a:accent6>
          <a:srgbClr val="E77C2C"/>
        </a:accent6>
        <a:hlink>
          <a:srgbClr val="CA0D00"/>
        </a:hlink>
        <a:folHlink>
          <a:srgbClr val="009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90EE90"/>
        </a:lt1>
        <a:dk2>
          <a:srgbClr val="000000"/>
        </a:dk2>
        <a:lt2>
          <a:srgbClr val="A8A8A8"/>
        </a:lt2>
        <a:accent1>
          <a:srgbClr val="F47971"/>
        </a:accent1>
        <a:accent2>
          <a:srgbClr val="F2DD59"/>
        </a:accent2>
        <a:accent3>
          <a:srgbClr val="C6F5C6"/>
        </a:accent3>
        <a:accent4>
          <a:srgbClr val="000000"/>
        </a:accent4>
        <a:accent5>
          <a:srgbClr val="F8BEBB"/>
        </a:accent5>
        <a:accent6>
          <a:srgbClr val="DBC850"/>
        </a:accent6>
        <a:hlink>
          <a:srgbClr val="230EA7"/>
        </a:hlink>
        <a:folHlink>
          <a:srgbClr val="0A880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A8A8A8"/>
        </a:lt2>
        <a:accent1>
          <a:srgbClr val="BCF4BC"/>
        </a:accent1>
        <a:accent2>
          <a:srgbClr val="4DE34D"/>
        </a:accent2>
        <a:accent3>
          <a:srgbClr val="FFFFFF"/>
        </a:accent3>
        <a:accent4>
          <a:srgbClr val="000000"/>
        </a:accent4>
        <a:accent5>
          <a:srgbClr val="DAF8DA"/>
        </a:accent5>
        <a:accent6>
          <a:srgbClr val="45CE45"/>
        </a:accent6>
        <a:hlink>
          <a:srgbClr val="1DB01B"/>
        </a:hlink>
        <a:folHlink>
          <a:srgbClr val="126E1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A8A8A8"/>
        </a:lt2>
        <a:accent1>
          <a:srgbClr val="C9FF2F"/>
        </a:accent1>
        <a:accent2>
          <a:srgbClr val="01FF00"/>
        </a:accent2>
        <a:accent3>
          <a:srgbClr val="FFFFFF"/>
        </a:accent3>
        <a:accent4>
          <a:srgbClr val="000000"/>
        </a:accent4>
        <a:accent5>
          <a:srgbClr val="E1FFAD"/>
        </a:accent5>
        <a:accent6>
          <a:srgbClr val="01E700"/>
        </a:accent6>
        <a:hlink>
          <a:srgbClr val="7C9C11"/>
        </a:hlink>
        <a:folHlink>
          <a:srgbClr val="126FA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A8A8A8"/>
        </a:lt2>
        <a:accent1>
          <a:srgbClr val="FF369E"/>
        </a:accent1>
        <a:accent2>
          <a:srgbClr val="FF8932"/>
        </a:accent2>
        <a:accent3>
          <a:srgbClr val="FFFFFF"/>
        </a:accent3>
        <a:accent4>
          <a:srgbClr val="000000"/>
        </a:accent4>
        <a:accent5>
          <a:srgbClr val="FFAECC"/>
        </a:accent5>
        <a:accent6>
          <a:srgbClr val="E77C2C"/>
        </a:accent6>
        <a:hlink>
          <a:srgbClr val="CA0D00"/>
        </a:hlink>
        <a:folHlink>
          <a:srgbClr val="009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A8A8A8"/>
        </a:lt2>
        <a:accent1>
          <a:srgbClr val="F47971"/>
        </a:accent1>
        <a:accent2>
          <a:srgbClr val="F2DD59"/>
        </a:accent2>
        <a:accent3>
          <a:srgbClr val="FFFFFF"/>
        </a:accent3>
        <a:accent4>
          <a:srgbClr val="000000"/>
        </a:accent4>
        <a:accent5>
          <a:srgbClr val="F8BEBB"/>
        </a:accent5>
        <a:accent6>
          <a:srgbClr val="DBC850"/>
        </a:accent6>
        <a:hlink>
          <a:srgbClr val="230EA7"/>
        </a:hlink>
        <a:folHlink>
          <a:srgbClr val="0A880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ind_0238_slide</Template>
  <TotalTime>943</TotalTime>
  <Words>891</Words>
  <Application>Microsoft Office PowerPoint</Application>
  <PresentationFormat>Экран (4:3)</PresentationFormat>
  <Paragraphs>162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ind_0238_slide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 этап - основной</vt:lpstr>
      <vt:lpstr>3 этап - Заключительный</vt:lpstr>
      <vt:lpstr>«Продуктивная деятельность»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с родителями: Консультация: «Огород для детей» Оформление фотоальбома «Огород на подоконнике» Создать у родителей радостное настроение. Вызвать желание участвовать в программе, посвящённой знаниям о культурных растениях.</vt:lpstr>
      <vt:lpstr>Практическая значимость проекта; По реализации проекта «Огород на окне» были получены следующие результаты: 1. Дети познакомились с овощами и фруктами. 2. У детей формируется интерес к опытнической и исследовательской деятельности по выращиванию культурных растений в комнатных условиях. 3. В результате практической и опытнической деятельности дети получили необходимые условия для роста растений. 4. Дети увидели многообразие посевного материала. 5. Дети стали бережнее относиться к растительному миру. 6. В группе был создан мини - огород на подоконнике. 7. Дети стали более уважительно относиться к труду. 8. Родители приняли активное участие в проекте «Огород на окне».   </vt:lpstr>
      <vt:lpstr>Спасибо за внимание</vt:lpstr>
    </vt:vector>
  </TitlesOfParts>
  <Company>Twoja nazwa firmy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ppsworld.ru</dc:creator>
  <cp:lastModifiedBy>Елена</cp:lastModifiedBy>
  <cp:revision>94</cp:revision>
  <cp:lastPrinted>2002-02-20T14:21:35Z</cp:lastPrinted>
  <dcterms:created xsi:type="dcterms:W3CDTF">2012-12-02T11:32:40Z</dcterms:created>
  <dcterms:modified xsi:type="dcterms:W3CDTF">2002-02-20T14:22:17Z</dcterms:modified>
</cp:coreProperties>
</file>