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85" r:id="rId2"/>
    <p:sldId id="296" r:id="rId3"/>
    <p:sldId id="278" r:id="rId4"/>
    <p:sldId id="290" r:id="rId5"/>
    <p:sldId id="291" r:id="rId6"/>
    <p:sldId id="294" r:id="rId7"/>
    <p:sldId id="292" r:id="rId8"/>
    <p:sldId id="293" r:id="rId9"/>
    <p:sldId id="297" r:id="rId10"/>
    <p:sldId id="276" r:id="rId11"/>
    <p:sldId id="305" r:id="rId12"/>
    <p:sldId id="306" r:id="rId13"/>
    <p:sldId id="307" r:id="rId14"/>
    <p:sldId id="316" r:id="rId15"/>
    <p:sldId id="303" r:id="rId16"/>
    <p:sldId id="304" r:id="rId17"/>
    <p:sldId id="317" r:id="rId18"/>
    <p:sldId id="318" r:id="rId19"/>
    <p:sldId id="319" r:id="rId20"/>
    <p:sldId id="320" r:id="rId21"/>
    <p:sldId id="284" r:id="rId22"/>
    <p:sldId id="287" r:id="rId23"/>
    <p:sldId id="289" r:id="rId24"/>
    <p:sldId id="299" r:id="rId25"/>
    <p:sldId id="300" r:id="rId26"/>
    <p:sldId id="301" r:id="rId27"/>
    <p:sldId id="302" r:id="rId28"/>
    <p:sldId id="308" r:id="rId29"/>
    <p:sldId id="310" r:id="rId30"/>
    <p:sldId id="309" r:id="rId31"/>
    <p:sldId id="311" r:id="rId32"/>
    <p:sldId id="312" r:id="rId33"/>
    <p:sldId id="313" r:id="rId34"/>
    <p:sldId id="314" r:id="rId35"/>
    <p:sldId id="315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FF5391-84D1-4051-BD52-857BC921325D}" type="doc">
      <dgm:prSet loTypeId="urn:microsoft.com/office/officeart/2005/8/layout/cycle8" loCatId="cycle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153D2BA6-95C1-4A59-B4ED-419F85E9C467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Поддержку, и защиту семьи как фундаментальной основы российского общества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FE6280-9119-4EF2-BEA2-2A56238BAF15}" type="parTrans" cxnId="{29221B63-9525-4448-A63B-DA8D7F485D5A}">
      <dgm:prSet/>
      <dgm:spPr/>
      <dgm:t>
        <a:bodyPr/>
        <a:lstStyle/>
        <a:p>
          <a:endParaRPr lang="ru-RU"/>
        </a:p>
      </dgm:t>
    </dgm:pt>
    <dgm:pt modelId="{F124A0BF-8130-48F6-B375-9A8583787921}" type="sibTrans" cxnId="{29221B63-9525-4448-A63B-DA8D7F485D5A}">
      <dgm:prSet/>
      <dgm:spPr/>
      <dgm:t>
        <a:bodyPr/>
        <a:lstStyle/>
        <a:p>
          <a:endParaRPr lang="ru-RU"/>
        </a:p>
      </dgm:t>
    </dgm:pt>
    <dgm:pt modelId="{96D88658-1E10-4459-B0C2-D90541021616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Сохранение традиционных семейных ценностей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9F4CB9-35C5-4CBD-B663-8027EB047F1F}" type="parTrans" cxnId="{DD76ED8B-B5B4-4460-935F-BCFDDD3771A5}">
      <dgm:prSet/>
      <dgm:spPr/>
      <dgm:t>
        <a:bodyPr/>
        <a:lstStyle/>
        <a:p>
          <a:endParaRPr lang="ru-RU"/>
        </a:p>
      </dgm:t>
    </dgm:pt>
    <dgm:pt modelId="{07CEDA22-61ED-42C5-B117-1D29ED39129A}" type="sibTrans" cxnId="{DD76ED8B-B5B4-4460-935F-BCFDDD3771A5}">
      <dgm:prSet/>
      <dgm:spPr/>
      <dgm:t>
        <a:bodyPr/>
        <a:lstStyle/>
        <a:p>
          <a:endParaRPr lang="ru-RU"/>
        </a:p>
      </dgm:t>
    </dgm:pt>
    <dgm:pt modelId="{C5CED66F-FD77-484E-993F-1D0E38985768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роли семьи в жизни общества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7AB9CE-A603-438A-BE53-5F02B5630EE9}" type="parTrans" cxnId="{50C38691-24E8-4E94-B265-BBFDD5D4A539}">
      <dgm:prSet/>
      <dgm:spPr/>
      <dgm:t>
        <a:bodyPr/>
        <a:lstStyle/>
        <a:p>
          <a:endParaRPr lang="ru-RU"/>
        </a:p>
      </dgm:t>
    </dgm:pt>
    <dgm:pt modelId="{2FA624A6-30EE-4497-AFA0-B133BF0F7C11}" type="sibTrans" cxnId="{50C38691-24E8-4E94-B265-BBFDD5D4A539}">
      <dgm:prSet/>
      <dgm:spPr/>
      <dgm:t>
        <a:bodyPr/>
        <a:lstStyle/>
        <a:p>
          <a:endParaRPr lang="ru-RU"/>
        </a:p>
      </dgm:t>
    </dgm:pt>
    <dgm:pt modelId="{FB0BD0EE-68C4-4251-9066-F76B30F1C9E3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авторитета </a:t>
          </a:r>
          <a:r>
            <a:rPr lang="ru-RU" sz="1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родительства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 семье и обществе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3871DE-3472-4DDA-9B2A-42E0319AAA95}" type="parTrans" cxnId="{36534085-7C9B-4A6D-B5E2-0274CC5181FA}">
      <dgm:prSet/>
      <dgm:spPr/>
      <dgm:t>
        <a:bodyPr/>
        <a:lstStyle/>
        <a:p>
          <a:endParaRPr lang="ru-RU"/>
        </a:p>
      </dgm:t>
    </dgm:pt>
    <dgm:pt modelId="{200E2336-5631-4AB3-A0F3-B45C01597951}" type="sibTrans" cxnId="{36534085-7C9B-4A6D-B5E2-0274CC5181FA}">
      <dgm:prSet/>
      <dgm:spPr/>
      <dgm:t>
        <a:bodyPr/>
        <a:lstStyle/>
        <a:p>
          <a:endParaRPr lang="ru-RU"/>
        </a:p>
      </dgm:t>
    </dgm:pt>
    <dgm:pt modelId="{A0BD9633-427A-4319-8CBB-03A11CB1C4B8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Профилактику и преодоление семейного неблагополучия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6F3D87-E46C-47F6-9B48-29E91732F305}" type="parTrans" cxnId="{AC1D6C82-5FC9-420B-BF0A-FC66A417D699}">
      <dgm:prSet/>
      <dgm:spPr/>
      <dgm:t>
        <a:bodyPr/>
        <a:lstStyle/>
        <a:p>
          <a:endParaRPr lang="ru-RU"/>
        </a:p>
      </dgm:t>
    </dgm:pt>
    <dgm:pt modelId="{9D4CA546-B2D1-4605-92A5-904219DB0E95}" type="sibTrans" cxnId="{AC1D6C82-5FC9-420B-BF0A-FC66A417D699}">
      <dgm:prSet/>
      <dgm:spPr/>
      <dgm:t>
        <a:bodyPr/>
        <a:lstStyle/>
        <a:p>
          <a:endParaRPr lang="ru-RU"/>
        </a:p>
      </dgm:t>
    </dgm:pt>
    <dgm:pt modelId="{55D5356C-B4CD-4348-830A-65B97B66D451}">
      <dgm:prSet custT="1"/>
      <dgm:spPr/>
      <dgm:t>
        <a:bodyPr/>
        <a:lstStyle/>
        <a:p>
          <a:pPr rtl="0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условий и повышение качества жизни семей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AD17F3-4B35-46FA-B014-8D8EB69E48CC}" type="parTrans" cxnId="{069DEBC3-CAE2-42D5-8687-9B9B034CC42A}">
      <dgm:prSet/>
      <dgm:spPr/>
      <dgm:t>
        <a:bodyPr/>
        <a:lstStyle/>
        <a:p>
          <a:endParaRPr lang="ru-RU"/>
        </a:p>
      </dgm:t>
    </dgm:pt>
    <dgm:pt modelId="{0A42F9BB-0B67-428F-A581-833569C62DC7}" type="sibTrans" cxnId="{069DEBC3-CAE2-42D5-8687-9B9B034CC42A}">
      <dgm:prSet/>
      <dgm:spPr/>
      <dgm:t>
        <a:bodyPr/>
        <a:lstStyle/>
        <a:p>
          <a:endParaRPr lang="ru-RU"/>
        </a:p>
      </dgm:t>
    </dgm:pt>
    <dgm:pt modelId="{480DB7D4-DF02-4265-81CB-B58C0DD8873A}" type="pres">
      <dgm:prSet presAssocID="{DBFF5391-84D1-4051-BD52-857BC921325D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D9F1BE-4D51-4D61-ADA9-0AFB84A225D5}" type="pres">
      <dgm:prSet presAssocID="{DBFF5391-84D1-4051-BD52-857BC921325D}" presName="wedge1" presStyleLbl="node1" presStyleIdx="0" presStyleCnt="6"/>
      <dgm:spPr/>
      <dgm:t>
        <a:bodyPr/>
        <a:lstStyle/>
        <a:p>
          <a:endParaRPr lang="ru-RU"/>
        </a:p>
      </dgm:t>
    </dgm:pt>
    <dgm:pt modelId="{A65917DE-EE0F-40A6-AE74-6F5D3BA4FE34}" type="pres">
      <dgm:prSet presAssocID="{DBFF5391-84D1-4051-BD52-857BC921325D}" presName="dummy1a" presStyleCnt="0"/>
      <dgm:spPr/>
    </dgm:pt>
    <dgm:pt modelId="{0F91091C-17D0-4FE9-94AA-C322B10A2CFA}" type="pres">
      <dgm:prSet presAssocID="{DBFF5391-84D1-4051-BD52-857BC921325D}" presName="dummy1b" presStyleCnt="0"/>
      <dgm:spPr/>
    </dgm:pt>
    <dgm:pt modelId="{2256339D-0826-4E8B-8F3B-9D63B82395E9}" type="pres">
      <dgm:prSet presAssocID="{DBFF5391-84D1-4051-BD52-857BC921325D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F3FF30-C633-41E2-9509-4E99BD388A29}" type="pres">
      <dgm:prSet presAssocID="{DBFF5391-84D1-4051-BD52-857BC921325D}" presName="wedge2" presStyleLbl="node1" presStyleIdx="1" presStyleCnt="6"/>
      <dgm:spPr/>
      <dgm:t>
        <a:bodyPr/>
        <a:lstStyle/>
        <a:p>
          <a:endParaRPr lang="ru-RU"/>
        </a:p>
      </dgm:t>
    </dgm:pt>
    <dgm:pt modelId="{830121C7-96E7-4384-81C4-7C321A14481E}" type="pres">
      <dgm:prSet presAssocID="{DBFF5391-84D1-4051-BD52-857BC921325D}" presName="dummy2a" presStyleCnt="0"/>
      <dgm:spPr/>
    </dgm:pt>
    <dgm:pt modelId="{90D9B3E8-6BC7-490E-8609-BC932BE25000}" type="pres">
      <dgm:prSet presAssocID="{DBFF5391-84D1-4051-BD52-857BC921325D}" presName="dummy2b" presStyleCnt="0"/>
      <dgm:spPr/>
    </dgm:pt>
    <dgm:pt modelId="{2A97BA7A-7456-49F0-A383-D689BCCF54B2}" type="pres">
      <dgm:prSet presAssocID="{DBFF5391-84D1-4051-BD52-857BC921325D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15D5BA-B508-48AA-811B-33718A6743C3}" type="pres">
      <dgm:prSet presAssocID="{DBFF5391-84D1-4051-BD52-857BC921325D}" presName="wedge3" presStyleLbl="node1" presStyleIdx="2" presStyleCnt="6"/>
      <dgm:spPr/>
      <dgm:t>
        <a:bodyPr/>
        <a:lstStyle/>
        <a:p>
          <a:endParaRPr lang="ru-RU"/>
        </a:p>
      </dgm:t>
    </dgm:pt>
    <dgm:pt modelId="{C84191D3-6564-4717-A821-941CD6601D72}" type="pres">
      <dgm:prSet presAssocID="{DBFF5391-84D1-4051-BD52-857BC921325D}" presName="dummy3a" presStyleCnt="0"/>
      <dgm:spPr/>
    </dgm:pt>
    <dgm:pt modelId="{F36B75FF-FDD2-4E87-9E94-774593427848}" type="pres">
      <dgm:prSet presAssocID="{DBFF5391-84D1-4051-BD52-857BC921325D}" presName="dummy3b" presStyleCnt="0"/>
      <dgm:spPr/>
    </dgm:pt>
    <dgm:pt modelId="{70A513A2-9FAF-4554-8443-7D68E912319B}" type="pres">
      <dgm:prSet presAssocID="{DBFF5391-84D1-4051-BD52-857BC921325D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D32F8A-16EA-4518-A6A8-9F4C3986DCC9}" type="pres">
      <dgm:prSet presAssocID="{DBFF5391-84D1-4051-BD52-857BC921325D}" presName="wedge4" presStyleLbl="node1" presStyleIdx="3" presStyleCnt="6"/>
      <dgm:spPr/>
      <dgm:t>
        <a:bodyPr/>
        <a:lstStyle/>
        <a:p>
          <a:endParaRPr lang="ru-RU"/>
        </a:p>
      </dgm:t>
    </dgm:pt>
    <dgm:pt modelId="{F33528C8-B7F0-480B-8B28-F5D00C0316C0}" type="pres">
      <dgm:prSet presAssocID="{DBFF5391-84D1-4051-BD52-857BC921325D}" presName="dummy4a" presStyleCnt="0"/>
      <dgm:spPr/>
    </dgm:pt>
    <dgm:pt modelId="{64A12520-4435-4F1D-8C99-55457AB81625}" type="pres">
      <dgm:prSet presAssocID="{DBFF5391-84D1-4051-BD52-857BC921325D}" presName="dummy4b" presStyleCnt="0"/>
      <dgm:spPr/>
    </dgm:pt>
    <dgm:pt modelId="{0FE31D42-5312-4DB2-98BE-6DD6B52F227F}" type="pres">
      <dgm:prSet presAssocID="{DBFF5391-84D1-4051-BD52-857BC921325D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54A17-4E0F-4313-9A67-FAC58FC04E38}" type="pres">
      <dgm:prSet presAssocID="{DBFF5391-84D1-4051-BD52-857BC921325D}" presName="wedge5" presStyleLbl="node1" presStyleIdx="4" presStyleCnt="6"/>
      <dgm:spPr/>
      <dgm:t>
        <a:bodyPr/>
        <a:lstStyle/>
        <a:p>
          <a:endParaRPr lang="ru-RU"/>
        </a:p>
      </dgm:t>
    </dgm:pt>
    <dgm:pt modelId="{AEE04BF2-3E43-4109-8E73-31C7412BBD5F}" type="pres">
      <dgm:prSet presAssocID="{DBFF5391-84D1-4051-BD52-857BC921325D}" presName="dummy5a" presStyleCnt="0"/>
      <dgm:spPr/>
    </dgm:pt>
    <dgm:pt modelId="{E8C696BC-2C4B-4FED-BC9C-7AAD50F23FA5}" type="pres">
      <dgm:prSet presAssocID="{DBFF5391-84D1-4051-BD52-857BC921325D}" presName="dummy5b" presStyleCnt="0"/>
      <dgm:spPr/>
    </dgm:pt>
    <dgm:pt modelId="{4657B786-EA1F-41F5-A508-DA13B606A992}" type="pres">
      <dgm:prSet presAssocID="{DBFF5391-84D1-4051-BD52-857BC921325D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F28F01-7528-4F7D-9742-7B64EEFBD62A}" type="pres">
      <dgm:prSet presAssocID="{DBFF5391-84D1-4051-BD52-857BC921325D}" presName="wedge6" presStyleLbl="node1" presStyleIdx="5" presStyleCnt="6"/>
      <dgm:spPr/>
      <dgm:t>
        <a:bodyPr/>
        <a:lstStyle/>
        <a:p>
          <a:endParaRPr lang="ru-RU"/>
        </a:p>
      </dgm:t>
    </dgm:pt>
    <dgm:pt modelId="{D4C6BE4F-25DF-4318-B7B0-CDC7AB2E2F82}" type="pres">
      <dgm:prSet presAssocID="{DBFF5391-84D1-4051-BD52-857BC921325D}" presName="dummy6a" presStyleCnt="0"/>
      <dgm:spPr/>
    </dgm:pt>
    <dgm:pt modelId="{A0CC4D13-0683-4C97-9176-82AFD868E1C5}" type="pres">
      <dgm:prSet presAssocID="{DBFF5391-84D1-4051-BD52-857BC921325D}" presName="dummy6b" presStyleCnt="0"/>
      <dgm:spPr/>
    </dgm:pt>
    <dgm:pt modelId="{65BEEF12-B2D4-42DD-A928-6C153BF69C93}" type="pres">
      <dgm:prSet presAssocID="{DBFF5391-84D1-4051-BD52-857BC921325D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F73F30-0AA5-44EA-9F78-F513025B2086}" type="pres">
      <dgm:prSet presAssocID="{F124A0BF-8130-48F6-B375-9A8583787921}" presName="arrowWedge1" presStyleLbl="fgSibTrans2D1" presStyleIdx="0" presStyleCnt="6"/>
      <dgm:spPr/>
    </dgm:pt>
    <dgm:pt modelId="{B561EDD1-9671-4E2A-B937-C04ED85652EA}" type="pres">
      <dgm:prSet presAssocID="{07CEDA22-61ED-42C5-B117-1D29ED39129A}" presName="arrowWedge2" presStyleLbl="fgSibTrans2D1" presStyleIdx="1" presStyleCnt="6"/>
      <dgm:spPr/>
    </dgm:pt>
    <dgm:pt modelId="{763DA5F3-DE17-4F50-A346-8B281B236268}" type="pres">
      <dgm:prSet presAssocID="{2FA624A6-30EE-4497-AFA0-B133BF0F7C11}" presName="arrowWedge3" presStyleLbl="fgSibTrans2D1" presStyleIdx="2" presStyleCnt="6"/>
      <dgm:spPr/>
    </dgm:pt>
    <dgm:pt modelId="{98949FE4-8598-432E-AA7B-07F1587DE0C5}" type="pres">
      <dgm:prSet presAssocID="{200E2336-5631-4AB3-A0F3-B45C01597951}" presName="arrowWedge4" presStyleLbl="fgSibTrans2D1" presStyleIdx="3" presStyleCnt="6"/>
      <dgm:spPr/>
    </dgm:pt>
    <dgm:pt modelId="{30A6EF8E-BF05-4609-9E23-1C59D3D331F9}" type="pres">
      <dgm:prSet presAssocID="{9D4CA546-B2D1-4605-92A5-904219DB0E95}" presName="arrowWedge5" presStyleLbl="fgSibTrans2D1" presStyleIdx="4" presStyleCnt="6"/>
      <dgm:spPr/>
    </dgm:pt>
    <dgm:pt modelId="{5231E89D-BA0D-4260-9800-3BA49A5874F0}" type="pres">
      <dgm:prSet presAssocID="{0A42F9BB-0B67-428F-A581-833569C62DC7}" presName="arrowWedge6" presStyleLbl="fgSibTrans2D1" presStyleIdx="5" presStyleCnt="6"/>
      <dgm:spPr/>
    </dgm:pt>
  </dgm:ptLst>
  <dgm:cxnLst>
    <dgm:cxn modelId="{CD6B0C37-1227-42C1-BDAF-1282CB890622}" type="presOf" srcId="{A0BD9633-427A-4319-8CBB-03A11CB1C4B8}" destId="{C7054A17-4E0F-4313-9A67-FAC58FC04E38}" srcOrd="0" destOrd="0" presId="urn:microsoft.com/office/officeart/2005/8/layout/cycle8"/>
    <dgm:cxn modelId="{57F25BE8-653E-48E4-9137-2E2195AC370E}" type="presOf" srcId="{96D88658-1E10-4459-B0C2-D90541021616}" destId="{2A97BA7A-7456-49F0-A383-D689BCCF54B2}" srcOrd="1" destOrd="0" presId="urn:microsoft.com/office/officeart/2005/8/layout/cycle8"/>
    <dgm:cxn modelId="{5EB57400-B23E-44C7-B935-B69C3DDAAAD4}" type="presOf" srcId="{153D2BA6-95C1-4A59-B4ED-419F85E9C467}" destId="{2256339D-0826-4E8B-8F3B-9D63B82395E9}" srcOrd="1" destOrd="0" presId="urn:microsoft.com/office/officeart/2005/8/layout/cycle8"/>
    <dgm:cxn modelId="{50C38691-24E8-4E94-B265-BBFDD5D4A539}" srcId="{DBFF5391-84D1-4051-BD52-857BC921325D}" destId="{C5CED66F-FD77-484E-993F-1D0E38985768}" srcOrd="2" destOrd="0" parTransId="{667AB9CE-A603-438A-BE53-5F02B5630EE9}" sibTransId="{2FA624A6-30EE-4497-AFA0-B133BF0F7C11}"/>
    <dgm:cxn modelId="{A06465FB-B4E4-4D1D-8A0D-3F497570E3FF}" type="presOf" srcId="{55D5356C-B4CD-4348-830A-65B97B66D451}" destId="{65BEEF12-B2D4-42DD-A928-6C153BF69C93}" srcOrd="1" destOrd="0" presId="urn:microsoft.com/office/officeart/2005/8/layout/cycle8"/>
    <dgm:cxn modelId="{AC1D6C82-5FC9-420B-BF0A-FC66A417D699}" srcId="{DBFF5391-84D1-4051-BD52-857BC921325D}" destId="{A0BD9633-427A-4319-8CBB-03A11CB1C4B8}" srcOrd="4" destOrd="0" parTransId="{F16F3D87-E46C-47F6-9B48-29E91732F305}" sibTransId="{9D4CA546-B2D1-4605-92A5-904219DB0E95}"/>
    <dgm:cxn modelId="{DB861839-4D02-4B0C-BE86-E781F8291026}" type="presOf" srcId="{153D2BA6-95C1-4A59-B4ED-419F85E9C467}" destId="{BED9F1BE-4D51-4D61-ADA9-0AFB84A225D5}" srcOrd="0" destOrd="0" presId="urn:microsoft.com/office/officeart/2005/8/layout/cycle8"/>
    <dgm:cxn modelId="{A0853F5B-26E4-4F67-B2D2-2EB3FB170171}" type="presOf" srcId="{DBFF5391-84D1-4051-BD52-857BC921325D}" destId="{480DB7D4-DF02-4265-81CB-B58C0DD8873A}" srcOrd="0" destOrd="0" presId="urn:microsoft.com/office/officeart/2005/8/layout/cycle8"/>
    <dgm:cxn modelId="{E897F030-23A1-4AA0-BDE0-715AC71057CA}" type="presOf" srcId="{A0BD9633-427A-4319-8CBB-03A11CB1C4B8}" destId="{4657B786-EA1F-41F5-A508-DA13B606A992}" srcOrd="1" destOrd="0" presId="urn:microsoft.com/office/officeart/2005/8/layout/cycle8"/>
    <dgm:cxn modelId="{757E476B-A77A-4F9F-BF87-7EC907385F1C}" type="presOf" srcId="{96D88658-1E10-4459-B0C2-D90541021616}" destId="{C8F3FF30-C633-41E2-9509-4E99BD388A29}" srcOrd="0" destOrd="0" presId="urn:microsoft.com/office/officeart/2005/8/layout/cycle8"/>
    <dgm:cxn modelId="{8FEAFFE3-0EBE-4D87-90D0-87F50BBDDEBA}" type="presOf" srcId="{C5CED66F-FD77-484E-993F-1D0E38985768}" destId="{70A513A2-9FAF-4554-8443-7D68E912319B}" srcOrd="1" destOrd="0" presId="urn:microsoft.com/office/officeart/2005/8/layout/cycle8"/>
    <dgm:cxn modelId="{29221B63-9525-4448-A63B-DA8D7F485D5A}" srcId="{DBFF5391-84D1-4051-BD52-857BC921325D}" destId="{153D2BA6-95C1-4A59-B4ED-419F85E9C467}" srcOrd="0" destOrd="0" parTransId="{B0FE6280-9119-4EF2-BEA2-2A56238BAF15}" sibTransId="{F124A0BF-8130-48F6-B375-9A8583787921}"/>
    <dgm:cxn modelId="{36534085-7C9B-4A6D-B5E2-0274CC5181FA}" srcId="{DBFF5391-84D1-4051-BD52-857BC921325D}" destId="{FB0BD0EE-68C4-4251-9066-F76B30F1C9E3}" srcOrd="3" destOrd="0" parTransId="{C73871DE-3472-4DDA-9B2A-42E0319AAA95}" sibTransId="{200E2336-5631-4AB3-A0F3-B45C01597951}"/>
    <dgm:cxn modelId="{A0F7379C-EE1E-4CA9-A9D2-75B5BB842022}" type="presOf" srcId="{FB0BD0EE-68C4-4251-9066-F76B30F1C9E3}" destId="{65D32F8A-16EA-4518-A6A8-9F4C3986DCC9}" srcOrd="0" destOrd="0" presId="urn:microsoft.com/office/officeart/2005/8/layout/cycle8"/>
    <dgm:cxn modelId="{DD76ED8B-B5B4-4460-935F-BCFDDD3771A5}" srcId="{DBFF5391-84D1-4051-BD52-857BC921325D}" destId="{96D88658-1E10-4459-B0C2-D90541021616}" srcOrd="1" destOrd="0" parTransId="{079F4CB9-35C5-4CBD-B663-8027EB047F1F}" sibTransId="{07CEDA22-61ED-42C5-B117-1D29ED39129A}"/>
    <dgm:cxn modelId="{E822479C-3AE0-420A-85F5-310A0C42C1F4}" type="presOf" srcId="{C5CED66F-FD77-484E-993F-1D0E38985768}" destId="{7615D5BA-B508-48AA-811B-33718A6743C3}" srcOrd="0" destOrd="0" presId="urn:microsoft.com/office/officeart/2005/8/layout/cycle8"/>
    <dgm:cxn modelId="{C13FFF6C-B220-4A86-8C6F-45E13927D4E1}" type="presOf" srcId="{55D5356C-B4CD-4348-830A-65B97B66D451}" destId="{67F28F01-7528-4F7D-9742-7B64EEFBD62A}" srcOrd="0" destOrd="0" presId="urn:microsoft.com/office/officeart/2005/8/layout/cycle8"/>
    <dgm:cxn modelId="{8052BED7-CE6E-4CEA-91EB-968F86C56F1D}" type="presOf" srcId="{FB0BD0EE-68C4-4251-9066-F76B30F1C9E3}" destId="{0FE31D42-5312-4DB2-98BE-6DD6B52F227F}" srcOrd="1" destOrd="0" presId="urn:microsoft.com/office/officeart/2005/8/layout/cycle8"/>
    <dgm:cxn modelId="{069DEBC3-CAE2-42D5-8687-9B9B034CC42A}" srcId="{DBFF5391-84D1-4051-BD52-857BC921325D}" destId="{55D5356C-B4CD-4348-830A-65B97B66D451}" srcOrd="5" destOrd="0" parTransId="{F0AD17F3-4B35-46FA-B014-8D8EB69E48CC}" sibTransId="{0A42F9BB-0B67-428F-A581-833569C62DC7}"/>
    <dgm:cxn modelId="{696D743D-B1A1-4B10-A8D4-694DA25CB98A}" type="presParOf" srcId="{480DB7D4-DF02-4265-81CB-B58C0DD8873A}" destId="{BED9F1BE-4D51-4D61-ADA9-0AFB84A225D5}" srcOrd="0" destOrd="0" presId="urn:microsoft.com/office/officeart/2005/8/layout/cycle8"/>
    <dgm:cxn modelId="{5F5F039E-586F-4085-95B1-13F2B35AF6A3}" type="presParOf" srcId="{480DB7D4-DF02-4265-81CB-B58C0DD8873A}" destId="{A65917DE-EE0F-40A6-AE74-6F5D3BA4FE34}" srcOrd="1" destOrd="0" presId="urn:microsoft.com/office/officeart/2005/8/layout/cycle8"/>
    <dgm:cxn modelId="{CEEFAC16-5DBC-4EF5-BC0D-EDC0FEBC6D21}" type="presParOf" srcId="{480DB7D4-DF02-4265-81CB-B58C0DD8873A}" destId="{0F91091C-17D0-4FE9-94AA-C322B10A2CFA}" srcOrd="2" destOrd="0" presId="urn:microsoft.com/office/officeart/2005/8/layout/cycle8"/>
    <dgm:cxn modelId="{FA6EFDC2-F89C-49A4-BB4A-21277239C611}" type="presParOf" srcId="{480DB7D4-DF02-4265-81CB-B58C0DD8873A}" destId="{2256339D-0826-4E8B-8F3B-9D63B82395E9}" srcOrd="3" destOrd="0" presId="urn:microsoft.com/office/officeart/2005/8/layout/cycle8"/>
    <dgm:cxn modelId="{F90EA119-46E5-45D0-AC84-FF73E8DDD823}" type="presParOf" srcId="{480DB7D4-DF02-4265-81CB-B58C0DD8873A}" destId="{C8F3FF30-C633-41E2-9509-4E99BD388A29}" srcOrd="4" destOrd="0" presId="urn:microsoft.com/office/officeart/2005/8/layout/cycle8"/>
    <dgm:cxn modelId="{21C23762-5EE2-45B7-9E08-EEE2D5EE14B6}" type="presParOf" srcId="{480DB7D4-DF02-4265-81CB-B58C0DD8873A}" destId="{830121C7-96E7-4384-81C4-7C321A14481E}" srcOrd="5" destOrd="0" presId="urn:microsoft.com/office/officeart/2005/8/layout/cycle8"/>
    <dgm:cxn modelId="{E56C29F8-F370-45FB-BE91-FC342445577A}" type="presParOf" srcId="{480DB7D4-DF02-4265-81CB-B58C0DD8873A}" destId="{90D9B3E8-6BC7-490E-8609-BC932BE25000}" srcOrd="6" destOrd="0" presId="urn:microsoft.com/office/officeart/2005/8/layout/cycle8"/>
    <dgm:cxn modelId="{E5A6CEC1-2B2F-4B6D-8FA1-303E9A038383}" type="presParOf" srcId="{480DB7D4-DF02-4265-81CB-B58C0DD8873A}" destId="{2A97BA7A-7456-49F0-A383-D689BCCF54B2}" srcOrd="7" destOrd="0" presId="urn:microsoft.com/office/officeart/2005/8/layout/cycle8"/>
    <dgm:cxn modelId="{39D8C4AB-2B6A-4F25-95E4-FDA514D3F94E}" type="presParOf" srcId="{480DB7D4-DF02-4265-81CB-B58C0DD8873A}" destId="{7615D5BA-B508-48AA-811B-33718A6743C3}" srcOrd="8" destOrd="0" presId="urn:microsoft.com/office/officeart/2005/8/layout/cycle8"/>
    <dgm:cxn modelId="{F8F9CF51-59A2-485C-B2D9-4844EDFA0C05}" type="presParOf" srcId="{480DB7D4-DF02-4265-81CB-B58C0DD8873A}" destId="{C84191D3-6564-4717-A821-941CD6601D72}" srcOrd="9" destOrd="0" presId="urn:microsoft.com/office/officeart/2005/8/layout/cycle8"/>
    <dgm:cxn modelId="{8DD464FA-BC08-424E-BB7F-751ADE385479}" type="presParOf" srcId="{480DB7D4-DF02-4265-81CB-B58C0DD8873A}" destId="{F36B75FF-FDD2-4E87-9E94-774593427848}" srcOrd="10" destOrd="0" presId="urn:microsoft.com/office/officeart/2005/8/layout/cycle8"/>
    <dgm:cxn modelId="{7CAB68ED-1D7F-48EB-B807-820FBFE04D7B}" type="presParOf" srcId="{480DB7D4-DF02-4265-81CB-B58C0DD8873A}" destId="{70A513A2-9FAF-4554-8443-7D68E912319B}" srcOrd="11" destOrd="0" presId="urn:microsoft.com/office/officeart/2005/8/layout/cycle8"/>
    <dgm:cxn modelId="{7C3A1F76-DD01-4866-9B4D-5139FF7EE809}" type="presParOf" srcId="{480DB7D4-DF02-4265-81CB-B58C0DD8873A}" destId="{65D32F8A-16EA-4518-A6A8-9F4C3986DCC9}" srcOrd="12" destOrd="0" presId="urn:microsoft.com/office/officeart/2005/8/layout/cycle8"/>
    <dgm:cxn modelId="{BABD9CC9-D922-4A87-92E6-9AFEF4F3C74F}" type="presParOf" srcId="{480DB7D4-DF02-4265-81CB-B58C0DD8873A}" destId="{F33528C8-B7F0-480B-8B28-F5D00C0316C0}" srcOrd="13" destOrd="0" presId="urn:microsoft.com/office/officeart/2005/8/layout/cycle8"/>
    <dgm:cxn modelId="{B0623D36-AB83-4568-A0C1-2B1513502A24}" type="presParOf" srcId="{480DB7D4-DF02-4265-81CB-B58C0DD8873A}" destId="{64A12520-4435-4F1D-8C99-55457AB81625}" srcOrd="14" destOrd="0" presId="urn:microsoft.com/office/officeart/2005/8/layout/cycle8"/>
    <dgm:cxn modelId="{15C8E648-CFDF-44AE-889E-20CDC5B9843B}" type="presParOf" srcId="{480DB7D4-DF02-4265-81CB-B58C0DD8873A}" destId="{0FE31D42-5312-4DB2-98BE-6DD6B52F227F}" srcOrd="15" destOrd="0" presId="urn:microsoft.com/office/officeart/2005/8/layout/cycle8"/>
    <dgm:cxn modelId="{EBCCF347-E580-49F2-BC4D-8C8B262989A8}" type="presParOf" srcId="{480DB7D4-DF02-4265-81CB-B58C0DD8873A}" destId="{C7054A17-4E0F-4313-9A67-FAC58FC04E38}" srcOrd="16" destOrd="0" presId="urn:microsoft.com/office/officeart/2005/8/layout/cycle8"/>
    <dgm:cxn modelId="{C6A77C72-4630-4DE9-994D-148EF0AD5F66}" type="presParOf" srcId="{480DB7D4-DF02-4265-81CB-B58C0DD8873A}" destId="{AEE04BF2-3E43-4109-8E73-31C7412BBD5F}" srcOrd="17" destOrd="0" presId="urn:microsoft.com/office/officeart/2005/8/layout/cycle8"/>
    <dgm:cxn modelId="{E06E0C43-FB0C-4287-A1B3-9E6771CCA02A}" type="presParOf" srcId="{480DB7D4-DF02-4265-81CB-B58C0DD8873A}" destId="{E8C696BC-2C4B-4FED-BC9C-7AAD50F23FA5}" srcOrd="18" destOrd="0" presId="urn:microsoft.com/office/officeart/2005/8/layout/cycle8"/>
    <dgm:cxn modelId="{A14FF8F4-C989-469A-892B-6EDD3C11AC90}" type="presParOf" srcId="{480DB7D4-DF02-4265-81CB-B58C0DD8873A}" destId="{4657B786-EA1F-41F5-A508-DA13B606A992}" srcOrd="19" destOrd="0" presId="urn:microsoft.com/office/officeart/2005/8/layout/cycle8"/>
    <dgm:cxn modelId="{C40FEA97-3CAB-492A-828A-98F0106184FB}" type="presParOf" srcId="{480DB7D4-DF02-4265-81CB-B58C0DD8873A}" destId="{67F28F01-7528-4F7D-9742-7B64EEFBD62A}" srcOrd="20" destOrd="0" presId="urn:microsoft.com/office/officeart/2005/8/layout/cycle8"/>
    <dgm:cxn modelId="{93B49F5A-D7FC-4B1A-BF0F-86D9247A1A1A}" type="presParOf" srcId="{480DB7D4-DF02-4265-81CB-B58C0DD8873A}" destId="{D4C6BE4F-25DF-4318-B7B0-CDC7AB2E2F82}" srcOrd="21" destOrd="0" presId="urn:microsoft.com/office/officeart/2005/8/layout/cycle8"/>
    <dgm:cxn modelId="{70EBFB11-EA94-47EA-9241-462DF326AE96}" type="presParOf" srcId="{480DB7D4-DF02-4265-81CB-B58C0DD8873A}" destId="{A0CC4D13-0683-4C97-9176-82AFD868E1C5}" srcOrd="22" destOrd="0" presId="urn:microsoft.com/office/officeart/2005/8/layout/cycle8"/>
    <dgm:cxn modelId="{C5703B7D-2087-4BED-A9DC-8D2C2CE758A0}" type="presParOf" srcId="{480DB7D4-DF02-4265-81CB-B58C0DD8873A}" destId="{65BEEF12-B2D4-42DD-A928-6C153BF69C93}" srcOrd="23" destOrd="0" presId="urn:microsoft.com/office/officeart/2005/8/layout/cycle8"/>
    <dgm:cxn modelId="{E969B1BF-8868-4278-B6BB-885655FA8E14}" type="presParOf" srcId="{480DB7D4-DF02-4265-81CB-B58C0DD8873A}" destId="{B0F73F30-0AA5-44EA-9F78-F513025B2086}" srcOrd="24" destOrd="0" presId="urn:microsoft.com/office/officeart/2005/8/layout/cycle8"/>
    <dgm:cxn modelId="{86113DA4-F722-41DA-A1C4-39ED31DE9B4C}" type="presParOf" srcId="{480DB7D4-DF02-4265-81CB-B58C0DD8873A}" destId="{B561EDD1-9671-4E2A-B937-C04ED85652EA}" srcOrd="25" destOrd="0" presId="urn:microsoft.com/office/officeart/2005/8/layout/cycle8"/>
    <dgm:cxn modelId="{D6BFB35D-2199-48CE-B8A6-698A5BD4655F}" type="presParOf" srcId="{480DB7D4-DF02-4265-81CB-B58C0DD8873A}" destId="{763DA5F3-DE17-4F50-A346-8B281B236268}" srcOrd="26" destOrd="0" presId="urn:microsoft.com/office/officeart/2005/8/layout/cycle8"/>
    <dgm:cxn modelId="{B1F489DC-201C-4548-B5B4-A96B9469655D}" type="presParOf" srcId="{480DB7D4-DF02-4265-81CB-B58C0DD8873A}" destId="{98949FE4-8598-432E-AA7B-07F1587DE0C5}" srcOrd="27" destOrd="0" presId="urn:microsoft.com/office/officeart/2005/8/layout/cycle8"/>
    <dgm:cxn modelId="{D4AFBA00-4030-472D-B14E-D907F0B88A92}" type="presParOf" srcId="{480DB7D4-DF02-4265-81CB-B58C0DD8873A}" destId="{30A6EF8E-BF05-4609-9E23-1C59D3D331F9}" srcOrd="28" destOrd="0" presId="urn:microsoft.com/office/officeart/2005/8/layout/cycle8"/>
    <dgm:cxn modelId="{68CAAC63-F2DC-47D9-87A0-6FFD3CC4185E}" type="presParOf" srcId="{480DB7D4-DF02-4265-81CB-B58C0DD8873A}" destId="{5231E89D-BA0D-4260-9800-3BA49A5874F0}" srcOrd="29" destOrd="0" presId="urn:microsoft.com/office/officeart/2005/8/layout/cycle8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7A688B-07C2-4F45-9A13-12BC6E04C708}" type="doc">
      <dgm:prSet loTypeId="urn:microsoft.com/office/officeart/2005/8/layout/default#1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63669EC-F17F-4DE5-82FD-8A410B75C963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Поддержка, укрепление и защита семьи и ценностей семейной жизни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0007A0-917E-4ACF-A361-44616437FFD2}" type="parTrans" cxnId="{91B67746-DAF3-4B78-9AAC-FA60906BE7BB}">
      <dgm:prSet/>
      <dgm:spPr/>
      <dgm:t>
        <a:bodyPr/>
        <a:lstStyle/>
        <a:p>
          <a:endParaRPr lang="ru-RU"/>
        </a:p>
      </dgm:t>
    </dgm:pt>
    <dgm:pt modelId="{0B562DB6-42BA-47F2-81E8-A312FF3E5B1C}" type="sibTrans" cxnId="{91B67746-DAF3-4B78-9AAC-FA60906BE7BB}">
      <dgm:prSet/>
      <dgm:spPr/>
      <dgm:t>
        <a:bodyPr/>
        <a:lstStyle/>
        <a:p>
          <a:endParaRPr lang="ru-RU"/>
        </a:p>
      </dgm:t>
    </dgm:pt>
    <dgm:pt modelId="{3CD36CC8-72DD-4704-9181-BFB54A4BB57D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необходимых условий для выполнения семьей ее функций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07F6B8-0C3B-4DBB-A5B6-0BB7F4B8686D}" type="parTrans" cxnId="{B97656F9-0EA3-490C-A767-F2F713EE30D3}">
      <dgm:prSet/>
      <dgm:spPr/>
      <dgm:t>
        <a:bodyPr/>
        <a:lstStyle/>
        <a:p>
          <a:endParaRPr lang="ru-RU"/>
        </a:p>
      </dgm:t>
    </dgm:pt>
    <dgm:pt modelId="{68078AAF-EC7C-4B44-B8C7-162BD39B6694}" type="sibTrans" cxnId="{B97656F9-0EA3-490C-A767-F2F713EE30D3}">
      <dgm:prSet/>
      <dgm:spPr/>
      <dgm:t>
        <a:bodyPr/>
        <a:lstStyle/>
        <a:p>
          <a:endParaRPr lang="ru-RU"/>
        </a:p>
      </dgm:t>
    </dgm:pt>
    <dgm:pt modelId="{21C6633D-209C-49A7-97E9-2003806C0FED}">
      <dgm:prSet custT="1"/>
      <dgm:spPr/>
      <dgm:t>
        <a:bodyPr/>
        <a:lstStyle/>
        <a:p>
          <a:pPr rtl="0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качества жизни семей и обеспечение прав членов семьи в процессе ее общественного развития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267751-CF53-48F6-979F-555AFAF22E8A}" type="parTrans" cxnId="{6D990F30-350A-4AA1-9FC2-2D11AE157A38}">
      <dgm:prSet/>
      <dgm:spPr/>
      <dgm:t>
        <a:bodyPr/>
        <a:lstStyle/>
        <a:p>
          <a:endParaRPr lang="ru-RU"/>
        </a:p>
      </dgm:t>
    </dgm:pt>
    <dgm:pt modelId="{B7A4A921-97D9-4083-8998-CC374DF11E90}" type="sibTrans" cxnId="{6D990F30-350A-4AA1-9FC2-2D11AE157A38}">
      <dgm:prSet/>
      <dgm:spPr/>
      <dgm:t>
        <a:bodyPr/>
        <a:lstStyle/>
        <a:p>
          <a:endParaRPr lang="ru-RU"/>
        </a:p>
      </dgm:t>
    </dgm:pt>
    <dgm:pt modelId="{37345061-008F-4C0C-BD9B-B77229853B4C}" type="pres">
      <dgm:prSet presAssocID="{E97A688B-07C2-4F45-9A13-12BC6E04C70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6EF8C3-DD56-444A-B125-B136D0F5F176}" type="pres">
      <dgm:prSet presAssocID="{463669EC-F17F-4DE5-82FD-8A410B75C96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3F642-CAEF-4E5D-9701-8A30879C0304}" type="pres">
      <dgm:prSet presAssocID="{0B562DB6-42BA-47F2-81E8-A312FF3E5B1C}" presName="sibTrans" presStyleCnt="0"/>
      <dgm:spPr/>
    </dgm:pt>
    <dgm:pt modelId="{BF11CCB1-81BF-4AA7-84F1-AF8037E9310E}" type="pres">
      <dgm:prSet presAssocID="{3CD36CC8-72DD-4704-9181-BFB54A4BB57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10B3E0-79A9-43E5-B974-703489B28D3D}" type="pres">
      <dgm:prSet presAssocID="{68078AAF-EC7C-4B44-B8C7-162BD39B6694}" presName="sibTrans" presStyleCnt="0"/>
      <dgm:spPr/>
    </dgm:pt>
    <dgm:pt modelId="{3439BBA3-FABF-4833-9D19-47101049A9C4}" type="pres">
      <dgm:prSet presAssocID="{21C6633D-209C-49A7-97E9-2003806C0FED}" presName="node" presStyleLbl="node1" presStyleIdx="2" presStyleCnt="3" custScaleY="1071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B67746-DAF3-4B78-9AAC-FA60906BE7BB}" srcId="{E97A688B-07C2-4F45-9A13-12BC6E04C708}" destId="{463669EC-F17F-4DE5-82FD-8A410B75C963}" srcOrd="0" destOrd="0" parTransId="{670007A0-917E-4ACF-A361-44616437FFD2}" sibTransId="{0B562DB6-42BA-47F2-81E8-A312FF3E5B1C}"/>
    <dgm:cxn modelId="{891B90EA-0EB3-4E63-9B97-BBE5DBE2D28B}" type="presOf" srcId="{21C6633D-209C-49A7-97E9-2003806C0FED}" destId="{3439BBA3-FABF-4833-9D19-47101049A9C4}" srcOrd="0" destOrd="0" presId="urn:microsoft.com/office/officeart/2005/8/layout/default#1"/>
    <dgm:cxn modelId="{48E66202-F758-4E25-910C-8243EA1D85E3}" type="presOf" srcId="{3CD36CC8-72DD-4704-9181-BFB54A4BB57D}" destId="{BF11CCB1-81BF-4AA7-84F1-AF8037E9310E}" srcOrd="0" destOrd="0" presId="urn:microsoft.com/office/officeart/2005/8/layout/default#1"/>
    <dgm:cxn modelId="{B97656F9-0EA3-490C-A767-F2F713EE30D3}" srcId="{E97A688B-07C2-4F45-9A13-12BC6E04C708}" destId="{3CD36CC8-72DD-4704-9181-BFB54A4BB57D}" srcOrd="1" destOrd="0" parTransId="{6607F6B8-0C3B-4DBB-A5B6-0BB7F4B8686D}" sibTransId="{68078AAF-EC7C-4B44-B8C7-162BD39B6694}"/>
    <dgm:cxn modelId="{85A4B2E4-41A0-4E33-8D2B-14DB8D08C9FF}" type="presOf" srcId="{463669EC-F17F-4DE5-82FD-8A410B75C963}" destId="{8D6EF8C3-DD56-444A-B125-B136D0F5F176}" srcOrd="0" destOrd="0" presId="urn:microsoft.com/office/officeart/2005/8/layout/default#1"/>
    <dgm:cxn modelId="{C7992F34-337A-4F12-83AC-317A768CFC37}" type="presOf" srcId="{E97A688B-07C2-4F45-9A13-12BC6E04C708}" destId="{37345061-008F-4C0C-BD9B-B77229853B4C}" srcOrd="0" destOrd="0" presId="urn:microsoft.com/office/officeart/2005/8/layout/default#1"/>
    <dgm:cxn modelId="{6D990F30-350A-4AA1-9FC2-2D11AE157A38}" srcId="{E97A688B-07C2-4F45-9A13-12BC6E04C708}" destId="{21C6633D-209C-49A7-97E9-2003806C0FED}" srcOrd="2" destOrd="0" parTransId="{4C267751-CF53-48F6-979F-555AFAF22E8A}" sibTransId="{B7A4A921-97D9-4083-8998-CC374DF11E90}"/>
    <dgm:cxn modelId="{2206E797-0073-49AE-B0EE-D029FCED2648}" type="presParOf" srcId="{37345061-008F-4C0C-BD9B-B77229853B4C}" destId="{8D6EF8C3-DD56-444A-B125-B136D0F5F176}" srcOrd="0" destOrd="0" presId="urn:microsoft.com/office/officeart/2005/8/layout/default#1"/>
    <dgm:cxn modelId="{97C1914D-6951-478D-BD3A-E4CA48F9698E}" type="presParOf" srcId="{37345061-008F-4C0C-BD9B-B77229853B4C}" destId="{D8F3F642-CAEF-4E5D-9701-8A30879C0304}" srcOrd="1" destOrd="0" presId="urn:microsoft.com/office/officeart/2005/8/layout/default#1"/>
    <dgm:cxn modelId="{1ED46BAF-89F2-45ED-BEC1-D7830B9B3057}" type="presParOf" srcId="{37345061-008F-4C0C-BD9B-B77229853B4C}" destId="{BF11CCB1-81BF-4AA7-84F1-AF8037E9310E}" srcOrd="2" destOrd="0" presId="urn:microsoft.com/office/officeart/2005/8/layout/default#1"/>
    <dgm:cxn modelId="{B58FD3A2-C0DE-4BDB-B20E-7A03D307C48F}" type="presParOf" srcId="{37345061-008F-4C0C-BD9B-B77229853B4C}" destId="{CB10B3E0-79A9-43E5-B974-703489B28D3D}" srcOrd="3" destOrd="0" presId="urn:microsoft.com/office/officeart/2005/8/layout/default#1"/>
    <dgm:cxn modelId="{35119BF7-1723-4790-A26F-C5F0AB2DF76D}" type="presParOf" srcId="{37345061-008F-4C0C-BD9B-B77229853B4C}" destId="{3439BBA3-FABF-4833-9D19-47101049A9C4}" srcOrd="4" destOrd="0" presId="urn:microsoft.com/office/officeart/2005/8/layout/default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279647-6E31-4ABB-91E0-EED27E165892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E7573-6504-4593-AD19-BE104C7BE7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ru-RU" smtClean="0"/>
              <a:pPr rtl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7032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робле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9015" y="365126"/>
            <a:ext cx="7489951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77FFB71-D3BF-4723-8C5E-44AD8F0E924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31519" y="1912336"/>
            <a:ext cx="30861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714E40B-C52C-407A-9311-46FDCD84CB5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930419" y="1874838"/>
            <a:ext cx="30861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3" name="Текст 12">
            <a:extLst>
              <a:ext uri="{FF2B5EF4-FFF2-40B4-BE49-F238E27FC236}">
                <a16:creationId xmlns:a16="http://schemas.microsoft.com/office/drawing/2014/main" xmlns="" id="{E725FCE9-B62D-4B16-807B-9D0D63E93B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31519" y="2388253"/>
            <a:ext cx="30861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4" name="Текст 12">
            <a:extLst>
              <a:ext uri="{FF2B5EF4-FFF2-40B4-BE49-F238E27FC236}">
                <a16:creationId xmlns:a16="http://schemas.microsoft.com/office/drawing/2014/main" xmlns="" id="{BA57DF8C-FA7C-490B-98CE-CDE7957EE7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930419" y="2337741"/>
            <a:ext cx="30861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9" name="Текст 2">
            <a:extLst>
              <a:ext uri="{FF2B5EF4-FFF2-40B4-BE49-F238E27FC236}">
                <a16:creationId xmlns:a16="http://schemas.microsoft.com/office/drawing/2014/main" xmlns="" id="{FF039F13-B78B-4A7E-AB1D-94C070BAE974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1139015" y="3608720"/>
            <a:ext cx="30861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0" name="Текст 4">
            <a:extLst>
              <a:ext uri="{FF2B5EF4-FFF2-40B4-BE49-F238E27FC236}">
                <a16:creationId xmlns:a16="http://schemas.microsoft.com/office/drawing/2014/main" xmlns="" id="{525F4B91-27EE-47AC-BBD0-A66FE53A04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937915" y="3571222"/>
            <a:ext cx="30861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2">
            <a:extLst>
              <a:ext uri="{FF2B5EF4-FFF2-40B4-BE49-F238E27FC236}">
                <a16:creationId xmlns:a16="http://schemas.microsoft.com/office/drawing/2014/main" xmlns="" id="{1F0A1756-3486-46A9-9DD3-7BFA5FF757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139015" y="4084637"/>
            <a:ext cx="30861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2" name="Текст 12">
            <a:extLst>
              <a:ext uri="{FF2B5EF4-FFF2-40B4-BE49-F238E27FC236}">
                <a16:creationId xmlns:a16="http://schemas.microsoft.com/office/drawing/2014/main" xmlns="" id="{F50C0C1C-5BD4-4F62-8AB2-50B1FE4A7DA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37915" y="4034125"/>
            <a:ext cx="30861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  <p:sp>
        <p:nvSpPr>
          <p:cNvPr id="15" name="Рисунок 10">
            <a:extLst>
              <a:ext uri="{FF2B5EF4-FFF2-40B4-BE49-F238E27FC236}">
                <a16:creationId xmlns:a16="http://schemas.microsoft.com/office/drawing/2014/main" xmlns="" id="{A12F2D63-1E00-4379-A32F-B52857A502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43" y="5943600"/>
            <a:ext cx="9141714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20ГГ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37427112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 на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6C593254-CE4F-4114-A997-06CBC039F2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2288333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6"/>
            <a:ext cx="5465826" cy="1325563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"/>
          </a:p>
        </p:txBody>
      </p:sp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5E7DBF41-B4A1-4B29-B32C-DDF5058C12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43000" y="1941230"/>
            <a:ext cx="6858000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E442D9A9-D2E2-42FD-945D-1EF6DC4351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688336" y="4407408"/>
            <a:ext cx="5465826" cy="1371600"/>
          </a:xfrm>
        </p:spPr>
        <p:txBody>
          <a:bodyPr rtlCol="0">
            <a:no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US" smtClean="0"/>
              <a:pPr rtl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9067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Вариант команды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1636" y="1717141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01636" y="3323013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0" name="Текст 8">
            <a:extLst>
              <a:ext uri="{FF2B5EF4-FFF2-40B4-BE49-F238E27FC236}">
                <a16:creationId xmlns:a16="http://schemas.microsoft.com/office/drawing/2014/main" xmlns="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01636" y="3610807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11" name="Рисунок 6">
            <a:extLst>
              <a:ext uri="{FF2B5EF4-FFF2-40B4-BE49-F238E27FC236}">
                <a16:creationId xmlns:a16="http://schemas.microsoft.com/office/drawing/2014/main" xmlns="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815527" y="1717537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2" name="Текст 8">
            <a:extLst>
              <a:ext uri="{FF2B5EF4-FFF2-40B4-BE49-F238E27FC236}">
                <a16:creationId xmlns:a16="http://schemas.microsoft.com/office/drawing/2014/main" xmlns="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815527" y="3323409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3" name="Текст 8">
            <a:extLst>
              <a:ext uri="{FF2B5EF4-FFF2-40B4-BE49-F238E27FC236}">
                <a16:creationId xmlns:a16="http://schemas.microsoft.com/office/drawing/2014/main" xmlns="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15527" y="3611203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14" name="Рисунок 6">
            <a:extLst>
              <a:ext uri="{FF2B5EF4-FFF2-40B4-BE49-F238E27FC236}">
                <a16:creationId xmlns:a16="http://schemas.microsoft.com/office/drawing/2014/main" xmlns="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629418" y="1717141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5" name="Текст 8">
            <a:extLst>
              <a:ext uri="{FF2B5EF4-FFF2-40B4-BE49-F238E27FC236}">
                <a16:creationId xmlns:a16="http://schemas.microsoft.com/office/drawing/2014/main" xmlns="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9418" y="3323013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6" name="Текст 8">
            <a:extLst>
              <a:ext uri="{FF2B5EF4-FFF2-40B4-BE49-F238E27FC236}">
                <a16:creationId xmlns:a16="http://schemas.microsoft.com/office/drawing/2014/main" xmlns="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29418" y="3610807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17" name="Рисунок 6">
            <a:extLst>
              <a:ext uri="{FF2B5EF4-FFF2-40B4-BE49-F238E27FC236}">
                <a16:creationId xmlns:a16="http://schemas.microsoft.com/office/drawing/2014/main" xmlns="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433784" y="1717141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8" name="Текст 8">
            <a:extLst>
              <a:ext uri="{FF2B5EF4-FFF2-40B4-BE49-F238E27FC236}">
                <a16:creationId xmlns:a16="http://schemas.microsoft.com/office/drawing/2014/main" xmlns="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3784" y="3323013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19" name="Текст 8">
            <a:extLst>
              <a:ext uri="{FF2B5EF4-FFF2-40B4-BE49-F238E27FC236}">
                <a16:creationId xmlns:a16="http://schemas.microsoft.com/office/drawing/2014/main" xmlns="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33784" y="3610807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4" name="Рисунок 6">
            <a:extLst>
              <a:ext uri="{FF2B5EF4-FFF2-40B4-BE49-F238E27FC236}">
                <a16:creationId xmlns:a16="http://schemas.microsoft.com/office/drawing/2014/main" xmlns="" id="{27688D91-F8AA-4C0A-BF29-90F8FE202DA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993914" y="4131915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5" name="Текст 8">
            <a:extLst>
              <a:ext uri="{FF2B5EF4-FFF2-40B4-BE49-F238E27FC236}">
                <a16:creationId xmlns:a16="http://schemas.microsoft.com/office/drawing/2014/main" xmlns="" id="{D9AECBF7-0508-4905-9DF6-C0FF9D9AD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93914" y="5737787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6" name="Текст 8">
            <a:extLst>
              <a:ext uri="{FF2B5EF4-FFF2-40B4-BE49-F238E27FC236}">
                <a16:creationId xmlns:a16="http://schemas.microsoft.com/office/drawing/2014/main" xmlns="" id="{A7F920A3-CA67-4CD0-A639-1CE803DE26F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3914" y="6025581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47" name="Рисунок 6">
            <a:extLst>
              <a:ext uri="{FF2B5EF4-FFF2-40B4-BE49-F238E27FC236}">
                <a16:creationId xmlns:a16="http://schemas.microsoft.com/office/drawing/2014/main" xmlns="" id="{463E2C69-9A20-4A90-8F45-4EE6CFD469B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807805" y="4132311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8" name="Текст 8">
            <a:extLst>
              <a:ext uri="{FF2B5EF4-FFF2-40B4-BE49-F238E27FC236}">
                <a16:creationId xmlns:a16="http://schemas.microsoft.com/office/drawing/2014/main" xmlns="" id="{D33409A7-C60B-4AD7-AFDF-23C2F042CEC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07805" y="5738183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49" name="Текст 8">
            <a:extLst>
              <a:ext uri="{FF2B5EF4-FFF2-40B4-BE49-F238E27FC236}">
                <a16:creationId xmlns:a16="http://schemas.microsoft.com/office/drawing/2014/main" xmlns="" id="{4870155B-647D-44E9-AE54-24D2BB2404B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807805" y="6025977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50" name="Рисунок 6">
            <a:extLst>
              <a:ext uri="{FF2B5EF4-FFF2-40B4-BE49-F238E27FC236}">
                <a16:creationId xmlns:a16="http://schemas.microsoft.com/office/drawing/2014/main" xmlns="" id="{3876D40F-6DE8-45F1-B56E-986312109BA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621696" y="4131915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51" name="Текст 8">
            <a:extLst>
              <a:ext uri="{FF2B5EF4-FFF2-40B4-BE49-F238E27FC236}">
                <a16:creationId xmlns:a16="http://schemas.microsoft.com/office/drawing/2014/main" xmlns="" id="{D0A39ABE-EF7B-477F-A346-C5CDA9F5D63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621696" y="5737787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52" name="Текст 8">
            <a:extLst>
              <a:ext uri="{FF2B5EF4-FFF2-40B4-BE49-F238E27FC236}">
                <a16:creationId xmlns:a16="http://schemas.microsoft.com/office/drawing/2014/main" xmlns="" id="{7787A6CA-4AF6-46F5-BA39-50F328D9A86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621696" y="6025581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53" name="Рисунок 6">
            <a:extLst>
              <a:ext uri="{FF2B5EF4-FFF2-40B4-BE49-F238E27FC236}">
                <a16:creationId xmlns:a16="http://schemas.microsoft.com/office/drawing/2014/main" xmlns="" id="{EC171A7C-639D-47C1-A626-7E4772629B2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6435587" y="4131915"/>
            <a:ext cx="17145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54" name="Текст 8">
            <a:extLst>
              <a:ext uri="{FF2B5EF4-FFF2-40B4-BE49-F238E27FC236}">
                <a16:creationId xmlns:a16="http://schemas.microsoft.com/office/drawing/2014/main" xmlns="" id="{674313BD-D2AD-4F0E-96FE-469C176818B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435587" y="5737787"/>
            <a:ext cx="17145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Times New Roman" panose="02020603050405020304" pitchFamily="18" charset="0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Имя</a:t>
            </a:r>
          </a:p>
        </p:txBody>
      </p:sp>
      <p:sp>
        <p:nvSpPr>
          <p:cNvPr id="55" name="Текст 8">
            <a:extLst>
              <a:ext uri="{FF2B5EF4-FFF2-40B4-BE49-F238E27FC236}">
                <a16:creationId xmlns:a16="http://schemas.microsoft.com/office/drawing/2014/main" xmlns="" id="{7141AE4E-36D0-4176-9FCB-E5803788939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435587" y="6025581"/>
            <a:ext cx="17145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noProof="0"/>
              <a:t>20ГГ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xmlns="" val="1507401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30.06.2022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consultantplus://offline/ref=DF1BCA85724DF4DB414D6BEFCBA408923070EC0D89D75B47BA5B406B36A14F24ED435D2E00E4CBE4h1J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social-benefit.ru/deti/detskie-posobiya/posobie-na-rebenka-do-trexletnego-vozrasta/" TargetMode="External"/><Relationship Id="rId2" Type="http://schemas.openxmlformats.org/officeDocument/2006/relationships/hyperlink" Target="http://social-benefit.ru/semya/materinskij-kapital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://social-benefit.ru/novosti/ipoteka-6-procentov-v-2019-gody-17-04-zakon/" TargetMode="External"/><Relationship Id="rId4" Type="http://schemas.openxmlformats.org/officeDocument/2006/relationships/hyperlink" Target="http://social-benefit.ru/semya/socialnaya-podderzhka-mnogodetnyx-semej/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83786" tIns="41893" rIns="83786" bIns="41893"/>
          <a:lstStyle/>
          <a:p>
            <a:pPr eaLnBrk="1" hangingPunct="1"/>
            <a:endParaRPr lang="ru-RU" altLang="ru-RU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83786" tIns="41893" rIns="83786" bIns="41893"/>
          <a:lstStyle/>
          <a:p>
            <a:pPr eaLnBrk="1" hangingPunct="1"/>
            <a:endParaRPr lang="ru-RU" altLang="ru-RU" smtClean="0"/>
          </a:p>
        </p:txBody>
      </p:sp>
      <p:pic>
        <p:nvPicPr>
          <p:cNvPr id="4100" name="Picture 4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3"/>
          <p:cNvSpPr txBox="1">
            <a:spLocks/>
          </p:cNvSpPr>
          <p:nvPr/>
        </p:nvSpPr>
        <p:spPr bwMode="auto">
          <a:xfrm>
            <a:off x="1285852" y="642918"/>
            <a:ext cx="6806906" cy="506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4" rIns="91427" bIns="45714" numCol="1" anchor="ctr" anchorCtr="0" compatLnSpc="1">
            <a:prstTxWarp prst="textNoShape">
              <a:avLst/>
            </a:prstTxWarp>
            <a:normAutofit fontScale="90000" lnSpcReduction="10000"/>
          </a:bodyPr>
          <a:lstStyle/>
          <a:p>
            <a:pPr algn="ctr" defTabSz="91496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200" b="1" kern="0" dirty="0" smtClean="0">
                <a:solidFill>
                  <a:srgbClr val="FF000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  <a:t>Родительский университет на тему:</a:t>
            </a:r>
            <a: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  <a:t/>
            </a:r>
            <a:b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</a:br>
            <a:r>
              <a:rPr lang="ru-RU" sz="61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  <a:t>«Права и обязанности родителей»</a:t>
            </a:r>
            <a:r>
              <a:rPr lang="ru-RU" sz="49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  <a:t/>
            </a:r>
            <a:br>
              <a:rPr lang="ru-RU" sz="49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</a:br>
            <a: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  <a:t/>
            </a:r>
            <a:b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</a:br>
            <a: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  <a:t/>
            </a:r>
            <a:br>
              <a:rPr lang="ru-RU" sz="4200" b="1" kern="0" dirty="0" smtClean="0">
                <a:solidFill>
                  <a:srgbClr val="008000"/>
                </a:solidFill>
                <a:latin typeface="Monotype Corsiva" pitchFamily="66" charset="0"/>
                <a:ea typeface="+mj-ea"/>
                <a:cs typeface="Aharoni" pitchFamily="2" charset="-79"/>
              </a:rPr>
            </a:br>
            <a:r>
              <a:rPr lang="ru-RU" sz="22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  <a:t>МАДОУ «Детский сад №460»</a:t>
            </a:r>
            <a:br>
              <a:rPr lang="ru-RU" sz="22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</a:br>
            <a:r>
              <a:rPr lang="ru-RU" sz="22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  <a:t>Старший воспитатель: </a:t>
            </a:r>
          </a:p>
          <a:p>
            <a:pPr algn="ctr" defTabSz="91496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2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  <a:t>Анисимова Елена Александровна</a:t>
            </a:r>
            <a:br>
              <a:rPr lang="ru-RU" sz="2200" b="1" kern="0" dirty="0" smtClean="0">
                <a:solidFill>
                  <a:srgbClr val="002060"/>
                </a:solidFill>
                <a:latin typeface="Georgia" panose="02040502050405020303" pitchFamily="18" charset="0"/>
                <a:ea typeface="+mj-ea"/>
                <a:cs typeface="Aharoni" pitchFamily="2" charset="-79"/>
              </a:rPr>
            </a:br>
            <a:endParaRPr lang="ru-RU" sz="2200" b="1" kern="0" dirty="0">
              <a:solidFill>
                <a:srgbClr val="002060"/>
              </a:solidFill>
              <a:latin typeface="Georgia" panose="02040502050405020303" pitchFamily="18" charset="0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5"/>
            <a:ext cx="8686800" cy="22860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 родительскими правами понимается совокупность прав и обязанностей,             которые принадлежат родителям как субъектам родительских правоотношений. </a:t>
            </a:r>
          </a:p>
          <a:p>
            <a:endParaRPr lang="ru-RU" dirty="0"/>
          </a:p>
        </p:txBody>
      </p:sp>
      <p:pic>
        <p:nvPicPr>
          <p:cNvPr id="4" name="Picture 4" descr="D:\WinUsers\Sony\Downloads\pngwing.com (1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928934"/>
            <a:ext cx="3497806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Родительскими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правами родители наделяются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тот период, когда должны осуществляться воспитание и необходимая забота о ребенке, т. е.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совершеннолетия ребенка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(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достижения им возраста 18 лет). </a:t>
            </a:r>
            <a:endPara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 прекращаются также при вступлении несовершеннолетних детей в брак или в случае их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эмансипации*.</a:t>
            </a:r>
          </a:p>
          <a:p>
            <a:pPr marL="0" indent="0" algn="ctr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*Под эмансипацией понимается объявление несовершеннолетнего, достигшего возраста 16 лет, полностью дееспособным, если он работает по трудовому договору (контракту) или с согласия родителей занимается предпринимательской деятельностью. 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4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71612"/>
            <a:ext cx="8777318" cy="4929222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ru-RU" sz="4400" dirty="0" smtClean="0">
                <a:solidFill>
                  <a:schemeClr val="tx1"/>
                </a:solidFill>
              </a:rPr>
              <a:t>Конституция Российской Федерации.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Семейный кодекс Российской Федерации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Федеральный закон № 124-ФЗ от 24 июля 1998 г. «Об основных гарантиях прав ребенка в Российской Федерации».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Закон 273-ФЗ «Об образовании в Российской Федерации» от 21.12.2012 г.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Перечень поручений Президента Российской Федерации от 12 декабря 2014 г. № ПР-2876 по итогам форума Общероссийского народного фронта «Качественное образование во имя страны»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Стратегия развития воспитания в Российской Федерации на период до 2025 года, утверждённая распоряжением Правительства Российской Федерации от 29 мая 2015 г. № 996-р </a:t>
            </a:r>
          </a:p>
          <a:p>
            <a:pPr lvl="0"/>
            <a:r>
              <a:rPr lang="ru-RU" sz="4400" dirty="0" smtClean="0">
                <a:solidFill>
                  <a:schemeClr val="tx1"/>
                </a:solidFill>
              </a:rPr>
              <a:t>Федеральный закон от 29.12.2006 № 256-ФЗ «О дополнительных мерах государственной поддержки семей, имеющих детей»</a:t>
            </a:r>
          </a:p>
          <a:p>
            <a:endParaRPr lang="ru-RU" dirty="0"/>
          </a:p>
        </p:txBody>
      </p:sp>
      <p:sp>
        <p:nvSpPr>
          <p:cNvPr id="4" name="Text Box 15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285720" y="285728"/>
            <a:ext cx="8686800" cy="76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786" tIns="41893" rIns="83786" bIns="41893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Вопросы семьи и семейного воспитания находят отражение в таких законодательных документах, как:</a:t>
            </a:r>
            <a:endParaRPr lang="ru-RU" sz="2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5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285720" y="285728"/>
            <a:ext cx="8686800" cy="423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786" tIns="41893" rIns="83786" bIns="41893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C00000"/>
                </a:solidFill>
              </a:rPr>
              <a:t>ПЕРЕЧЕНЬ законодательных </a:t>
            </a:r>
            <a:r>
              <a:rPr lang="ru-RU" sz="2200" b="1" dirty="0" err="1" smtClean="0">
                <a:solidFill>
                  <a:srgbClr val="C00000"/>
                </a:solidFill>
              </a:rPr>
              <a:t>документОВ</a:t>
            </a:r>
            <a:r>
              <a:rPr lang="ru-RU" sz="2200" b="1" dirty="0" smtClean="0">
                <a:solidFill>
                  <a:srgbClr val="C00000"/>
                </a:solidFill>
              </a:rPr>
              <a:t> (продолжение):</a:t>
            </a:r>
            <a:endParaRPr lang="ru-RU" sz="2200" b="1" dirty="0">
              <a:solidFill>
                <a:srgbClr val="C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285860"/>
            <a:ext cx="8686800" cy="5357850"/>
          </a:xfrm>
        </p:spPr>
        <p:txBody>
          <a:bodyPr lIns="83786" tIns="41893" rIns="83786" bIns="41893">
            <a:normAutofit lnSpcReduction="10000"/>
          </a:bodyPr>
          <a:lstStyle/>
          <a:p>
            <a:pPr lvl="0"/>
            <a:r>
              <a:rPr lang="ru-RU" sz="1800" dirty="0" smtClean="0">
                <a:solidFill>
                  <a:schemeClr val="tx1"/>
                </a:solidFill>
              </a:rPr>
              <a:t>Указ Президента Российской Федерации от 9 октября 2007 г. № 1351 и Распоряжение Правительства Российской Федерации от 25 августа 2014 г. № 1618-р «Об утверждении Концепции государственной семейной политики в Российской Федерации на период до 2025 года» </a:t>
            </a:r>
          </a:p>
          <a:p>
            <a:pPr lvl="0"/>
            <a:r>
              <a:rPr lang="ru-RU" sz="1800" dirty="0" smtClean="0">
                <a:solidFill>
                  <a:schemeClr val="tx1"/>
                </a:solidFill>
              </a:rPr>
              <a:t>Перечень поручений Президента Российской Федерации от 4 марта 2014 г. № ПР-411ГС по итогам заседания Президиума Государственного Совета «О государственной политике в сфере семьи, материнства и детства»</a:t>
            </a:r>
          </a:p>
          <a:p>
            <a:pPr lvl="0"/>
            <a:r>
              <a:rPr lang="ru-RU" sz="1800" dirty="0" smtClean="0">
                <a:solidFill>
                  <a:schemeClr val="tx1"/>
                </a:solidFill>
              </a:rPr>
              <a:t>Указ президента РФ от 29.05.2017 № 240, в котором период с 2018 по 2027 годы объявлен Десятилетием детства</a:t>
            </a:r>
          </a:p>
          <a:p>
            <a:pPr lvl="0"/>
            <a:r>
              <a:rPr lang="ru-RU" sz="1800" dirty="0" smtClean="0">
                <a:solidFill>
                  <a:schemeClr val="tx1"/>
                </a:solidFill>
              </a:rPr>
              <a:t>Указ Президента РФ от 7 мая 2018 года № 204 «О национальных целях и стратегических задачах развития Российской Федерации на период до 2024 года», для эффективной реализации которого в 2018 году в России были разработаны приняты к реализации и активно в настоящее время претворяются в жизнь </a:t>
            </a:r>
            <a:r>
              <a:rPr lang="ru-RU" sz="1800" b="1" dirty="0" smtClean="0">
                <a:solidFill>
                  <a:schemeClr val="tx1"/>
                </a:solidFill>
              </a:rPr>
              <a:t>спектр национальных проектов федерального масштаба, </a:t>
            </a:r>
            <a:r>
              <a:rPr lang="ru-RU" sz="1800" dirty="0" smtClean="0">
                <a:solidFill>
                  <a:schemeClr val="tx1"/>
                </a:solidFill>
              </a:rPr>
              <a:t>в том числе – проекты «Демография», «Образование», «Поддержка семей, имеющих детей».</a:t>
            </a:r>
          </a:p>
          <a:p>
            <a:r>
              <a:rPr lang="ru-RU" sz="1800" dirty="0" smtClean="0">
                <a:solidFill>
                  <a:schemeClr val="tx1"/>
                </a:solidFill>
              </a:rPr>
              <a:t>Программы в РФ, направленные на помощь молодым семьям, повышение деторождения:  «Молодая семья», «Материнский капитал», «Жилье для российской семьи».</a:t>
            </a:r>
          </a:p>
          <a:p>
            <a:pPr lvl="0"/>
            <a:endParaRPr lang="ru-RU" sz="16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altLang="ru-RU" sz="1600" dirty="0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силуэт&#10;&#10;Автоматически созданное описание">
            <a:extLst>
              <a:ext uri="{FF2B5EF4-FFF2-40B4-BE49-F238E27FC236}">
                <a16:creationId xmlns="" xmlns:a16="http://schemas.microsoft.com/office/drawing/2014/main" id="{D3FB76BD-D77D-4950-8315-E444AECDD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08" y="2500306"/>
            <a:ext cx="4432998" cy="372215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DD16E3-B221-492C-B1EA-D2BE6F913E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549708"/>
            <a:ext cx="6858000" cy="2387600"/>
          </a:xfrm>
        </p:spPr>
        <p:txBody>
          <a:bodyPr/>
          <a:lstStyle/>
          <a:p>
            <a:pPr algn="ctr"/>
            <a:r>
              <a:rPr lang="ru-RU" dirty="0"/>
              <a:t>Конституция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Российской </a:t>
            </a:r>
            <a:r>
              <a:rPr lang="ru-RU" dirty="0"/>
              <a:t>Федерации</a:t>
            </a:r>
          </a:p>
        </p:txBody>
      </p:sp>
    </p:spTree>
    <p:extLst>
      <p:ext uri="{BB962C8B-B14F-4D97-AF65-F5344CB8AC3E}">
        <p14:creationId xmlns="" xmlns:p14="http://schemas.microsoft.com/office/powerpoint/2010/main" val="899640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DBAB2EE2-4EC8-4EF4-8F9F-0DB5F897CAC1}"/>
              </a:ext>
            </a:extLst>
          </p:cNvPr>
          <p:cNvSpPr txBox="1"/>
          <p:nvPr/>
        </p:nvSpPr>
        <p:spPr>
          <a:xfrm>
            <a:off x="142844" y="428604"/>
            <a:ext cx="4365993" cy="6124754"/>
          </a:xfrm>
          <a:prstGeom prst="rect">
            <a:avLst/>
          </a:prstGeom>
          <a:solidFill>
            <a:srgbClr val="FFFFFF">
              <a:alpha val="58039"/>
            </a:srgbClr>
          </a:solidFill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Статья 38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 Материнство и детство, семья находятся под защитой государства.</a:t>
            </a:r>
            <a: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 Забота о детях, их воспитание — </a:t>
            </a:r>
            <a:r>
              <a:rPr lang="ru-RU" b="1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равное право и обязанность родителей.</a:t>
            </a:r>
            <a: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 Трудоспособные дети, достигшие 18 лет, должны заботиться о нетрудоспособных родителях.</a:t>
            </a:r>
            <a:r>
              <a:rPr lang="ru-RU" sz="20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Статья 39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1. </a:t>
            </a:r>
            <a:r>
              <a:rPr lang="ru-RU" sz="1800" b="1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Каждому гарантируется социальное обеспечение</a:t>
            </a:r>
            <a:r>
              <a:rPr lang="ru-RU" sz="18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 возрасту, в случае болезни, инвалидности, потери кормильца, </a:t>
            </a:r>
            <a:r>
              <a:rPr lang="ru-RU" sz="1800" b="1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 воспитания детей </a:t>
            </a:r>
            <a:r>
              <a:rPr lang="ru-RU" sz="18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 в иных случаях, установленных законом.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 Государственные пенсии и социальные пособия устанавливаются законом.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20C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 Поощряются добровольное социальное страхование, создание дополнительных форм социального обеспечения и благотворительность.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51E73448-4849-4D8E-8483-7938618DB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904" y="1500174"/>
            <a:ext cx="4399252" cy="3101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36397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396E25B3-0841-4803-B257-F28E533D1601}"/>
              </a:ext>
            </a:extLst>
          </p:cNvPr>
          <p:cNvSpPr txBox="1"/>
          <p:nvPr/>
        </p:nvSpPr>
        <p:spPr>
          <a:xfrm>
            <a:off x="1643042" y="142852"/>
            <a:ext cx="5679579" cy="1577355"/>
          </a:xfrm>
          <a:prstGeom prst="rect">
            <a:avLst/>
          </a:prstGeom>
          <a:solidFill>
            <a:srgbClr val="FFFFFF">
              <a:alpha val="58039"/>
            </a:srgbClr>
          </a:solidFill>
        </p:spPr>
        <p:txBody>
          <a:bodyPr wrap="square">
            <a:spAutoFit/>
          </a:bodyPr>
          <a:lstStyle/>
          <a:p>
            <a:pPr algn="ctr" fontAlgn="t">
              <a:spcAft>
                <a:spcPts val="15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Поправки 2020 года</a:t>
            </a:r>
          </a:p>
          <a:p>
            <a:pPr algn="ctr" fontAlgn="t">
              <a:spcAft>
                <a:spcPts val="15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Изучить сведения, касающиеся семейных ценностей, основ брака и защиты детей можно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в статьях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67.1, 72 и 114.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EBAF518-DE83-4361-9A7A-82634FDBBF97}"/>
              </a:ext>
            </a:extLst>
          </p:cNvPr>
          <p:cNvSpPr txBox="1"/>
          <p:nvPr/>
        </p:nvSpPr>
        <p:spPr>
          <a:xfrm>
            <a:off x="142844" y="1785926"/>
            <a:ext cx="6572296" cy="4959563"/>
          </a:xfrm>
          <a:prstGeom prst="rect">
            <a:avLst/>
          </a:prstGeom>
          <a:solidFill>
            <a:srgbClr val="FFFFFF">
              <a:alpha val="96863"/>
            </a:srgb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основным изменениям относится: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брак на территории России возможен исключительно между мужчиной и женщиной;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создаются специальные условия, позволяющие достойно воспитывать детей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появились обязанности у детей заботиться о родителях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введены правки относительно ответственности государства за судьбы несовершеннолетних;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становятся главным приоритетом политики страны;</a:t>
            </a: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государство обязано создавать условия, позволяющие нравственно, физически, духовно и интеллектуально развивать детей;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обеспечивается нацеленность на воспитание патриотизма, уважения к пожилым людям и гражданственности.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Изображение выглядит как векторная графика&#10;&#10;Автоматически созданное описание">
            <a:extLst>
              <a:ext uri="{FF2B5EF4-FFF2-40B4-BE49-F238E27FC236}">
                <a16:creationId xmlns="" xmlns:a16="http://schemas.microsoft.com/office/drawing/2014/main" id="{14DCFD1F-441C-4E37-84D8-D88BA4FCE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322" y="2488411"/>
            <a:ext cx="3643338" cy="33400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3841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«</a:t>
            </a:r>
            <a:r>
              <a:rPr lang="en-US" b="1" spc="-300" dirty="0" err="1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Семейный</a:t>
            </a:r>
            <a: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ru-RU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en-US" b="1" spc="-300" dirty="0" err="1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кодекс</a:t>
            </a:r>
            <a: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ru-RU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en-US" b="1" spc="-300" dirty="0" err="1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Российской</a:t>
            </a:r>
            <a: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ru-RU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 </a:t>
            </a:r>
            <a:r>
              <a:rPr lang="en-US" b="1" spc="-300" dirty="0" err="1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Федерации</a:t>
            </a:r>
            <a: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  <a:t>»</a:t>
            </a:r>
            <a:br>
              <a:rPr lang="en-US" b="1" spc="-300" dirty="0" smtClean="0">
                <a:solidFill>
                  <a:srgbClr val="C00000"/>
                </a:soli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Содержимое 3">
            <a:extLst>
              <a:ext uri="{FF2B5EF4-FFF2-40B4-BE49-F238E27FC236}">
                <a16:creationId xmlns="" xmlns:a16="http://schemas.microsoft.com/office/drawing/2014/main" id="{B8C52BB0-61EE-4D80-ADCB-3A448688A80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04800" y="1554162"/>
            <a:ext cx="348138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None/>
            </a:pPr>
            <a:r>
              <a:rPr lang="en-US" sz="2400" b="1" i="0" dirty="0" err="1">
                <a:solidFill>
                  <a:schemeClr val="tx1"/>
                </a:solidFill>
                <a:effectLst/>
              </a:rPr>
              <a:t>Семейный</a:t>
            </a:r>
            <a:r>
              <a:rPr lang="en-US" sz="24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400" b="1" i="0" dirty="0" err="1">
                <a:solidFill>
                  <a:schemeClr val="tx1"/>
                </a:solidFill>
                <a:effectLst/>
              </a:rPr>
              <a:t>кодекс</a:t>
            </a:r>
            <a:r>
              <a:rPr lang="en-US" sz="24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—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это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нормативный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правовой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акт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, </a:t>
            </a:r>
            <a:r>
              <a:rPr lang="ru-RU" sz="2000" b="1" dirty="0">
                <a:solidFill>
                  <a:schemeClr val="tx1"/>
                </a:solidFill>
              </a:rPr>
              <a:t>где 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прописан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регламент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отношений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внутри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любой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семьи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в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Российской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Федерации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. </a:t>
            </a:r>
            <a:endParaRPr lang="ru-RU" sz="2000" b="1" i="0" dirty="0">
              <a:solidFill>
                <a:schemeClr val="tx1"/>
              </a:solidFill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ru-RU" sz="2000" b="1" i="0" dirty="0">
              <a:solidFill>
                <a:schemeClr val="tx1"/>
              </a:solidFill>
              <a:effectLst/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None/>
            </a:pPr>
            <a:r>
              <a:rPr lang="en-US" sz="2000" b="1" i="0" dirty="0">
                <a:solidFill>
                  <a:schemeClr val="tx1"/>
                </a:solidFill>
                <a:effectLst/>
              </a:rPr>
              <a:t>У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родителей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есть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права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и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обязанности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, а у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детей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, в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силу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недееспособности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,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только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 </a:t>
            </a:r>
            <a:r>
              <a:rPr lang="en-US" sz="2000" b="1" i="0" dirty="0" err="1">
                <a:solidFill>
                  <a:schemeClr val="tx1"/>
                </a:solidFill>
                <a:effectLst/>
              </a:rPr>
              <a:t>права</a:t>
            </a:r>
            <a:r>
              <a:rPr lang="en-US" sz="2000" b="1" i="0" dirty="0">
                <a:solidFill>
                  <a:schemeClr val="tx1"/>
                </a:solidFill>
                <a:effectLst/>
              </a:rPr>
              <a:t>.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FDB4346F-5BB3-4B07-8F04-0C76923163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600" r="6855" b="-1"/>
          <a:stretch/>
        </p:blipFill>
        <p:spPr bwMode="auto">
          <a:xfrm>
            <a:off x="3657849" y="1643050"/>
            <a:ext cx="5185898" cy="47068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>
            <a:extLst>
              <a:ext uri="{FF2B5EF4-FFF2-40B4-BE49-F238E27FC236}">
                <a16:creationId xmlns="" xmlns:a16="http://schemas.microsoft.com/office/drawing/2014/main" id="{10D3103A-BC96-4B0A-8457-8E45A9CB993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2844" y="0"/>
            <a:ext cx="4500594" cy="63579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  <a:buNone/>
            </a:pPr>
            <a:r>
              <a:rPr lang="en-US" sz="2400" b="1" dirty="0" err="1" smtClean="0">
                <a:solidFill>
                  <a:srgbClr val="C00000"/>
                </a:solidFill>
              </a:rPr>
              <a:t>Какие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важные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моменты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зафиксированы</a:t>
            </a:r>
            <a:r>
              <a:rPr lang="en-US" sz="2400" b="1" dirty="0">
                <a:solidFill>
                  <a:srgbClr val="C00000"/>
                </a:solidFill>
              </a:rPr>
              <a:t> в </a:t>
            </a:r>
            <a:r>
              <a:rPr lang="ru-RU" sz="2400" b="1" dirty="0" smtClean="0">
                <a:solidFill>
                  <a:srgbClr val="C00000"/>
                </a:solidFill>
              </a:rPr>
              <a:t>Семейном </a:t>
            </a:r>
            <a:r>
              <a:rPr lang="en-US" sz="2400" b="1" dirty="0" err="1" smtClean="0">
                <a:solidFill>
                  <a:srgbClr val="C00000"/>
                </a:solidFill>
              </a:rPr>
              <a:t>кодексе</a:t>
            </a:r>
            <a:r>
              <a:rPr lang="en-US" sz="2400" b="1" dirty="0">
                <a:solidFill>
                  <a:srgbClr val="C00000"/>
                </a:solidFill>
              </a:rPr>
              <a:t>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</a:endParaRP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Ответственность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родителей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за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своего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ребенка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Забота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родителей</a:t>
            </a:r>
            <a:r>
              <a:rPr lang="en-US" sz="2000" b="1" dirty="0">
                <a:solidFill>
                  <a:schemeClr val="tx1"/>
                </a:solidFill>
              </a:rPr>
              <a:t> о </a:t>
            </a:r>
            <a:r>
              <a:rPr lang="en-US" sz="2000" b="1" dirty="0" err="1">
                <a:solidFill>
                  <a:schemeClr val="tx1"/>
                </a:solidFill>
              </a:rPr>
              <a:t>физическом</a:t>
            </a:r>
            <a:r>
              <a:rPr lang="en-US" sz="2000" b="1" dirty="0">
                <a:solidFill>
                  <a:schemeClr val="tx1"/>
                </a:solidFill>
              </a:rPr>
              <a:t> и </a:t>
            </a:r>
            <a:r>
              <a:rPr lang="en-US" sz="2000" b="1" dirty="0" err="1">
                <a:solidFill>
                  <a:schemeClr val="tx1"/>
                </a:solidFill>
              </a:rPr>
              <a:t>психическом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здоровье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ребенка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Воспитание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ребенка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родителями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Защита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родительских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прав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Лишение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родительских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прав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Права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ребенка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Порядок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взыскания</a:t>
            </a:r>
            <a:r>
              <a:rPr lang="en-US" sz="2000" b="1" dirty="0">
                <a:solidFill>
                  <a:schemeClr val="tx1"/>
                </a:solidFill>
              </a:rPr>
              <a:t> и </a:t>
            </a:r>
            <a:r>
              <a:rPr lang="en-US" sz="2000" b="1" dirty="0" err="1">
                <a:solidFill>
                  <a:schemeClr val="tx1"/>
                </a:solidFill>
              </a:rPr>
              <a:t>выплаты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алиментов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  <a:p>
            <a:pPr marL="4572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 err="1">
                <a:solidFill>
                  <a:schemeClr val="tx1"/>
                </a:solidFill>
              </a:rPr>
              <a:t>Защита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семейного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права</a:t>
            </a:r>
            <a:r>
              <a:rPr lang="en-US" sz="20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D360E551-E172-4AA0-8FD1-F7DE6D4806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507" r="14216"/>
          <a:stretch/>
        </p:blipFill>
        <p:spPr bwMode="auto">
          <a:xfrm>
            <a:off x="4572000" y="142852"/>
            <a:ext cx="4429156" cy="65476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5413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848756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 smtClean="0"/>
              <a:t>Глава 12. Права и обязанности родителей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1"/>
                </a:solidFill>
              </a:rPr>
              <a:t>Статья 61. </a:t>
            </a:r>
            <a:r>
              <a:rPr lang="ru-RU" b="1" i="1" dirty="0" smtClean="0">
                <a:solidFill>
                  <a:schemeClr val="tx1"/>
                </a:solidFill>
              </a:rPr>
              <a:t>Равенство прав и обязанностей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i="1" dirty="0" smtClean="0">
                <a:solidFill>
                  <a:schemeClr val="tx1"/>
                </a:solidFill>
              </a:rPr>
              <a:t>родителей 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1.Родители имеют равные права и несут равные обязанности в отношении своих детей (родительские права).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2.Родительские права прекращаются по достижении детьми возраста восемнадцати лет (совершеннолетия), а также при вступлении несовершеннолетних детей в брак и в других установленных законом случаях приобретения детьми полной дееспособности до достижения ими совершеннолетия</a:t>
            </a:r>
            <a:r>
              <a:rPr lang="ru-RU" dirty="0" smtClean="0"/>
              <a:t>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28"/>
            <a:ext cx="8686800" cy="10096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Статья 63. </a:t>
            </a:r>
            <a:r>
              <a:rPr lang="ru-RU" sz="2800" b="1" i="1" dirty="0" smtClean="0"/>
              <a:t>Права и обязанности родителей </a:t>
            </a:r>
            <a:br>
              <a:rPr lang="ru-RU" sz="2800" b="1" i="1" dirty="0" smtClean="0"/>
            </a:br>
            <a:r>
              <a:rPr lang="ru-RU" sz="2800" b="1" i="1" dirty="0" smtClean="0"/>
              <a:t>по воспитанию и образованию детей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1.Родители имеют право и </a:t>
            </a:r>
            <a:r>
              <a:rPr lang="ru-RU" i="1" dirty="0" smtClean="0">
                <a:solidFill>
                  <a:schemeClr val="tx1"/>
                </a:solidFill>
              </a:rPr>
              <a:t>обязаны</a:t>
            </a:r>
            <a:r>
              <a:rPr lang="ru-RU" dirty="0" smtClean="0">
                <a:solidFill>
                  <a:schemeClr val="tx1"/>
                </a:solidFill>
              </a:rPr>
              <a:t> воспитывать своих детей.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Родители несут ответственность за воспитание и развитие своих детей. Они </a:t>
            </a:r>
            <a:r>
              <a:rPr lang="ru-RU" i="1" dirty="0" smtClean="0">
                <a:solidFill>
                  <a:schemeClr val="tx1"/>
                </a:solidFill>
              </a:rPr>
              <a:t>обязаны заботиться о здоровье, физическом, психическом духовном и нравственном развитии своих детей.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Родители имеют преимущественное право на воспитание своих детей перед всеми другими лицами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Родители обязаны обеспечить получение детьми основного общего образования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Родители </a:t>
            </a:r>
            <a:r>
              <a:rPr lang="ru-RU" i="1" dirty="0" smtClean="0">
                <a:solidFill>
                  <a:schemeClr val="tx1"/>
                </a:solidFill>
              </a:rPr>
              <a:t>с учетом мнения</a:t>
            </a:r>
            <a:r>
              <a:rPr lang="ru-RU" dirty="0" smtClean="0">
                <a:solidFill>
                  <a:schemeClr val="tx1"/>
                </a:solidFill>
              </a:rPr>
              <a:t> детей имеют право выбора образовательного учреждения и формы обучения детей до получения детьми основного общего образования.</a:t>
            </a:r>
            <a:endParaRPr lang="ru-RU" b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Статья 64</a:t>
            </a:r>
            <a:r>
              <a:rPr lang="ru-RU" sz="2800" b="1" i="1" dirty="0" smtClean="0"/>
              <a:t>.Права и обязанности родителей по защите прав и интересов детей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1.Защита прав и интересов детей возлагается на их родителей.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Родители являются законными представителями своих детей и выступают в защиту из прав и интересов в отношениях с любыми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физическими и юридическими лицами, в том числе в судах, без специальных полномочий.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 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2.Родители не вправе представлять интересы своих детей, если органом опеки и попечительства установлено, что между интересами родителей и детей имеются противоречия.</a:t>
            </a:r>
            <a:endParaRPr lang="ru-RU" b="1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Статья 65</a:t>
            </a:r>
            <a:r>
              <a:rPr lang="ru-RU" sz="3100" b="1" i="1" dirty="0" smtClean="0"/>
              <a:t>.Осуществление родительских прав</a:t>
            </a:r>
            <a:r>
              <a:rPr lang="ru-RU" sz="3100" i="1" dirty="0" smtClean="0"/>
              <a:t>. 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29676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1</a:t>
            </a:r>
            <a:r>
              <a:rPr lang="ru-RU" sz="2000" b="1" dirty="0" smtClean="0">
                <a:solidFill>
                  <a:schemeClr val="tx1"/>
                </a:solidFill>
              </a:rPr>
              <a:t>. Родительские права </a:t>
            </a:r>
            <a:r>
              <a:rPr lang="ru-RU" sz="2000" b="1" i="1" dirty="0" smtClean="0">
                <a:solidFill>
                  <a:schemeClr val="tx1"/>
                </a:solidFill>
              </a:rPr>
              <a:t>не могут осуществляться в противоречии с интересами детей. </a:t>
            </a:r>
            <a:r>
              <a:rPr lang="ru-RU" sz="2000" dirty="0" smtClean="0">
                <a:solidFill>
                  <a:schemeClr val="tx1"/>
                </a:solidFill>
              </a:rPr>
              <a:t>Обеспечение интересов детей должно быть предметом основной заботы их родителей.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При осуществлении родительских прав </a:t>
            </a:r>
            <a:r>
              <a:rPr lang="ru-RU" sz="2000" b="1" i="1" dirty="0" smtClean="0">
                <a:solidFill>
                  <a:schemeClr val="tx1"/>
                </a:solidFill>
              </a:rPr>
              <a:t>родители не вправе причинять вред физическому и психическому здоровью детей, их нравственному развитию. Способы воспитания детей должны исключать пренебрежительное, жестокое, грубое, унижающее человеческое достоинство обращение, оскорбление или эксплуатацию детей.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Родители, осуществляющие родительские права в ущерб правам и интересам детей, несут ответственность в установленном законом порядке.</a:t>
            </a:r>
          </a:p>
          <a:p>
            <a:pPr>
              <a:buNone/>
            </a:pPr>
            <a:r>
              <a:rPr lang="ru-RU" sz="2000" b="1" dirty="0" smtClean="0">
                <a:solidFill>
                  <a:schemeClr val="tx1"/>
                </a:solidFill>
              </a:rPr>
              <a:t>2.Все вопросы, касающиеся воспитания и образования детей, решаются родителями по их взаимному согласию исходя из интересов детей и с учетом мнения детей.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ФЕДЕРАЛЬНЫЙ ЗАКОН</a:t>
            </a:r>
            <a:br>
              <a:rPr lang="ru-RU" b="1" dirty="0" smtClean="0"/>
            </a:br>
            <a:r>
              <a:rPr lang="ru-RU" b="1" dirty="0" smtClean="0"/>
              <a:t>Об основных гарантиях прав ребенка </a:t>
            </a:r>
            <a:br>
              <a:rPr lang="ru-RU" b="1" dirty="0" smtClean="0"/>
            </a:br>
            <a:r>
              <a:rPr lang="ru-RU" b="1" dirty="0" smtClean="0"/>
              <a:t>в Российской Федерации</a:t>
            </a:r>
            <a:br>
              <a:rPr lang="ru-RU" b="1" dirty="0" smtClean="0"/>
            </a:br>
            <a:r>
              <a:rPr lang="ru-RU" dirty="0" smtClean="0"/>
              <a:t>(Принят 03.07.1998 г.,</a:t>
            </a:r>
            <a:br>
              <a:rPr lang="ru-RU" dirty="0" smtClean="0"/>
            </a:br>
            <a:r>
              <a:rPr lang="ru-RU" dirty="0" smtClean="0"/>
              <a:t>с изменениями на 11 июня 2021 года)</a:t>
            </a:r>
            <a:endParaRPr lang="ru-RU" dirty="0"/>
          </a:p>
        </p:txBody>
      </p:sp>
      <p:pic>
        <p:nvPicPr>
          <p:cNvPr id="6" name="Picture 2">
            <a:extLst>
              <a:ext uri="{FF2B5EF4-FFF2-40B4-BE49-F238E27FC236}">
                <a16:creationId xmlns="" xmlns:a16="http://schemas.microsoft.com/office/drawing/2014/main" id="{C3A01B27-50F3-4E52-A99E-F1CFBFE9A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3174" y="3357562"/>
            <a:ext cx="3590898" cy="3153709"/>
          </a:xfrm>
          <a:prstGeom prst="rect">
            <a:avLst/>
          </a:prstGeom>
          <a:noFill/>
          <a:ln w="190500" cap="flat" cmpd="thinThick">
            <a:solidFill>
              <a:srgbClr val="FFFFFF"/>
            </a:solidFill>
            <a:prstDash val="solid"/>
            <a:rou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108111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целями государственной политики 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в интересах детей являются:</a:t>
            </a:r>
            <a:endParaRPr lang="ru-RU" dirty="0"/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D2234073-AFF6-4240-8639-26E6C0A18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44" y="1214422"/>
            <a:ext cx="6429420" cy="516098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- </a:t>
            </a:r>
            <a:r>
              <a:rPr lang="ru-RU" b="1" dirty="0">
                <a:solidFill>
                  <a:schemeClr val="tx1"/>
                </a:solidFill>
              </a:rPr>
              <a:t>осуществление прав детей, предусмотренных Конституцией РФ, </a:t>
            </a:r>
            <a:r>
              <a:rPr lang="ru-RU" dirty="0">
                <a:solidFill>
                  <a:schemeClr val="tx1"/>
                </a:solidFill>
              </a:rPr>
              <a:t>недопущение их дискриминации, упрочение основных гарантий прав и законных интересов детей, а также восстановление их прав в случаях нарушения;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- </a:t>
            </a:r>
            <a:r>
              <a:rPr lang="ru-RU" b="1" dirty="0">
                <a:solidFill>
                  <a:schemeClr val="tx1"/>
                </a:solidFill>
              </a:rPr>
              <a:t>формирование правовых основ гарантий прав ребенка;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- </a:t>
            </a:r>
            <a:r>
              <a:rPr lang="ru-RU" b="1" dirty="0">
                <a:solidFill>
                  <a:schemeClr val="tx1"/>
                </a:solidFill>
              </a:rPr>
              <a:t>содействие физическому, интеллектуальному, психическому, духовному и нравственному развитию детей</a:t>
            </a:r>
            <a:r>
              <a:rPr lang="ru-RU" dirty="0">
                <a:solidFill>
                  <a:schemeClr val="tx1"/>
                </a:solidFill>
              </a:rPr>
              <a:t>, воспитанию в них патриотизма и гражданственности, а также реализации личности ребенка в интересах общества и в соответствии с не противоречащими Конституции РФ и федеральному законодательству традициями народов РФ, достижениями российской и мировой культуры;</a:t>
            </a:r>
          </a:p>
          <a:p>
            <a:pPr>
              <a:buNone/>
            </a:pPr>
            <a:r>
              <a:rPr lang="ru-RU" dirty="0">
                <a:solidFill>
                  <a:schemeClr val="tx1"/>
                </a:solidFill>
              </a:rPr>
              <a:t>- </a:t>
            </a:r>
            <a:r>
              <a:rPr lang="ru-RU" b="1" dirty="0">
                <a:solidFill>
                  <a:schemeClr val="tx1"/>
                </a:solidFill>
              </a:rPr>
              <a:t>защита детей от факторов, негативно влияющих на их физическое, интеллектуальное, психическое, духовное и нравственное развитие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99448C89-3683-4069-B8AB-D11A2A45E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330" y="2357430"/>
            <a:ext cx="2878670" cy="34391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8686800" cy="8382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 smtClean="0">
                <a:solidFill>
                  <a:srgbClr val="C00000"/>
                </a:solidFill>
              </a:rPr>
              <a:t>Закон 273-ФЗ «Об образовании </a:t>
            </a:r>
            <a:r>
              <a:rPr lang="en-US" dirty="0" smtClean="0">
                <a:solidFill>
                  <a:srgbClr val="C00000"/>
                </a:solidFill>
              </a:rPr>
              <a:t/>
            </a:r>
            <a:br>
              <a:rPr lang="en-US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в Российской Федерации» от 21.12.2012 г.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14422"/>
            <a:ext cx="8686800" cy="50006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1"/>
                </a:solidFill>
              </a:rPr>
              <a:t>Статья 44. Права, обязанности и ответственность в сфере образования родителей (законных представителей) несовершеннолетних обучающихся</a:t>
            </a:r>
            <a:endParaRPr lang="ru-RU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 1. </a:t>
            </a:r>
            <a:r>
              <a:rPr lang="ru-RU" b="1" dirty="0" smtClean="0">
                <a:solidFill>
                  <a:schemeClr val="tx1"/>
                </a:solidFill>
              </a:rPr>
              <a:t>Родители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  <a:hlinkClick r:id="rId2" tooltip="Справочная информация: &quot;Законные представители&quot; (Материал подготовлен специалистами КонсультантПлюс){КонсультантПлюс}"/>
              </a:rPr>
              <a:t>(законные представители)</a:t>
            </a:r>
            <a:r>
              <a:rPr lang="ru-RU" dirty="0" smtClean="0">
                <a:solidFill>
                  <a:schemeClr val="tx1"/>
                </a:solidFill>
              </a:rPr>
              <a:t> несовершеннолетних обучающихся </a:t>
            </a:r>
            <a:r>
              <a:rPr lang="ru-RU" b="1" dirty="0" smtClean="0">
                <a:solidFill>
                  <a:schemeClr val="tx1"/>
                </a:solidFill>
              </a:rPr>
              <a:t>имеют преимущественное право на обучение и воспитание детей перед всеми другими лицами. Они обязаны заложить основы физического, нравственного и интеллектуального развития личности ребенка.</a:t>
            </a:r>
          </a:p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2. </a:t>
            </a:r>
            <a:r>
              <a:rPr lang="ru-RU" b="1" dirty="0" smtClean="0">
                <a:solidFill>
                  <a:schemeClr val="tx1"/>
                </a:solidFill>
              </a:rPr>
              <a:t>Органы государственной власти и органы местного самоуправления, образовательные организации оказывают помощь родителям </a:t>
            </a:r>
            <a:r>
              <a:rPr lang="ru-RU" dirty="0" smtClean="0">
                <a:solidFill>
                  <a:schemeClr val="tx1"/>
                </a:solidFill>
              </a:rPr>
              <a:t>(законным представителям) несовершеннолетних обучающихся в воспитании детей, охране и укреплении их физического и психического здоровья, развитии индивидуальных                     способностей и необходимой коррекции                         нарушений их развития.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F1CB47D-B043-46FA-B5DE-2FBFE7539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6512" y="5189374"/>
            <a:ext cx="2599117" cy="166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9001156" cy="8382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Закон 273-ФЗ «Об образовании в Российской Федерации»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(</a:t>
            </a:r>
            <a:r>
              <a:rPr lang="ru-RU" sz="2400" dirty="0" smtClean="0">
                <a:solidFill>
                  <a:schemeClr val="tx1"/>
                </a:solidFill>
              </a:rPr>
              <a:t>продолжение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777318" cy="516098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(законные представители) несовершеннолетних обучающихся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имеют право: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выбирать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завершения получения ребенком основного общего образования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учетом мнения ребенка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также с учетом рекомендаций </a:t>
            </a:r>
            <a:r>
              <a:rPr lang="ru-RU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психолого-медико-педагогической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комиссии (при их наличии)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получения образования и формы обучения, организации,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осуществляющие образовательную деятельность, язык, языки образования, факультативные и элективные учебные предметы, курсы, дисциплины (модули) из перечня, предлагаемого организацией, осуществляющей образовательную деятельность;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дать ребенку дошкольное, начальное общее, основное общее, среднее общее образование в семье.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Ребенок, получающий образование в семье, по решению его родителей (законных представителей) с учетом его мнения на любом этапе обучения вправе продолжить образование в образовательной организации;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знакомиться с уставом организации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осуществляющей образовательную деятельность,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лицензией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осуществление образовательной деятельности, со свидетельством о государственной аккредитации, с учебно-программной документацией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другими документами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регламентирующими организацию и осуществление образовательной деятельности;</a:t>
            </a:r>
          </a:p>
          <a:p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9001156" cy="8382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Закон 273-ФЗ «Об образовании в Российской Федерации»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(</a:t>
            </a:r>
            <a:r>
              <a:rPr lang="ru-RU" sz="2400" dirty="0" smtClean="0">
                <a:solidFill>
                  <a:schemeClr val="tx1"/>
                </a:solidFill>
              </a:rPr>
              <a:t>продолжение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777318" cy="516098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4) </a:t>
            </a:r>
            <a:r>
              <a:rPr lang="ru-RU" sz="1800" b="1" dirty="0" smtClean="0">
                <a:solidFill>
                  <a:schemeClr val="tx1"/>
                </a:solidFill>
              </a:rPr>
              <a:t>знакомиться с содержанием образования</a:t>
            </a:r>
            <a:r>
              <a:rPr lang="ru-RU" sz="1800" dirty="0" smtClean="0">
                <a:solidFill>
                  <a:schemeClr val="tx1"/>
                </a:solidFill>
              </a:rPr>
              <a:t>, используемыми методами обучения и воспитания, образовательными технологиями, а также с оценками успеваемости своих детей;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5) </a:t>
            </a:r>
            <a:r>
              <a:rPr lang="ru-RU" sz="1800" b="1" dirty="0" smtClean="0">
                <a:solidFill>
                  <a:schemeClr val="tx1"/>
                </a:solidFill>
              </a:rPr>
              <a:t>защищать права и законные интересы обучающихся</a:t>
            </a:r>
            <a:r>
              <a:rPr lang="ru-RU" sz="1800" dirty="0" smtClean="0">
                <a:solidFill>
                  <a:schemeClr val="tx1"/>
                </a:solidFill>
              </a:rPr>
              <a:t>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6) </a:t>
            </a:r>
            <a:r>
              <a:rPr lang="ru-RU" sz="1800" b="1" dirty="0" smtClean="0">
                <a:solidFill>
                  <a:schemeClr val="tx1"/>
                </a:solidFill>
              </a:rPr>
              <a:t>получать информацию о всех видах планируемых обследований </a:t>
            </a:r>
            <a:r>
              <a:rPr lang="ru-RU" sz="1800" dirty="0" smtClean="0">
                <a:solidFill>
                  <a:schemeClr val="tx1"/>
                </a:solidFill>
              </a:rPr>
              <a:t>(психологических, психолого-педагогических) обучающихся, давать согласие на проведение таких обследований или участие в таких обследованиях, отказаться от их проведения или участия в них, получать информацию о результатах проведенных обследований обучающихся;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7) </a:t>
            </a:r>
            <a:r>
              <a:rPr lang="ru-RU" sz="1800" b="1" dirty="0" smtClean="0">
                <a:solidFill>
                  <a:schemeClr val="tx1"/>
                </a:solidFill>
              </a:rPr>
              <a:t>принимать участие в управлении организацией</a:t>
            </a:r>
            <a:r>
              <a:rPr lang="ru-RU" sz="1800" dirty="0" smtClean="0">
                <a:solidFill>
                  <a:schemeClr val="tx1"/>
                </a:solidFill>
              </a:rPr>
              <a:t>, осуществляющей образовательную деятельность, в форме, определяемой уставом этой организации;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8) </a:t>
            </a:r>
            <a:r>
              <a:rPr lang="ru-RU" sz="1800" b="1" dirty="0" smtClean="0">
                <a:solidFill>
                  <a:schemeClr val="tx1"/>
                </a:solidFill>
              </a:rPr>
              <a:t>присутствовать при обследовании детей </a:t>
            </a:r>
            <a:r>
              <a:rPr lang="ru-RU" sz="1800" b="1" dirty="0" err="1" smtClean="0">
                <a:solidFill>
                  <a:schemeClr val="tx1"/>
                </a:solidFill>
              </a:rPr>
              <a:t>психолого-медико-педагогической</a:t>
            </a:r>
            <a:r>
              <a:rPr lang="ru-RU" sz="1800" b="1" dirty="0" smtClean="0">
                <a:solidFill>
                  <a:schemeClr val="tx1"/>
                </a:solidFill>
              </a:rPr>
              <a:t> комиссией</a:t>
            </a:r>
            <a:r>
              <a:rPr lang="ru-RU" sz="1800" dirty="0" smtClean="0">
                <a:solidFill>
                  <a:schemeClr val="tx1"/>
                </a:solidFill>
              </a:rPr>
              <a:t>, обсуждении результатов обследования и рекомендаций, полученных по результатам обследования, высказывать свое мнение относительно предлагаемых условий для организации обучения и воспитания детей.</a:t>
            </a:r>
          </a:p>
          <a:p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9001156" cy="838200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Закон 273-ФЗ «Об образовании в Российской Федерации»</a:t>
            </a:r>
            <a:r>
              <a:rPr lang="en-US" sz="2400" dirty="0" smtClean="0">
                <a:solidFill>
                  <a:schemeClr val="tx1"/>
                </a:solidFill>
              </a:rPr>
              <a:t/>
            </a:r>
            <a:br>
              <a:rPr lang="en-US" sz="2400" dirty="0" smtClean="0">
                <a:solidFill>
                  <a:schemeClr val="tx1"/>
                </a:solidFill>
              </a:rPr>
            </a:br>
            <a:r>
              <a:rPr lang="en-US" sz="2400" dirty="0" smtClean="0">
                <a:solidFill>
                  <a:schemeClr val="tx1"/>
                </a:solidFill>
              </a:rPr>
              <a:t>(</a:t>
            </a:r>
            <a:r>
              <a:rPr lang="ru-RU" sz="2400" dirty="0" smtClean="0">
                <a:solidFill>
                  <a:schemeClr val="tx1"/>
                </a:solidFill>
              </a:rPr>
              <a:t>продолжение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357298"/>
            <a:ext cx="8777318" cy="516098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4. </a:t>
            </a:r>
            <a:r>
              <a:rPr lang="ru-RU" sz="1800" b="1" dirty="0" smtClean="0">
                <a:solidFill>
                  <a:schemeClr val="tx1"/>
                </a:solidFill>
              </a:rPr>
              <a:t>Родители (законные представители) несовершеннолетних обучающихся обязаны: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1) </a:t>
            </a:r>
            <a:r>
              <a:rPr lang="ru-RU" sz="1800" b="1" dirty="0" smtClean="0">
                <a:solidFill>
                  <a:schemeClr val="tx1"/>
                </a:solidFill>
              </a:rPr>
              <a:t>обеспечить получение детьми общего образования</a:t>
            </a:r>
            <a:r>
              <a:rPr lang="ru-RU" sz="1800" dirty="0" smtClean="0">
                <a:solidFill>
                  <a:schemeClr val="tx1"/>
                </a:solidFill>
              </a:rPr>
              <a:t>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2) </a:t>
            </a:r>
            <a:r>
              <a:rPr lang="ru-RU" sz="1800" b="1" dirty="0" smtClean="0">
                <a:solidFill>
                  <a:schemeClr val="tx1"/>
                </a:solidFill>
              </a:rPr>
              <a:t>соблюдать правила внутреннего распорядка организации</a:t>
            </a:r>
            <a:r>
              <a:rPr lang="ru-RU" sz="1800" dirty="0" smtClean="0">
                <a:solidFill>
                  <a:schemeClr val="tx1"/>
                </a:solidFill>
              </a:rPr>
              <a:t>, осуществляющей образовательную деятельность, правила проживания обучающихся в интернатах, </a:t>
            </a:r>
            <a:r>
              <a:rPr lang="ru-RU" sz="1800" b="1" dirty="0" smtClean="0">
                <a:solidFill>
                  <a:schemeClr val="tx1"/>
                </a:solidFill>
              </a:rPr>
              <a:t>требования локальных нормативных актов</a:t>
            </a:r>
            <a:r>
              <a:rPr lang="ru-RU" sz="1800" dirty="0" smtClean="0">
                <a:solidFill>
                  <a:schemeClr val="tx1"/>
                </a:solidFill>
              </a:rPr>
              <a:t>, которые устанавливают режим занятий обучающихся, порядок регламентации образовательных отношений между образовательной организацией и обучающимися и (или) их родителями (законными представителями) и оформления возникновения, приостановления и прекращения этих отношений;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3) </a:t>
            </a:r>
            <a:r>
              <a:rPr lang="ru-RU" sz="1800" b="1" dirty="0" smtClean="0">
                <a:solidFill>
                  <a:schemeClr val="tx1"/>
                </a:solidFill>
              </a:rPr>
              <a:t>уважать честь и достоинство обучающихся и работников организации, осуществляющей образовательную деятельность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xmlns="" id="{A4308E42-0E66-4FB7-B945-72D15FE64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58" y="4807309"/>
            <a:ext cx="8643966" cy="205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3EDA218-5792-4E65-BA5F-33F37AB79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358246" cy="2214578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2018-2027       </a:t>
            </a:r>
            <a:b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Десятилетие детства </a:t>
            </a:r>
            <a:b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России</a:t>
            </a:r>
            <a:endParaRPr lang="ru-RU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A00AD881-BAC4-43B9-8422-9758AC131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0932" y="5722572"/>
            <a:ext cx="7671163" cy="70682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i="1" dirty="0" smtClean="0">
                <a:solidFill>
                  <a:srgbClr val="C00000"/>
                </a:solidFill>
              </a:rPr>
              <a:t>Указ Президента Российской Федерации №240 </a:t>
            </a:r>
          </a:p>
          <a:p>
            <a:pPr algn="ctr"/>
            <a:r>
              <a:rPr lang="ru-RU" i="1" dirty="0" smtClean="0">
                <a:solidFill>
                  <a:srgbClr val="C00000"/>
                </a:solidFill>
              </a:rPr>
              <a:t>от 29 мая 2017 года</a:t>
            </a:r>
          </a:p>
        </p:txBody>
      </p:sp>
      <p:pic>
        <p:nvPicPr>
          <p:cNvPr id="1026" name="Picture 2" descr="D:\WinUsers\Sony\Downloads\pngwing.com (2)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428868"/>
            <a:ext cx="4500594" cy="32169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5544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68393" cy="11826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Сведения о программе «Десятилетие детства»: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17220" y="1267097"/>
            <a:ext cx="3997234" cy="293914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71472" y="1571612"/>
            <a:ext cx="4039688" cy="2240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Цель программы: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совершенствование государственной политики в области защиты семей и детей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857752" y="1500174"/>
            <a:ext cx="3571900" cy="499206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Приоритеты программы: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воспитание, образование, дополнительное образование, детский отдых, дети-сироты, дети с ОВЗ, семейные проблемы, работа с родителями.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69" name="Picture 1" descr="D:\WinUsers\Sony\Downloads\pngwing.com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14422"/>
            <a:ext cx="601430" cy="801907"/>
          </a:xfrm>
          <a:prstGeom prst="rect">
            <a:avLst/>
          </a:prstGeom>
          <a:noFill/>
        </p:spPr>
      </p:pic>
      <p:pic>
        <p:nvPicPr>
          <p:cNvPr id="2050" name="Picture 2" descr="D:\WinUsers\Sony\Downloads\pngwing.com (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435532"/>
            <a:ext cx="3286148" cy="34224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686800" cy="147160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Основные направления мероприятий,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проводимых в рамках Десятилетия детства, на период  до 2027 года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85926"/>
            <a:ext cx="8686800" cy="29289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b="1" dirty="0" smtClean="0"/>
              <a:t>I. Здоровье сбережение с детства</a:t>
            </a:r>
          </a:p>
          <a:p>
            <a:pPr>
              <a:buNone/>
            </a:pPr>
            <a:r>
              <a:rPr lang="ru-RU" sz="2000" b="1" dirty="0" smtClean="0"/>
              <a:t>III. Всестороннее развитие, обучение, воспитание детей</a:t>
            </a:r>
          </a:p>
          <a:p>
            <a:pPr>
              <a:buNone/>
            </a:pPr>
            <a:r>
              <a:rPr lang="ru-RU" sz="2000" b="1" dirty="0" smtClean="0"/>
              <a:t>IV. Инфраструктура детства</a:t>
            </a:r>
          </a:p>
          <a:p>
            <a:pPr>
              <a:buNone/>
            </a:pPr>
            <a:r>
              <a:rPr lang="ru-RU" sz="2000" b="1" dirty="0" smtClean="0"/>
              <a:t>V. Защита детей, оставшихся без попечения родителей</a:t>
            </a:r>
          </a:p>
          <a:p>
            <a:pPr>
              <a:buNone/>
            </a:pPr>
            <a:r>
              <a:rPr lang="ru-RU" sz="2000" b="1" dirty="0" smtClean="0"/>
              <a:t>VI. Качество жизни детей с ограниченными возможностями здоровья, детей-инвалидов</a:t>
            </a:r>
          </a:p>
          <a:p>
            <a:pPr>
              <a:buNone/>
            </a:pPr>
            <a:r>
              <a:rPr lang="ru-RU" sz="2000" b="1" dirty="0" smtClean="0"/>
              <a:t>VII. Безопасность детей</a:t>
            </a:r>
          </a:p>
          <a:p>
            <a:pPr>
              <a:buNone/>
            </a:pPr>
            <a:r>
              <a:rPr lang="ru-RU" sz="2000" b="1" dirty="0" smtClean="0"/>
              <a:t>VIII. Координация реализации Десятилетия детства</a:t>
            </a:r>
          </a:p>
          <a:p>
            <a:endParaRPr lang="ru-RU" dirty="0"/>
          </a:p>
        </p:txBody>
      </p:sp>
      <p:pic>
        <p:nvPicPr>
          <p:cNvPr id="4" name="Picture 2" descr="https://189131.selcdn.ru/leonardo/uploadsForSiteId/200749/texteditor/e3b15728-e128-4eef-88e0-972e946a225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4929198"/>
            <a:ext cx="5867030" cy="157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14282" y="357166"/>
            <a:ext cx="8686800" cy="358935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b="1" spc="50" dirty="0" smtClean="0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ГОСУДАРСТВЕННОЙ СЕМЕЙНОЙ ПОЛИТИКИ В РОССИЙСКОЙ ФЕДЕРАЦИИ НА ПЕРИОД ДО 2025 ГОДА</a:t>
            </a:r>
            <a:endParaRPr lang="ru-RU" sz="4400" b="1" spc="50" dirty="0">
              <a:ln w="0">
                <a:solidFill>
                  <a:srgbClr val="002060"/>
                </a:solidFill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571472" y="4500570"/>
            <a:ext cx="8215370" cy="140991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 w="0"/>
                <a:solidFill>
                  <a:srgbClr val="00206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Утверждена распоряжением Правительства Российской Федерации от 25 августа 2014 г. № 1618-р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Char char="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171448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семейная политика представляет собой целостную систему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принципов, задач и приоритетных мер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направленных на: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30353096"/>
              </p:ext>
            </p:extLst>
          </p:nvPr>
        </p:nvGraphicFramePr>
        <p:xfrm>
          <a:off x="785786" y="1928778"/>
          <a:ext cx="8215370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4572008"/>
            <a:ext cx="2307243" cy="214977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государственной семейной политики являются: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87866909"/>
              </p:ext>
            </p:extLst>
          </p:nvPr>
        </p:nvGraphicFramePr>
        <p:xfrm>
          <a:off x="142844" y="1357298"/>
          <a:ext cx="7858180" cy="521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57BB0D77-9A41-47B5-AC53-6476760059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687" b="7313"/>
          <a:stretch/>
        </p:blipFill>
        <p:spPr bwMode="auto">
          <a:xfrm>
            <a:off x="6843064" y="4714884"/>
            <a:ext cx="2084806" cy="188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42844" y="1357298"/>
            <a:ext cx="5572196" cy="521497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9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утверждение </a:t>
            </a:r>
            <a:r>
              <a:rPr lang="ru-RU" sz="39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традиционных семейных ценностей и семейного образа жизни, возрождение и сохранение духовно-нравственных традиций в семейных отношениях, семейном воспитании, </a:t>
            </a:r>
            <a:r>
              <a:rPr lang="ru-RU" sz="39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обеспечения семейного благополучия, ответственного </a:t>
            </a:r>
            <a:r>
              <a:rPr lang="ru-RU" sz="3900" b="1" dirty="0" err="1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родительства</a:t>
            </a:r>
            <a:r>
              <a:rPr lang="ru-RU" sz="3900" b="1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повышения авторитета родителей в семье и обществе и поддержания социальной устойчивости каждой </a:t>
            </a:r>
            <a:r>
              <a:rPr lang="ru-RU" sz="39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7818" y="1571612"/>
            <a:ext cx="3629800" cy="47148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5720" y="0"/>
            <a:ext cx="87154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Приоритетами государственной семейной политики являются: 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>
            <a:extLst>
              <a:ext uri="{FF2B5EF4-FFF2-40B4-BE49-F238E27FC236}">
                <a16:creationId xmlns:a16="http://schemas.microsoft.com/office/drawing/2014/main" xmlns="" id="{9B1CBB59-753C-414B-8735-0BDE0FDAC5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39" r="839"/>
          <a:stretch>
            <a:fillRect/>
          </a:stretch>
        </p:blipFill>
        <p:spPr>
          <a:xfrm>
            <a:off x="0" y="1142984"/>
            <a:ext cx="9144000" cy="4937141"/>
          </a:xfrm>
        </p:spPr>
      </p:pic>
      <p:sp>
        <p:nvSpPr>
          <p:cNvPr id="5" name="Прямоугольник 4"/>
          <p:cNvSpPr/>
          <p:nvPr/>
        </p:nvSpPr>
        <p:spPr>
          <a:xfrm>
            <a:off x="4357686" y="1643050"/>
            <a:ext cx="457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Федеральный закон </a:t>
            </a:r>
          </a:p>
          <a:p>
            <a:pPr algn="ctr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от 29.12.2006 г. </a:t>
            </a:r>
          </a:p>
          <a:p>
            <a:pPr algn="ctr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№ 256-ФЗ </a:t>
            </a:r>
          </a:p>
          <a:p>
            <a:pPr algn="ctr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(ред. от 01.03.2020)</a:t>
            </a:r>
            <a:b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 дополнительных мерах государственной поддержки семей, имеющих детей</a:t>
            </a:r>
            <a:endParaRPr lang="ru-RU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356" y="142852"/>
            <a:ext cx="5465826" cy="1325563"/>
          </a:xfrm>
        </p:spPr>
        <p:txBody>
          <a:bodyPr rtlCol="0">
            <a:normAutofit/>
          </a:bodyPr>
          <a:lstStyle/>
          <a:p>
            <a:pPr algn="just" rtl="0"/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Материнский капитал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5E3EA69-4E0E-41BD-8095-A124225A26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28794" y="4214818"/>
            <a:ext cx="5465826" cy="2286016"/>
          </a:xfrm>
        </p:spPr>
        <p:txBody>
          <a:bodyPr rtlCol="0">
            <a:noAutofit/>
          </a:bodyPr>
          <a:lstStyle/>
          <a:p>
            <a:pPr algn="ctr" rtl="0"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госпрограмма финансовой поддержки семей, действующая с 2007 года. </a:t>
            </a:r>
          </a:p>
          <a:p>
            <a:pPr algn="ctr" rtl="0">
              <a:lnSpc>
                <a:spcPct val="10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Ее цель — повысить рождаемость в стране. </a:t>
            </a:r>
          </a:p>
          <a:p>
            <a:pPr algn="ctr" rtl="0">
              <a:lnSpc>
                <a:spcPct val="10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 можно получить на первого ребенка, рожденного или усыновленного </a:t>
            </a: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0">
              <a:lnSpc>
                <a:spcPct val="100000"/>
              </a:lnSpc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января 2020 года. </a:t>
            </a:r>
          </a:p>
          <a:p>
            <a:pPr algn="ctr" rtl="0">
              <a:lnSpc>
                <a:spcPct val="100000"/>
              </a:lnSpc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действует до конца 2026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ru-RU" smtClean="0"/>
              <a:pPr rtl="0"/>
              <a:t>29</a:t>
            </a:fld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0DDD0B18-A951-4BBB-846F-BFE2F2A703F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31245" b="31245"/>
          <a:stretch>
            <a:fillRect/>
          </a:stretch>
        </p:blipFill>
        <p:spPr>
          <a:xfrm>
            <a:off x="1071538" y="1571612"/>
            <a:ext cx="6858000" cy="2286000"/>
          </a:xfrm>
        </p:spPr>
      </p:pic>
    </p:spTree>
    <p:extLst>
      <p:ext uri="{BB962C8B-B14F-4D97-AF65-F5344CB8AC3E}">
        <p14:creationId xmlns:p14="http://schemas.microsoft.com/office/powerpoint/2010/main" xmlns="" val="146339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F6CCD0-BD86-4D89-A614-9F6A087F6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0"/>
            <a:ext cx="8501122" cy="1210739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Право 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на  получение  </a:t>
            </a:r>
            <a:r>
              <a:rPr lang="ru-RU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маткапитала</a:t>
            </a:r>
            <a:r>
              <a:rPr lang="ru-RU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имеют:</a:t>
            </a:r>
            <a:endParaRPr lang="ru-RU" sz="3200" b="1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FC82967-779A-4706-B580-86CFDFD7CB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4155" y="1596060"/>
            <a:ext cx="3086100" cy="140114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Женщины, родившие (усыновившие) второго или третьего ребенка с 1 января 2007 года;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D53B9CB5-8BEB-47A2-B350-0B4544AB05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54155" y="4902060"/>
            <a:ext cx="3086100" cy="167021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Отцы — единственные усыновители второго и третьего ребенка по решению суда после 1 января 2007 года;</a:t>
            </a:r>
          </a:p>
          <a:p>
            <a:pPr algn="just"/>
            <a:endParaRPr lang="ru-RU" dirty="0"/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C43A4AD1-E8BE-46DC-BC4A-08845E3F970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54155" y="3286124"/>
            <a:ext cx="3086100" cy="135732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Женщины, родившие (усыновившие) первого ребенка с 1 января 2020 года;</a:t>
            </a:r>
          </a:p>
        </p:txBody>
      </p:sp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1F15A49D-2D48-489C-9A74-B7F2E02978A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714750" y="1596060"/>
            <a:ext cx="4674870" cy="97568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Отцы, которые усыновили первого ребенка по решению суда после 1 января 2020 года;</a:t>
            </a:r>
          </a:p>
        </p:txBody>
      </p:sp>
      <p:sp>
        <p:nvSpPr>
          <p:cNvPr id="12" name="Дата 11">
            <a:extLst>
              <a:ext uri="{FF2B5EF4-FFF2-40B4-BE49-F238E27FC236}">
                <a16:creationId xmlns:a16="http://schemas.microsoft.com/office/drawing/2014/main" xmlns="" id="{B176F434-F6B8-4DC1-B54F-82DE68EB7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ru-RU" noProof="0"/>
              <a:t>20ГГ</a:t>
            </a:r>
          </a:p>
        </p:txBody>
      </p:sp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xmlns="" id="{1EF4BFAF-5F73-4409-A937-103FF9D0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noProof="0" smtClean="0"/>
              <a:pPr rtl="0"/>
              <a:t>30</a:t>
            </a:fld>
            <a:endParaRPr lang="ru-RU" noProof="0"/>
          </a:p>
        </p:txBody>
      </p:sp>
      <p:sp>
        <p:nvSpPr>
          <p:cNvPr id="17" name="Текст 5">
            <a:extLst>
              <a:ext uri="{FF2B5EF4-FFF2-40B4-BE49-F238E27FC236}">
                <a16:creationId xmlns:a16="http://schemas.microsoft.com/office/drawing/2014/main" xmlns="" id="{7C7C3088-BA73-46B6-AE12-E8996D134240}"/>
              </a:ext>
            </a:extLst>
          </p:cNvPr>
          <p:cNvSpPr txBox="1">
            <a:spLocks/>
          </p:cNvSpPr>
          <p:nvPr/>
        </p:nvSpPr>
        <p:spPr>
          <a:xfrm>
            <a:off x="3714750" y="3022880"/>
            <a:ext cx="5072092" cy="101740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В случае если мама ребенка умерла или была лишена родительских прав, то отец может вместо нее получить маткапитал.</a:t>
            </a:r>
          </a:p>
        </p:txBody>
      </p:sp>
      <p:sp>
        <p:nvSpPr>
          <p:cNvPr id="18" name="Текст 5">
            <a:extLst>
              <a:ext uri="{FF2B5EF4-FFF2-40B4-BE49-F238E27FC236}">
                <a16:creationId xmlns:a16="http://schemas.microsoft.com/office/drawing/2014/main" xmlns="" id="{4A27F289-8DBA-4D86-904B-3F86A1A09700}"/>
              </a:ext>
            </a:extLst>
          </p:cNvPr>
          <p:cNvSpPr txBox="1">
            <a:spLocks/>
          </p:cNvSpPr>
          <p:nvPr/>
        </p:nvSpPr>
        <p:spPr>
          <a:xfrm>
            <a:off x="3714750" y="4357694"/>
            <a:ext cx="5360845" cy="228601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Не учитываются лица, имеющие детей, в отношении которых данные лица были лишены родительских прав или в отношении которых было отменено усыновление, а также усыновленные дети, которые на момент усыновления являлись пасынками или падчерицами данных лиц.</a:t>
            </a:r>
          </a:p>
          <a:p>
            <a:pPr algn="just"/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197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CE4A638-CCBA-44A9-9894-208680C2C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10" y="142852"/>
            <a:ext cx="7886700" cy="960267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что можно потратить маткапитал в 2021 году:</a:t>
            </a:r>
            <a:endParaRPr lang="ru-R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C6654F06-4704-4DE8-9CB7-B9BB5D222C8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01636" y="3593465"/>
            <a:ext cx="1714500" cy="274320"/>
          </a:xfrm>
        </p:spPr>
        <p:txBody>
          <a:bodyPr/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Ипотека</a:t>
            </a: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cs typeface="Times New Roman" panose="02020603050405020304" pitchFamily="18" charset="0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242557AF-96D5-4844-AEAE-2728AA00A8D3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 cstate="print"/>
          <a:srcRect l="970" r="970"/>
          <a:stretch>
            <a:fillRect/>
          </a:stretch>
        </p:blipFill>
        <p:spPr>
          <a:xfrm>
            <a:off x="5855494" y="1717676"/>
            <a:ext cx="2002654" cy="1554163"/>
          </a:xfrm>
        </p:spPr>
      </p:pic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FD587C1F-8B24-4813-85F5-ACD8587BC36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882164" y="3456305"/>
            <a:ext cx="1714500" cy="274320"/>
          </a:xfrm>
        </p:spPr>
        <p:txBody>
          <a:bodyPr/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Образование</a:t>
            </a: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1A49156C-4DF4-424E-992F-B058C8F7B288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3" cstate="print"/>
          <a:srcRect t="4630" b="4630"/>
          <a:stretch>
            <a:fillRect/>
          </a:stretch>
        </p:blipFill>
        <p:spPr>
          <a:xfrm>
            <a:off x="3357554" y="2952750"/>
            <a:ext cx="1896675" cy="1555750"/>
          </a:xfrm>
        </p:spPr>
      </p:pic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34A5CE0B-7E31-49F9-A282-DE346AA8E79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539729" y="4771995"/>
            <a:ext cx="1714500" cy="274320"/>
          </a:xfrm>
        </p:spPr>
        <p:txBody>
          <a:bodyPr/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Земельный участок</a:t>
            </a:r>
          </a:p>
        </p:txBody>
      </p:sp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1338A5AE-83B7-4ED6-9709-9D37CA76E241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4" cstate="print"/>
          <a:srcRect t="7981" b="7981"/>
          <a:stretch>
            <a:fillRect/>
          </a:stretch>
        </p:blipFill>
        <p:spPr>
          <a:xfrm>
            <a:off x="5855494" y="4140201"/>
            <a:ext cx="2074092" cy="1554163"/>
          </a:xfrm>
        </p:spPr>
      </p:pic>
      <p:sp>
        <p:nvSpPr>
          <p:cNvPr id="13" name="Текст 12">
            <a:extLst>
              <a:ext uri="{FF2B5EF4-FFF2-40B4-BE49-F238E27FC236}">
                <a16:creationId xmlns:a16="http://schemas.microsoft.com/office/drawing/2014/main" xmlns="" id="{0F36ED10-9AAA-4656-852E-ED8434135DA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855494" y="6125703"/>
            <a:ext cx="1714500" cy="274320"/>
          </a:xfrm>
        </p:spPr>
        <p:txBody>
          <a:bodyPr/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Покупки для детей-инвалидов</a:t>
            </a:r>
          </a:p>
          <a:p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xmlns="" id="{F838E8D3-3888-468B-9D71-7420BD47A570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993914" y="5851383"/>
            <a:ext cx="1714500" cy="274320"/>
          </a:xfrm>
        </p:spPr>
        <p:txBody>
          <a:bodyPr/>
          <a:lstStyle/>
          <a:p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Дом</a:t>
            </a:r>
          </a:p>
        </p:txBody>
      </p:sp>
      <p:sp>
        <p:nvSpPr>
          <p:cNvPr id="29" name="Номер слайда 28">
            <a:extLst>
              <a:ext uri="{FF2B5EF4-FFF2-40B4-BE49-F238E27FC236}">
                <a16:creationId xmlns:a16="http://schemas.microsoft.com/office/drawing/2014/main" xmlns="" id="{857D38F9-5E5B-4017-91EA-E6DD67CC0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ru-RU" noProof="0" smtClean="0"/>
              <a:pPr rtl="0"/>
              <a:t>31</a:t>
            </a:fld>
            <a:endParaRPr lang="ru-RU" noProof="0" dirty="0"/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4652137-88FF-46B0-88ED-77E7AC7273E9}"/>
              </a:ext>
            </a:extLst>
          </p:cNvPr>
          <p:cNvPicPr>
            <a:picLocks noGrp="1" noChangeAspect="1"/>
          </p:cNvPicPr>
          <p:nvPr>
            <p:ph type="pic" sz="quarter" idx="25"/>
          </p:nvPr>
        </p:nvPicPr>
        <p:blipFill>
          <a:blip r:embed="rId5" cstate="print"/>
          <a:srcRect l="9489" r="9489"/>
          <a:stretch>
            <a:fillRect/>
          </a:stretch>
        </p:blipFill>
        <p:spPr>
          <a:xfrm>
            <a:off x="857224" y="4131915"/>
            <a:ext cx="1851190" cy="1554480"/>
          </a:xfr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376013AC-3015-4C38-AAF3-45638468B16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/>
          <a:srcRect l="6731" r="6731"/>
          <a:stretch>
            <a:fillRect/>
          </a:stretch>
        </p:blipFill>
        <p:spPr>
          <a:xfrm>
            <a:off x="928662" y="1717141"/>
            <a:ext cx="1787474" cy="1554480"/>
          </a:xfrm>
        </p:spPr>
      </p:pic>
    </p:spTree>
    <p:extLst>
      <p:ext uri="{BB962C8B-B14F-4D97-AF65-F5344CB8AC3E}">
        <p14:creationId xmlns:p14="http://schemas.microsoft.com/office/powerpoint/2010/main" xmlns="" val="13735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28878408-7EFB-4713-ACA0-3EEA02F9C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Национальный проект «Демография»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3B873E0-FB08-444C-9E56-7CEB0A6D3B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6010" y="1554163"/>
            <a:ext cx="6104380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222830-1304-46DD-AD07-3EFF54418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 </a:t>
            </a:r>
            <a:r>
              <a:rPr lang="ru-RU" dirty="0">
                <a:solidFill>
                  <a:srgbClr val="C00000"/>
                </a:solidFill>
              </a:rPr>
              <a:t>В национальный проект «Демография» включены 5 федеральных проектов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ADC5B7-2C66-40F4-9687-75EC5B78C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58" y="1357298"/>
            <a:ext cx="8118170" cy="308959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 </a:t>
            </a: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В национальный проект «Демография» включены 5 федеральных проектов.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«Старшее поколение»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«Финансовая поддержка семей при рождении детей»</a:t>
            </a:r>
            <a:endParaRPr lang="ru-RU" sz="3100" dirty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«Содействие занятости женщин – создание условий дошкольного образования для детей в возрасте до трёх лет»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«Укрепление общественного здоровья»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1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«Спорт – норма жизни».</a:t>
            </a:r>
            <a:endParaRPr lang="ru-RU" sz="31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6EAC8EE2-FF63-48CA-A117-794C2CA05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00504"/>
            <a:ext cx="4082513" cy="261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1266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222830-1304-46DD-AD07-3EFF54418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ФИНАНСОВАЯ ПОДДЕРЖКА СЕМЕЙ 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ПРИ </a:t>
            </a:r>
            <a:r>
              <a:rPr lang="ru-RU" dirty="0">
                <a:solidFill>
                  <a:srgbClr val="C00000"/>
                </a:solidFill>
              </a:rPr>
              <a:t>РОЖДЕНИИ ДЕТЕЙ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ADC5B7-2C66-40F4-9687-75EC5B78C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844" y="1428736"/>
            <a:ext cx="5429287" cy="4643470"/>
          </a:xfrm>
        </p:spPr>
        <p:txBody>
          <a:bodyPr>
            <a:normAutofit fontScale="47500" lnSpcReduction="20000"/>
          </a:bodyPr>
          <a:lstStyle/>
          <a:p>
            <a:pPr marL="0" indent="0" algn="l" fontAlgn="base">
              <a:buNone/>
            </a:pP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Конкретно господдержка будет выражаться в следующих мерах:</a:t>
            </a:r>
          </a:p>
          <a:p>
            <a:pPr marL="0" indent="0" algn="l" fontAlgn="base">
              <a:buNone/>
            </a:pP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Ежемесячные выплаты на первого и второго ребенка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</a:t>
            </a:r>
            <a:r>
              <a:rPr lang="ru-RU" b="0" i="0" dirty="0" smtClean="0">
                <a:solidFill>
                  <a:srgbClr val="222222"/>
                </a:solidFill>
                <a:effectLst/>
                <a:latin typeface="Open Sans"/>
              </a:rPr>
              <a:t>. 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Право на них имеют семьи, чей доход не превышает показатель в 1,5 прожиточных минимума, установленного в регионе проживания. </a:t>
            </a:r>
          </a:p>
          <a:p>
            <a:pPr algn="l" fontAlgn="base">
              <a:buFont typeface="Wingdings" pitchFamily="2" charset="2"/>
              <a:buChar char="§"/>
            </a:pP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Материнский капитал.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Право на </a:t>
            </a:r>
            <a:r>
              <a:rPr lang="ru-RU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сертификат МСК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/>
              </a:rPr>
              <a:t> 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имеют граждане, у которых появился второй ребенок. В 2019 году размер капитала равен 453 026 рублей.</a:t>
            </a:r>
          </a:p>
          <a:p>
            <a:pPr algn="l" fontAlgn="base">
              <a:buFont typeface="Wingdings" pitchFamily="2" charset="2"/>
              <a:buChar char="§"/>
            </a:pP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Ежемесячная выплата на ребенка до 3 </a:t>
            </a:r>
            <a:r>
              <a:rPr lang="ru-RU" b="1" i="0" dirty="0" smtClean="0">
                <a:solidFill>
                  <a:srgbClr val="222222"/>
                </a:solidFill>
                <a:effectLst/>
                <a:latin typeface="inherit"/>
              </a:rPr>
              <a:t>лет</a:t>
            </a: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.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</a:t>
            </a:r>
            <a:r>
              <a:rPr lang="ru-RU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Пособие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назначается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/>
              </a:rPr>
              <a:t> </a:t>
            </a:r>
            <a:r>
              <a:rPr lang="ru-RU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многодетным </a:t>
            </a:r>
            <a:r>
              <a:rPr lang="ru-RU" b="1" i="0" u="none" strike="noStrike" dirty="0">
                <a:solidFill>
                  <a:srgbClr val="828282"/>
                </a:solidFill>
                <a:effectLst/>
                <a:latin typeface="inherit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семьям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, в которых родился третий и последующие дети.</a:t>
            </a:r>
          </a:p>
          <a:p>
            <a:pPr algn="l" fontAlgn="base">
              <a:buFont typeface="Wingdings" pitchFamily="2" charset="2"/>
              <a:buChar char="§"/>
            </a:pP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Льготная ипотека.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Семьи, в которых после 1 января 2018 года появился второй и последующие дети, могут взять льготную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Open Sans"/>
              </a:rPr>
              <a:t> </a:t>
            </a:r>
            <a:r>
              <a:rPr lang="ru-RU" b="1" i="0" u="none" strike="noStrike" dirty="0">
                <a:solidFill>
                  <a:schemeClr val="accent5">
                    <a:lumMod val="75000"/>
                  </a:schemeClr>
                </a:solidFill>
                <a:effectLst/>
                <a:latin typeface="inherit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ипотеку под 6% годовых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. Сниженная процентная ставка будет действовать на протяжении всего периода действия договора.</a:t>
            </a:r>
          </a:p>
          <a:p>
            <a:pPr algn="l" fontAlgn="base">
              <a:buFont typeface="Wingdings" pitchFamily="2" charset="2"/>
              <a:buChar char="§"/>
            </a:pPr>
            <a:r>
              <a:rPr lang="ru-RU" b="1" i="0" dirty="0">
                <a:solidFill>
                  <a:srgbClr val="222222"/>
                </a:solidFill>
                <a:effectLst/>
                <a:latin typeface="inherit"/>
              </a:rPr>
              <a:t>Увеличение объемов экстракорпорального оплодотворения.</a:t>
            </a:r>
            <a:r>
              <a:rPr lang="ru-RU" b="0" i="0" dirty="0">
                <a:solidFill>
                  <a:srgbClr val="222222"/>
                </a:solidFill>
                <a:effectLst/>
                <a:latin typeface="Open Sans"/>
              </a:rPr>
              <a:t> Около 570 тыс. семей смогут воспользоваться процедурой ЭКО бесплатно, за счет средств программы ОМС.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7A68DA0-6B6C-4227-8226-414F9BC07885}"/>
              </a:ext>
            </a:extLst>
          </p:cNvPr>
          <p:cNvSpPr txBox="1"/>
          <p:nvPr/>
        </p:nvSpPr>
        <p:spPr>
          <a:xfrm>
            <a:off x="6009967" y="2000240"/>
            <a:ext cx="313403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222222"/>
                </a:solidFill>
                <a:effectLst/>
                <a:latin typeface="Open Sans"/>
              </a:rPr>
              <a:t>Содействие занятости женщин – создание условий дошкольного образования для детей в возрасте до трех лет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9DED1EB-56F3-45E9-81A8-85F2D852C753}"/>
              </a:ext>
            </a:extLst>
          </p:cNvPr>
          <p:cNvSpPr/>
          <p:nvPr/>
        </p:nvSpPr>
        <p:spPr>
          <a:xfrm>
            <a:off x="5862484" y="2997623"/>
            <a:ext cx="88490" cy="111104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2BFA01D3-FB9E-4E2A-A6F1-F6A895E2B8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790" t="4702" r="16289" b="5554"/>
          <a:stretch/>
        </p:blipFill>
        <p:spPr bwMode="auto">
          <a:xfrm>
            <a:off x="6429388" y="3643314"/>
            <a:ext cx="2381864" cy="277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15572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57256"/>
          </a:xfrm>
        </p:spPr>
        <p:txBody>
          <a:bodyPr/>
          <a:lstStyle/>
          <a:p>
            <a:pPr algn="ctr"/>
            <a:r>
              <a:rPr lang="ru-RU" dirty="0" smtClean="0"/>
              <a:t>Программа «Молодая семья»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54162"/>
            <a:ext cx="5643602" cy="4875234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 smtClean="0">
                <a:solidFill>
                  <a:schemeClr val="tx1"/>
                </a:solidFill>
              </a:rPr>
              <a:t>В России есть государственная программа, которая помогает молодым семьям получить жилье.</a:t>
            </a:r>
          </a:p>
          <a:p>
            <a:pPr fontAlgn="base"/>
            <a:r>
              <a:rPr lang="ru-RU" dirty="0" smtClean="0">
                <a:solidFill>
                  <a:schemeClr val="tx1"/>
                </a:solidFill>
              </a:rPr>
              <a:t>Суть программы в том, что государство вносит за семью часть стоимости квартиры. Это не кредит, не льготная ипотека, а субсидия — деньги возвращать не придется.</a:t>
            </a:r>
          </a:p>
          <a:p>
            <a:pPr fontAlgn="base"/>
            <a:r>
              <a:rPr lang="ru-RU" dirty="0" smtClean="0">
                <a:solidFill>
                  <a:schemeClr val="tx1"/>
                </a:solidFill>
              </a:rPr>
              <a:t>Участвовать в программе может не любая семья. Возраст каждого из супругов не должен превышать 35 лет. Они должны состоять в официальном браке.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Picture 4" descr="https://avatars.mds.yandex.net/get-zen_doc/164147/pub_607e971249a9c73b49ff8d78_607e97472a579e6952d05ee7/scale_1200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CFD6E8"/>
              </a:clrFrom>
              <a:clrTo>
                <a:srgbClr val="CFD6E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27"/>
          <a:stretch/>
        </p:blipFill>
        <p:spPr bwMode="auto">
          <a:xfrm>
            <a:off x="6143636" y="2643182"/>
            <a:ext cx="2870840" cy="4058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941</TotalTime>
  <Words>2010</Words>
  <Application>Microsoft Office PowerPoint</Application>
  <PresentationFormat>Экран (4:3)</PresentationFormat>
  <Paragraphs>172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Трек</vt:lpstr>
      <vt:lpstr>Слайд 1</vt:lpstr>
      <vt:lpstr>Слайд 2</vt:lpstr>
      <vt:lpstr>Слайд 3</vt:lpstr>
      <vt:lpstr>Вопросы семьи и семейного воспитания находят отражение в таких законодательных документах, как:</vt:lpstr>
      <vt:lpstr>ПЕРЕЧЕНЬ законодательных документОВ (продолжение):</vt:lpstr>
      <vt:lpstr>Конституция  Российской Федерации</vt:lpstr>
      <vt:lpstr>Слайд 7</vt:lpstr>
      <vt:lpstr>Слайд 8</vt:lpstr>
      <vt:lpstr>«Семейный  кодекс  Российской  Федерации» </vt:lpstr>
      <vt:lpstr>Слайд 10</vt:lpstr>
      <vt:lpstr>Глава 12. Права и обязанности родителей </vt:lpstr>
      <vt:lpstr>Статья 63. Права и обязанности родителей  по воспитанию и образованию детей </vt:lpstr>
      <vt:lpstr>Статья 64.Права и обязанности родителей по защите прав и интересов детей </vt:lpstr>
      <vt:lpstr>Статья 65.Осуществление родительских прав.   </vt:lpstr>
      <vt:lpstr>   ФЕДЕРАЛЬНЫЙ ЗАКОН Об основных гарантиях прав ребенка  в Российской Федерации (Принят 03.07.1998 г., с изменениями на 11 июня 2021 года)</vt:lpstr>
      <vt:lpstr>целями государственной политики  в интересах детей являются:</vt:lpstr>
      <vt:lpstr>Закон 273-ФЗ «Об образовании  в Российской Федерации» от 21.12.2012 г.  </vt:lpstr>
      <vt:lpstr>Закон 273-ФЗ «Об образовании в Российской Федерации» (продолжение)</vt:lpstr>
      <vt:lpstr>Закон 273-ФЗ «Об образовании в Российской Федерации» (продолжение)</vt:lpstr>
      <vt:lpstr>Закон 273-ФЗ «Об образовании в Российской Федерации» (продолжение)</vt:lpstr>
      <vt:lpstr>2018-2027        Десятилетие детства  в России</vt:lpstr>
      <vt:lpstr>Сведения о программе «Десятилетие детства»:</vt:lpstr>
      <vt:lpstr>Основные направления мероприятий, проводимых в рамках Десятилетия детства, на период  до 2027 года </vt:lpstr>
      <vt:lpstr>Слайд 24</vt:lpstr>
      <vt:lpstr>Государственная семейная политика представляет собой целостную систему принципов, задач и приоритетных мер, направленных на:  </vt:lpstr>
      <vt:lpstr>Целями государственной семейной политики являются: </vt:lpstr>
      <vt:lpstr>Слайд 27</vt:lpstr>
      <vt:lpstr>Слайд 28</vt:lpstr>
      <vt:lpstr>Материнский капитал</vt:lpstr>
      <vt:lpstr>Право  на  получение  маткапитала имеют:</vt:lpstr>
      <vt:lpstr>На что можно потратить маткапитал в 2021 году:</vt:lpstr>
      <vt:lpstr>Национальный проект «Демография»</vt:lpstr>
      <vt:lpstr> В национальный проект «Демография» включены 5 федеральных проектов</vt:lpstr>
      <vt:lpstr>ФИНАНСОВАЯ ПОДДЕРЖКА СЕМЕЙ  ПРИ РОЖДЕНИИ ДЕТЕЙ</vt:lpstr>
      <vt:lpstr>Программа «Молодая семья»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Smuc</dc:creator>
  <cp:lastModifiedBy>Пользователь</cp:lastModifiedBy>
  <cp:revision>90</cp:revision>
  <dcterms:created xsi:type="dcterms:W3CDTF">2016-11-04T05:24:34Z</dcterms:created>
  <dcterms:modified xsi:type="dcterms:W3CDTF">2022-06-30T08:36:05Z</dcterms:modified>
</cp:coreProperties>
</file>