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6112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0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50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000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502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947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633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731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106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6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43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075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058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E6A2C-F655-4057-A3F0-F57CF41247E5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6C6F6-D154-4BF9-9235-E741BC6A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340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BC2E74B-B012-4895-BCEB-745C0D382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8BC16CED-4FDD-4B18-A91C-6B0D21C6E280}"/>
              </a:ext>
            </a:extLst>
          </p:cNvPr>
          <p:cNvSpPr/>
          <p:nvPr/>
        </p:nvSpPr>
        <p:spPr>
          <a:xfrm>
            <a:off x="2142634" y="1284844"/>
            <a:ext cx="5315942" cy="13157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Музыкальная терапия </a:t>
            </a:r>
          </a:p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в движении</a:t>
            </a:r>
          </a:p>
        </p:txBody>
      </p:sp>
    </p:spTree>
    <p:extLst>
      <p:ext uri="{BB962C8B-B14F-4D97-AF65-F5344CB8AC3E}">
        <p14:creationId xmlns:p14="http://schemas.microsoft.com/office/powerpoint/2010/main" val="202425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DD3DC7F-8615-42A3-A598-FA6AF65CA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" y="0"/>
            <a:ext cx="9143999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D268E31-BE5D-4EE0-B22B-FB9461B84C4F}"/>
              </a:ext>
            </a:extLst>
          </p:cNvPr>
          <p:cNvSpPr txBox="1"/>
          <p:nvPr/>
        </p:nvSpPr>
        <p:spPr>
          <a:xfrm>
            <a:off x="2151449" y="1011366"/>
            <a:ext cx="67119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Gabriola" panose="04040605051002020D02" pitchFamily="82" charset="0"/>
              </a:rPr>
              <a:t>«И вообще страшная вещь музыка…Что она делает?...Она, музыка, непосредственно переносит меня в то душевное состояние в котором находился тот, кто писал музыку. Я сливаюсь с ним душою и вместе с ним переношусь из одного состояния в другое, но зачем я это делаю, я не знаю…»</a:t>
            </a:r>
          </a:p>
          <a:p>
            <a:r>
              <a:rPr lang="ru-RU" sz="2400" b="1" dirty="0">
                <a:latin typeface="Gabriola" panose="04040605051002020D02" pitchFamily="82" charset="0"/>
              </a:rPr>
              <a:t>																                                                                 </a:t>
            </a:r>
            <a:r>
              <a:rPr lang="ru-RU" sz="2400" b="1" dirty="0" err="1">
                <a:latin typeface="Gabriola" panose="04040605051002020D02" pitchFamily="82" charset="0"/>
              </a:rPr>
              <a:t>Л.Н.Толстой</a:t>
            </a:r>
            <a:endParaRPr lang="ru-RU" sz="2400" b="1" dirty="0"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31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A8B956C-4CB8-44DF-8BE0-32324CC456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7B9C2C7-E320-4C1F-AADC-48C7DE3676FC}"/>
              </a:ext>
            </a:extLst>
          </p:cNvPr>
          <p:cNvSpPr txBox="1"/>
          <p:nvPr/>
        </p:nvSpPr>
        <p:spPr>
          <a:xfrm>
            <a:off x="234537" y="201298"/>
            <a:ext cx="7023863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42900" algn="just"/>
            <a:r>
              <a:rPr lang="ru-RU" sz="1350" b="1" dirty="0">
                <a:solidFill>
                  <a:srgbClr val="0000FF"/>
                </a:solidFill>
                <a:latin typeface="Arial Black" panose="020B0A04020102020204" pitchFamily="34" charset="0"/>
              </a:rPr>
              <a:t>Музыкотерапия – это особая форма работы с детьми с использованием музыки в любом виде (магнитофонные записи, прослушивание музыки на разных носителях, игра на музыкальных инструментах, пение и т.д.)</a:t>
            </a:r>
          </a:p>
          <a:p>
            <a:pPr indent="342900" algn="just"/>
            <a:r>
              <a:rPr lang="ru-RU" sz="1350" b="1" dirty="0">
                <a:solidFill>
                  <a:srgbClr val="0000FF"/>
                </a:solidFill>
                <a:latin typeface="Arial Black" panose="020B0A04020102020204" pitchFamily="34" charset="0"/>
              </a:rPr>
              <a:t>Музыкотерапия дает возможность активизировать ребенка, преодолеть неблагоприятные установки и отношения, улучшить эмоциональное состояние.</a:t>
            </a:r>
          </a:p>
          <a:p>
            <a:pPr indent="342900" algn="just"/>
            <a:r>
              <a:rPr lang="ru-RU" sz="1350" b="1" dirty="0">
                <a:solidFill>
                  <a:srgbClr val="0000FF"/>
                </a:solidFill>
                <a:latin typeface="Arial Black" panose="020B0A04020102020204" pitchFamily="34" charset="0"/>
              </a:rPr>
              <a:t>Цель – сохранение и укрепление здоровья детей (формирование правильной осанки, профилактика плоскостопия развитие опорно-двигательного аппарата, органов дыхания и кровообращения</a:t>
            </a:r>
          </a:p>
          <a:p>
            <a:endParaRPr lang="ru-RU" sz="1350" b="1" dirty="0">
              <a:latin typeface="Arial Black" panose="020B0A040201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5" y="2578872"/>
            <a:ext cx="3711388" cy="27835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18" y="2780170"/>
            <a:ext cx="2954221" cy="3938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495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74EA0B3-3879-4476-B028-CA0EBE15B7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91"/>
            <a:ext cx="9144000" cy="68580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5556C7A-6BD8-44AA-855F-1AC8B68DE275}"/>
              </a:ext>
            </a:extLst>
          </p:cNvPr>
          <p:cNvSpPr/>
          <p:nvPr/>
        </p:nvSpPr>
        <p:spPr>
          <a:xfrm>
            <a:off x="1234972" y="112274"/>
            <a:ext cx="5603137" cy="13157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Достоинствами </a:t>
            </a:r>
          </a:p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Музыкотерапии являются: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2C262C75-A094-428D-8DFC-2E7D6BB851D9}"/>
              </a:ext>
            </a:extLst>
          </p:cNvPr>
          <p:cNvSpPr/>
          <p:nvPr/>
        </p:nvSpPr>
        <p:spPr>
          <a:xfrm>
            <a:off x="92611" y="4534191"/>
            <a:ext cx="2088293" cy="1161535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50" dirty="0"/>
              <a:t>Абсолютная</a:t>
            </a:r>
          </a:p>
          <a:p>
            <a:pPr algn="ctr"/>
            <a:r>
              <a:rPr lang="ru-RU" sz="1350" dirty="0"/>
              <a:t>безвредность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0AA9E3F-37AE-4F68-BD07-AC1454B20F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2161" y="3863274"/>
            <a:ext cx="2117020" cy="118882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5245411-6843-4BE2-8AA4-4DE4044F6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4562" y="3028953"/>
            <a:ext cx="2117020" cy="1188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F8B90FF-5F32-46A7-BE84-D5B40E167E4D}"/>
              </a:ext>
            </a:extLst>
          </p:cNvPr>
          <p:cNvSpPr txBox="1"/>
          <p:nvPr/>
        </p:nvSpPr>
        <p:spPr>
          <a:xfrm>
            <a:off x="3044272" y="4079008"/>
            <a:ext cx="143400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>
                <a:solidFill>
                  <a:schemeClr val="bg1"/>
                </a:solidFill>
              </a:rPr>
              <a:t>Легкость и </a:t>
            </a:r>
          </a:p>
          <a:p>
            <a:pPr algn="ctr"/>
            <a:r>
              <a:rPr lang="ru-RU" sz="1350" dirty="0">
                <a:solidFill>
                  <a:schemeClr val="bg1"/>
                </a:solidFill>
              </a:rPr>
              <a:t>простота</a:t>
            </a:r>
          </a:p>
          <a:p>
            <a:pPr algn="ctr"/>
            <a:r>
              <a:rPr lang="ru-RU" sz="1350" dirty="0">
                <a:solidFill>
                  <a:schemeClr val="bg1"/>
                </a:solidFill>
              </a:rPr>
              <a:t>применения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46564BC-DE77-400A-B63A-C548A252658B}"/>
              </a:ext>
            </a:extLst>
          </p:cNvPr>
          <p:cNvSpPr txBox="1"/>
          <p:nvPr/>
        </p:nvSpPr>
        <p:spPr>
          <a:xfrm>
            <a:off x="6095976" y="3324090"/>
            <a:ext cx="117692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350" dirty="0">
                <a:solidFill>
                  <a:schemeClr val="bg1"/>
                </a:solidFill>
              </a:rPr>
              <a:t>Возможность</a:t>
            </a:r>
          </a:p>
          <a:p>
            <a:r>
              <a:rPr lang="ru-RU" sz="1350" dirty="0">
                <a:solidFill>
                  <a:schemeClr val="bg1"/>
                </a:solidFill>
              </a:rPr>
              <a:t>   контроля</a:t>
            </a: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xmlns="" id="{9ABCA52D-E61D-4411-AC42-AC74C0CBEA0B}"/>
              </a:ext>
            </a:extLst>
          </p:cNvPr>
          <p:cNvCxnSpPr>
            <a:cxnSpLocks/>
          </p:cNvCxnSpPr>
          <p:nvPr/>
        </p:nvCxnSpPr>
        <p:spPr>
          <a:xfrm flipH="1">
            <a:off x="2156987" y="2849763"/>
            <a:ext cx="6179" cy="220233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3DCFD47F-A2A2-4CF0-A5EF-247CA37A6F23}"/>
              </a:ext>
            </a:extLst>
          </p:cNvPr>
          <p:cNvCxnSpPr>
            <a:cxnSpLocks/>
          </p:cNvCxnSpPr>
          <p:nvPr/>
        </p:nvCxnSpPr>
        <p:spPr>
          <a:xfrm flipH="1">
            <a:off x="4718956" y="2222923"/>
            <a:ext cx="6179" cy="220233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09842233-C102-4B20-9CDB-0B6DA2DEB9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8393" y="1447805"/>
            <a:ext cx="50297" cy="22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20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D16FE4C-BA0F-416D-BFF6-CD3059F7C4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CE541BF-44F2-4EAA-940C-21C975A5C326}"/>
              </a:ext>
            </a:extLst>
          </p:cNvPr>
          <p:cNvSpPr/>
          <p:nvPr/>
        </p:nvSpPr>
        <p:spPr>
          <a:xfrm>
            <a:off x="192167" y="191478"/>
            <a:ext cx="653929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ru-RU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Музыкально-двигательные игры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4BA4315-DAD8-4034-944A-EF3EC88C4B12}"/>
              </a:ext>
            </a:extLst>
          </p:cNvPr>
          <p:cNvSpPr txBox="1"/>
          <p:nvPr/>
        </p:nvSpPr>
        <p:spPr>
          <a:xfrm>
            <a:off x="364771" y="1165552"/>
            <a:ext cx="6672834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42900" algn="just"/>
            <a:r>
              <a:rPr lang="ru-RU" sz="1350" dirty="0"/>
              <a:t>          </a:t>
            </a:r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С их помощью можно снять у детей мышечное напряжение, развивать координацию движений, свободно ориентироваться в пространстве и просто удовлетворить  потребности ребенка в движении.</a:t>
            </a:r>
          </a:p>
          <a:p>
            <a:pPr indent="342900" algn="just"/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         Самый простой способ организации игры-повтор детьми движений взрослого.</a:t>
            </a:r>
          </a:p>
          <a:p>
            <a:pPr indent="342900" algn="just"/>
            <a:endParaRPr lang="ru-RU" sz="1350" dirty="0">
              <a:solidFill>
                <a:srgbClr val="0000FF"/>
              </a:solidFill>
              <a:latin typeface="Arial Black" panose="020B0A04020102020204" pitchFamily="34" charset="0"/>
            </a:endParaRPr>
          </a:p>
          <a:p>
            <a:pPr indent="342900" algn="ctr"/>
            <a:r>
              <a:rPr lang="ru-RU" sz="1350" b="1" dirty="0">
                <a:solidFill>
                  <a:srgbClr val="FF0000"/>
                </a:solidFill>
                <a:latin typeface="Arial Black" panose="020B0A04020102020204" pitchFamily="34" charset="0"/>
              </a:rPr>
              <a:t>Взрослый выступает ведущим в игре-импровизации.</a:t>
            </a:r>
          </a:p>
          <a:p>
            <a:endParaRPr lang="ru-RU" sz="135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3B64241-3362-45BF-B994-C92C75259B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43" y="3245707"/>
            <a:ext cx="3672888" cy="234720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09665B4-C7E8-473F-9C91-65C3136D11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261" y="3205998"/>
            <a:ext cx="2201047" cy="293472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9215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7A0A413-6B4B-4E56-B4C3-E1C702D3F7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56CE026-22EB-43A7-A08E-68C3B8286FFB}"/>
              </a:ext>
            </a:extLst>
          </p:cNvPr>
          <p:cNvSpPr txBox="1"/>
          <p:nvPr/>
        </p:nvSpPr>
        <p:spPr>
          <a:xfrm>
            <a:off x="130330" y="197098"/>
            <a:ext cx="721588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       Взрослому</a:t>
            </a:r>
            <a:r>
              <a:rPr lang="ru-RU" sz="1350" dirty="0">
                <a:latin typeface="Arial Black" panose="020B0A04020102020204" pitchFamily="34" charset="0"/>
              </a:rPr>
              <a:t> </a:t>
            </a:r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совершенно не обязательно иметь хореографическую подготовку для двигательных импровизаций. Основой для них служит танцевальный опыт, который имеется  у каждого.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10110E5-4C5E-42DE-9966-CB2B6BAF77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68"/>
          <a:stretch/>
        </p:blipFill>
        <p:spPr>
          <a:xfrm>
            <a:off x="453082" y="1169774"/>
            <a:ext cx="2922207" cy="313861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51AC920-CA33-48D8-88E6-3326AA760D1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0" t="5060" r="250" b="17898"/>
          <a:stretch/>
        </p:blipFill>
        <p:spPr>
          <a:xfrm>
            <a:off x="3828371" y="2108200"/>
            <a:ext cx="3296680" cy="338643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1818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FF6F089-BC34-411E-9C9B-01FEDD897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57665"/>
            <a:ext cx="8979408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DC8D5A5-9D23-4027-8378-1109FFC15D9C}"/>
              </a:ext>
            </a:extLst>
          </p:cNvPr>
          <p:cNvSpPr txBox="1"/>
          <p:nvPr/>
        </p:nvSpPr>
        <p:spPr>
          <a:xfrm>
            <a:off x="246805" y="266577"/>
            <a:ext cx="707745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42900" algn="just"/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Двигательные музыкальные игры можно проводить с детьми в процессе каких-либо занятий как зарядку, «разминки», «</a:t>
            </a:r>
            <a:r>
              <a:rPr lang="ru-RU" sz="1350" dirty="0" err="1">
                <a:solidFill>
                  <a:srgbClr val="0000FF"/>
                </a:solidFill>
                <a:latin typeface="Arial Black" panose="020B0A04020102020204" pitchFamily="34" charset="0"/>
              </a:rPr>
              <a:t>согревалки</a:t>
            </a:r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». </a:t>
            </a:r>
          </a:p>
          <a:p>
            <a:pPr indent="342900" algn="just"/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Играя с ребенком в паре, взрослый может уделить внимание особенно важным с точки зрения музыкальной терапии моментам организации двигательных импровизаций.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9657566-B040-466A-B52D-CB30E6C36C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81" y="1769189"/>
            <a:ext cx="3206465" cy="320646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2953BEF-F81B-4500-8A54-B01442D96F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39"/>
          <a:stretch/>
        </p:blipFill>
        <p:spPr>
          <a:xfrm rot="5400000">
            <a:off x="3681705" y="2441495"/>
            <a:ext cx="4197266" cy="3408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557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1BDBF70-E171-4587-8201-FD562AE438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C4CEF4D-F54A-4761-8556-EECA5D675D30}"/>
              </a:ext>
            </a:extLst>
          </p:cNvPr>
          <p:cNvSpPr txBox="1"/>
          <p:nvPr/>
        </p:nvSpPr>
        <p:spPr>
          <a:xfrm>
            <a:off x="178366" y="244218"/>
            <a:ext cx="726863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42900" algn="just"/>
            <a:r>
              <a:rPr lang="ru-RU" sz="1350" dirty="0"/>
              <a:t>             </a:t>
            </a:r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Взрослому следует своими действиями побуждать детей двигательному  заполнению всего пространства комнаты, в которой проходит игра. Он может продемонстрировать детям приемы освоения пространства, подключив выдумку, находчивость и юмор – неожиданно сменить движения вперед на «задний ход», в конце музыкальной фразы присесть на стул, «запутать» движения в центре комнаты частыми переходами в разные ее концы и т.д. </a:t>
            </a:r>
          </a:p>
          <a:p>
            <a:pPr indent="342900" algn="just"/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Действия взрослого должны соответствовать характеру музыки, превращаться в выразительные эпизоды и мини-сюжеты.</a:t>
            </a:r>
          </a:p>
          <a:p>
            <a:endParaRPr lang="ru-RU" sz="1350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32619738-3DAF-435D-A467-2D05994057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58"/>
          <a:stretch/>
        </p:blipFill>
        <p:spPr>
          <a:xfrm>
            <a:off x="534662" y="2258176"/>
            <a:ext cx="3000118" cy="36418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814" y="2831352"/>
            <a:ext cx="2894480" cy="3859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869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11F2251-5D50-4706-A84A-9ACDD9256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041C02D-E4C0-44C7-ACE9-CDA78B3DD2EE}"/>
              </a:ext>
            </a:extLst>
          </p:cNvPr>
          <p:cNvSpPr/>
          <p:nvPr/>
        </p:nvSpPr>
        <p:spPr>
          <a:xfrm>
            <a:off x="799070" y="351006"/>
            <a:ext cx="64831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dirty="0"/>
              <a:t>             </a:t>
            </a:r>
            <a:r>
              <a:rPr lang="ru-RU" sz="1350" dirty="0">
                <a:solidFill>
                  <a:srgbClr val="0000FF"/>
                </a:solidFill>
                <a:latin typeface="Arial Black" panose="020B0A04020102020204" pitchFamily="34" charset="0"/>
              </a:rPr>
              <a:t>Слаженные, ритмичные движения обладают колоссальным терапевтическим эффектом. Особенно значим эффект остинато – вспомните всемирно известный танец  «Маленьких утят»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D51F306-9263-49E7-B4A0-BA1D02489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8204" y="1212992"/>
            <a:ext cx="3401863" cy="28531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049" y="1194828"/>
            <a:ext cx="2167126" cy="288950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871" y="3303495"/>
            <a:ext cx="2335259" cy="3113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950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FA05CCF7-5C5A-4057-9CD2-E4712B308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63C24851-9BC9-4259-B976-9A0B221B6F03}"/>
              </a:ext>
            </a:extLst>
          </p:cNvPr>
          <p:cNvSpPr/>
          <p:nvPr/>
        </p:nvSpPr>
        <p:spPr>
          <a:xfrm>
            <a:off x="337751" y="201743"/>
            <a:ext cx="7538224" cy="160813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Музыкотерапия благотворно повлияет на общее состояние детей</a:t>
            </a:r>
          </a:p>
          <a:p>
            <a:pPr algn="ctr"/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</a:rPr>
              <a:t>повысит эмоциональный статус если:</a:t>
            </a:r>
          </a:p>
          <a:p>
            <a:pPr algn="ctr"/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86D109D-93FD-494E-BD22-4032C6DF4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339" y="1920151"/>
            <a:ext cx="2473667" cy="205757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4B13560-68FF-4374-89C6-7F363EBD7E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8089" y="3664279"/>
            <a:ext cx="2469094" cy="20621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F8C2EF65-EC12-4641-83F9-D7E6B09049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8180" y="4055317"/>
            <a:ext cx="1988911" cy="93392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4E90A6D-DC79-48A7-A30C-8FB0C22E1E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6029" y="1697054"/>
            <a:ext cx="2583404" cy="216274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4E7295B-6DE1-49C9-B9A8-9FE43FD357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8249" y="3734509"/>
            <a:ext cx="2583404" cy="216274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1E52067B-6FB5-45ED-BF9F-E611903658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41987" y="2084884"/>
            <a:ext cx="2208467" cy="78188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2DDE71DD-A3AD-4F22-918D-18DA8234CF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5621" y="4151421"/>
            <a:ext cx="1998137" cy="5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2491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</TotalTime>
  <Words>369</Words>
  <Application>Microsoft Office PowerPoint</Application>
  <PresentationFormat>Экран (4:3)</PresentationFormat>
  <Paragraphs>29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Gabriola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Лена</dc:creator>
  <cp:lastModifiedBy>User</cp:lastModifiedBy>
  <cp:revision>21</cp:revision>
  <dcterms:created xsi:type="dcterms:W3CDTF">2021-10-06T09:01:13Z</dcterms:created>
  <dcterms:modified xsi:type="dcterms:W3CDTF">2021-10-11T01:12:51Z</dcterms:modified>
</cp:coreProperties>
</file>