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1" r:id="rId2"/>
    <p:sldId id="272" r:id="rId3"/>
    <p:sldId id="273" r:id="rId4"/>
    <p:sldId id="274" r:id="rId5"/>
    <p:sldId id="275" r:id="rId6"/>
    <p:sldId id="276" r:id="rId7"/>
    <p:sldId id="256" r:id="rId8"/>
    <p:sldId id="266" r:id="rId9"/>
    <p:sldId id="267" r:id="rId10"/>
    <p:sldId id="268" r:id="rId11"/>
    <p:sldId id="269" r:id="rId12"/>
    <p:sldId id="270" r:id="rId13"/>
    <p:sldId id="265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00" autoAdjust="0"/>
    <p:restoredTop sz="89304" autoAdjust="0"/>
  </p:normalViewPr>
  <p:slideViewPr>
    <p:cSldViewPr snapToGrid="0">
      <p:cViewPr varScale="1">
        <p:scale>
          <a:sx n="67" d="100"/>
          <a:sy n="67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199" y="665163"/>
            <a:ext cx="470816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199" y="3602038"/>
            <a:ext cx="470816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72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719528" y="1825625"/>
            <a:ext cx="5087912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709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1977" y="765358"/>
            <a:ext cx="491667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11976" y="4589463"/>
            <a:ext cx="483547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449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3367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724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200" y="365125"/>
            <a:ext cx="51831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855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547" y="260194"/>
            <a:ext cx="508791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819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666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586651" cy="14015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0682" y="457201"/>
            <a:ext cx="4774706" cy="56437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58665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641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610662" y="987425"/>
            <a:ext cx="474472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046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27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493301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632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5888" y="365125"/>
            <a:ext cx="50879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unset" dir="t"/>
            </a:scene3d>
            <a:sp3d extrusionH="57150" contourW="12700" prstMaterial="metal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65888" y="1825625"/>
            <a:ext cx="50879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D937-DF1D-41E6-B9D6-316CB067AABE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457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CC99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Georgia" panose="020405020504050203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199" y="457200"/>
            <a:ext cx="4708161" cy="3600449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2200" dirty="0" smtClean="0">
                <a:effectLst/>
              </a:rPr>
              <a:t/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Мы </a:t>
            </a:r>
            <a:r>
              <a:rPr lang="ru-RU" sz="2200" dirty="0">
                <a:effectLst/>
              </a:rPr>
              <a:t>должны научить ребенка учиться, а тем самым овладеть универсальными учебными действиями, без которых ничего не может быть, и которые формируют фундаментальное ядро образования. Именно в действии порождается знание.  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199" y="4214812"/>
            <a:ext cx="4891089" cy="1042987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современного начального образования являются: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050" y="665163"/>
            <a:ext cx="5527310" cy="547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сохранение и укрепление физического и психического здоровья и безопасности участников образовательного процесса, обеспечение их эмоционального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благополучия;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обеспечение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освоения младшими школьниками основ предметной грамотности в </a:t>
            </a:r>
            <a:r>
              <a:rPr lang="ru-RU" sz="16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виде уровня освоения средств и способов действий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позволяющих выпускнику начальной школы решать, как учебные, так и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внеучебные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задачи, а также продолжить обучение на последующих ступенях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школьно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образования;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формирование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ключевых компетентностей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обучающихся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решении учебных и практических задач;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ребёнка как субъекта отношений с миром,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 людьми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самим собой, успешной самореализации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обучающихся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образовательных видах деятельности, а также сохранение и поддержка индивидуальности каждого ребёнка.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68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Изменились цели - изменилось содержание современного начального образования.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формирование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универсальных учебных действий в личностных, коммуникативных, познавательных, регулятивных сферах, обеспечивающих способность к организации самостоятельной учебной деятельности.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3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особенностью становится не только ответ на вопрос, что ученик должен знать (воспроизводить, уметь), </a:t>
            </a:r>
          </a:p>
        </p:txBody>
      </p:sp>
    </p:spTree>
    <p:extLst>
      <p:ext uri="{BB962C8B-B14F-4D97-AF65-F5344CB8AC3E}">
        <p14:creationId xmlns:p14="http://schemas.microsoft.com/office/powerpoint/2010/main" val="4288610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effectLst/>
              </a:rPr>
              <a:t>Ребенок развивается наилучшим образом тогда, когда он увлечен процессом обучения и сам активно участвует в деятельности.  </a:t>
            </a:r>
            <a:br>
              <a:rPr lang="ru-RU" sz="2000" dirty="0">
                <a:effectLst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необходимость предоставить младшим школьникам возможность для осуществления различных видов деятельности:</a:t>
            </a:r>
          </a:p>
          <a:p>
            <a:pPr>
              <a:lnSpc>
                <a:spcPct val="120000"/>
              </a:lnSpc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учебное сотрудничество;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деятельность;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проектная деятельность;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художественно-эстетическая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спортивная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деятельность.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3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0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младших школьников не бывает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однородным. Возможности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всех учащихся разные.  Но каждый ребенок имеет право на самореализацию личности, на собственный путь развития, соответствующий его индивидуальным особенностям.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в создании особых условий, особой образовательной среды для развития способностей каждого ребенка, даже малоспособного, чьи способности еще «спят», не востребованы, не раскрыты.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1306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>
                <a:effectLst/>
              </a:rPr>
              <a:t>Для полноценного осуществления всех видов деятельности в школе создается предметно-образовательная среда:</a:t>
            </a:r>
            <a:br>
              <a:rPr lang="ru-RU" sz="2200" dirty="0">
                <a:effectLst/>
              </a:rPr>
            </a:br>
            <a:endParaRPr lang="ru-RU" sz="2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3"/>
          </p:nvPr>
        </p:nvSpPr>
        <p:spPr>
          <a:xfrm>
            <a:off x="6105916" y="1825625"/>
            <a:ext cx="5087912" cy="435133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оснащение кабинетов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(компьютерная техника, включающая аппаратные средства,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 к ресурсам Интернет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цифровые образовательные ресурсы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(электронные учебники и тренажёры по предметам,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коллекции электронных образовательных ресурсов, образовательные Интернет-порталы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учебно-методическая литература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(учебники для школьников,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справочники, словари и хрестоматии,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обеспечение для учителя)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учебно-практическое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лабораторное оборудование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(наглядное оборудование (карты, схемы, таблицы), натуральные объекты, приборы, муляжи, инструменты и т.п.)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9529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развивающих возможностей УМК «Школа России»	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учебниках перед изучением каждого раздела сформулированы основные цели и задачи учебной деятельности, что позволяет учащимся узнать, чему конкретно они будут учиться, изучая данный раздел.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теме формулируются проблемные вопросы, учебные задачи или создаются проблемные ситуации.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освоение способов и приёмов действий основывается на разработанной в учебниках системе заданий творческого и поискового характера, направленных на развитие у учащихся познавательных УУД и творческих способностей.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Урок, тема, раздел завершаются заданиями рубрик: «Что узнали. Чему научились», «Проверь себя», содержание которых способствует организации контрольно-оценочной деятельности, формированию рефлексивной позиции школьника, его волевой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саморегуляции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мотивации к творческому труду, работе на результат служат материалы рубрики «Наши проекты».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3901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5888" y="514350"/>
            <a:ext cx="5087911" cy="1176338"/>
          </a:xfrm>
        </p:spPr>
        <p:txBody>
          <a:bodyPr>
            <a:noAutofit/>
          </a:bodyPr>
          <a:lstStyle/>
          <a:p>
            <a:r>
              <a:rPr lang="ru-RU" sz="2400" dirty="0">
                <a:effectLst/>
              </a:rPr>
              <a:t>Организация учебного процесса строится на основе системно - </a:t>
            </a:r>
            <a:r>
              <a:rPr lang="ru-RU" sz="2400" dirty="0" err="1">
                <a:effectLst/>
              </a:rPr>
              <a:t>деятельностного</a:t>
            </a:r>
            <a:r>
              <a:rPr lang="ru-RU" sz="2400" dirty="0">
                <a:effectLst/>
              </a:rPr>
              <a:t> подхода.</a:t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 элементы современных образовательных технологий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типа: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проблемно-диалогической технологии,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мини-исследования,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проектной деятельности,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ИКТ-технологии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8587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>
                <a:effectLst/>
              </a:rPr>
              <a:t>Основные положения системы комплексной оценки достижения планируемых результатов освоения основной образовательной программы начального общего образования: </a:t>
            </a:r>
            <a:br>
              <a:rPr lang="ru-RU" sz="1600" dirty="0" smtClean="0">
                <a:effectLst/>
              </a:rPr>
            </a:br>
            <a:endParaRPr lang="ru-RU" sz="1600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362700" y="530149"/>
            <a:ext cx="5130800" cy="4219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635" lvl="0" indent="-342900" algn="just" fontAlgn="base">
              <a:lnSpc>
                <a:spcPct val="149000"/>
              </a:lnSpc>
              <a:spcAft>
                <a:spcPts val="15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 комплексной оценки достижения планируемых результатов освоения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основной образовательной программы начального общего образования </a:t>
            </a:r>
            <a:r>
              <a:rPr lang="ru-RU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предназначена для определения соответствия уровня освоения каждым обучающимся 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муниципальных образовательных учреждений региона </a:t>
            </a:r>
            <a:r>
              <a:rPr lang="ru-RU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планируемых результатов в соответствии с ФГОС НОО. </a:t>
            </a:r>
          </a:p>
        </p:txBody>
      </p:sp>
    </p:spTree>
    <p:extLst>
      <p:ext uri="{BB962C8B-B14F-4D97-AF65-F5344CB8AC3E}">
        <p14:creationId xmlns:p14="http://schemas.microsoft.com/office/powerpoint/2010/main" val="75592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1700" y="493645"/>
            <a:ext cx="491331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" lvl="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Объектом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системы комплексной оценки, ее содержательной и </a:t>
            </a:r>
            <a:r>
              <a:rPr lang="ru-RU" sz="1600" b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критериальной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базой выступают планируемые результаты освоения обучающимися основной образовательной программы начального общего образования.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Объект системы комплексной оценки включает в себя оценку следующих образовательных достижений, как взаимосвязанных и неделимых в образовательном процессе составляющих: личностные, </a:t>
            </a:r>
            <a:r>
              <a:rPr lang="ru-RU" sz="16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метапредметные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предметные результаты, социализацию и духовно-нравственное развитие, и воспитание обучающихся, достигнутые в образовательном процессе в одном из образовательных учреждений или при самостоятельном обучении по утвержденной программе.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357938" y="493645"/>
            <a:ext cx="51292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" lvl="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функциями системы комплексной оценки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достижения планируемых результатов освоения основной образовательной программы начального общего образования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являются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ориентация образовательного процесса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достижение планируемых результатов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освоения основной образовательной программы начального общего образования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обеспечение эффективной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обратной связи,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позволяющей осуществлять</a:t>
            </a:r>
            <a:r>
              <a:rPr lang="ru-RU" sz="1600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управление образовательным процессом.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94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50" y="398383"/>
            <a:ext cx="4857750" cy="4084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" lvl="0" algn="just" fontAlgn="base">
              <a:lnSpc>
                <a:spcPct val="149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направлениями и целями системы комплексной оценки достижения планируемых результатов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освоения основной образовательной программы начального общего образования в соответствии с требованиями ФГОС НОО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являются оценка образовательных достижений, обучающихся и оценка результатов деятельности образовательных учреждений и педагогических кадров.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Полученные данные используются для оценки состояния и тенденций развития системы образования разного уровня.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229350" y="493645"/>
            <a:ext cx="5357812" cy="5588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635" lvl="0" indent="-34290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  <a:buAutoNum type="arabicPeriod" startAt="5"/>
            </a:pP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комплексной оценки достижения планируемых результатов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освоения основной образовательной программы начального общего образования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осуществляется на </a:t>
            </a:r>
            <a:r>
              <a:rPr lang="ru-RU" sz="1600" b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внутришкольном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региональном уровнях.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системы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оценки достижения планируемых результатов, обучающихся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осуществляется в двух направлениях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а) </a:t>
            </a:r>
            <a:r>
              <a:rPr lang="ru-RU" sz="1600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входной, текущей, тематической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промежуточной и итоговой оценки планируемых результатов, обучающихся; б) </a:t>
            </a:r>
            <a:r>
              <a:rPr lang="ru-RU" sz="1600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и самоорганизация самооценки и самоконтроля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обучающимися своей образовательной деятельности. </a:t>
            </a:r>
            <a:endParaRPr lang="ru-RU" sz="1600" dirty="0" smtClean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635" lvl="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направления соответствуют системно-</a:t>
            </a:r>
            <a:r>
              <a:rPr lang="ru-RU" sz="16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деятельностному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личностно-</a:t>
            </a:r>
            <a:r>
              <a:rPr lang="ru-RU" sz="16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деятельностному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компетентностному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подходам. </a:t>
            </a:r>
          </a:p>
        </p:txBody>
      </p:sp>
    </p:spTree>
    <p:extLst>
      <p:ext uri="{BB962C8B-B14F-4D97-AF65-F5344CB8AC3E}">
        <p14:creationId xmlns:p14="http://schemas.microsoft.com/office/powerpoint/2010/main" val="2529502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0088" y="407920"/>
            <a:ext cx="5014912" cy="5957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" lvl="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системы комплексной оценки достижения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планируемых результатов освоения основной образовательной программы начального общего образования 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включает в себя </a:t>
            </a:r>
            <a:r>
              <a:rPr lang="ru-RU" sz="1600" b="1" i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объекты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оценивания </a:t>
            </a:r>
            <a:r>
              <a:rPr lang="ru-RU" sz="1600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(обучающиеся, родители (законные представители), педагоги образовательного учреждения (учитель начальных классов, воспитатель, педагог-психолог), образовательное учреждение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1600" b="1" i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субъекты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оценки </a:t>
            </a:r>
            <a:r>
              <a:rPr lang="ru-RU" sz="1600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(педагоги образовательного учреждения (учитель начальных классов, воспитатель, педагог-психолог), родители (законные представители), обучающиеся, региональный орган управления образованием), 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методы, формы и средства оценки и психолого-педагогической диагностики, характеристики процесса оценки.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257925" y="407920"/>
            <a:ext cx="5243513" cy="6008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635" lvl="0" indent="-342900" algn="just" fontAlgn="base">
              <a:lnSpc>
                <a:spcPct val="149000"/>
              </a:lnSpc>
              <a:spcAft>
                <a:spcPts val="15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использовании системы комплексной оценки достижения планируемых результатов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освоения основной образовательной программы начального общего образования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необходимо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дополнение к традиционным методам, формам и средствам 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использовать современные методы, формы и средства оценивания и психолого-педагогической диагностики процессуального, содержательного и результативного аспектов образовательного процесса, рациональное и эффективное использование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которых позволит более глубоко и полно оценить образовательные достижения обучающихся: учебные достижения, результаты учебной деятельности, личностное развитие каждого обучающегося, его уровень воспитанности, социализации, компетентности в различных областях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8411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2950" y="700016"/>
            <a:ext cx="528637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" lvl="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 Система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комплексной оценки достижения планируемых результато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освоения основной образовательной программы начального общего образования 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должна обеспечивать стандартизированную и формализованную объективную оценку качества достижения планируемых результатов обучающихся. </a:t>
            </a:r>
          </a:p>
          <a:p>
            <a:pPr marR="635" lvl="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endParaRPr lang="ru-RU" sz="1600" b="1" dirty="0" smtClean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635" lvl="0" algn="just" fontAlgn="base">
              <a:lnSpc>
                <a:spcPct val="150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Система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комплексной оценки достижения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планируемых результатов освоения основной образовательной программы начального общего образования 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определяет порядок предоставления и использования персонифицированной и </a:t>
            </a:r>
            <a:r>
              <a:rPr lang="ru-RU" sz="16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неперсонифицированной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(анонимной) информации о достигаемых обучающимися образовательных результатах.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286500" y="700016"/>
            <a:ext cx="5286375" cy="5185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" lvl="0" algn="just" fontAlgn="base">
              <a:lnSpc>
                <a:spcPct val="149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Система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комплексной оценки достижения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планируемых результатов освоения основной образовательной программы начального общего образования 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предусматривает уровневый подход к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представлению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планируемых результатов и инструментарию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оценки их достижения. </a:t>
            </a:r>
          </a:p>
          <a:p>
            <a:pPr marR="635" lvl="0" algn="just" fontAlgn="base">
              <a:lnSpc>
                <a:spcPct val="149000"/>
              </a:lnSpc>
              <a:spcAft>
                <a:spcPts val="15"/>
              </a:spcAft>
              <a:buClr>
                <a:srgbClr val="000000"/>
              </a:buClr>
              <a:buSzPts val="1400"/>
            </a:pPr>
            <a:r>
              <a:rPr lang="ru-RU" sz="16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16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16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комплексной оценки достижения планируемых результатов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освоения основной образовательной программы начального общего образования </a:t>
            </a:r>
            <a:r>
              <a:rPr lang="ru-RU" sz="16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обеспечивает возможность построить и оценить индивидуальную траекторию развития личности обучающегося </a:t>
            </a: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переходе из класса в класс для дальнейшей ее реализации с учетом зоны ближайшего развития. </a:t>
            </a:r>
          </a:p>
        </p:txBody>
      </p:sp>
    </p:spTree>
    <p:extLst>
      <p:ext uri="{BB962C8B-B14F-4D97-AF65-F5344CB8AC3E}">
        <p14:creationId xmlns:p14="http://schemas.microsoft.com/office/powerpoint/2010/main" val="2356876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effectLst/>
              </a:rPr>
              <a:t>Модель системы комплексной оценки достижения планируемых результатов освоения основной образовательной программы начального общего образования. </a:t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6246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097"/>
          <p:cNvPicPr/>
          <p:nvPr/>
        </p:nvPicPr>
        <p:blipFill>
          <a:blip r:embed="rId2"/>
          <a:stretch>
            <a:fillRect/>
          </a:stretch>
        </p:blipFill>
        <p:spPr>
          <a:xfrm>
            <a:off x="557212" y="400050"/>
            <a:ext cx="11101387" cy="605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7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 рисунка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 algn="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64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664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486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503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330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64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022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769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стание 4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листание 3" id="{CE8832AC-534A-4543-A939-1EA4E72FCD04}" vid="{2AE98979-5F38-4FFD-83C8-2FB831CAD54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</TotalTime>
  <Words>1092</Words>
  <Application>Microsoft Office PowerPoint</Application>
  <PresentationFormat>Широкоэкранный</PresentationFormat>
  <Paragraphs>57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Georgia</vt:lpstr>
      <vt:lpstr>Times New Roman</vt:lpstr>
      <vt:lpstr>Wingdings</vt:lpstr>
      <vt:lpstr>листание 4</vt:lpstr>
      <vt:lpstr> Мы должны научить ребенка учиться, а тем самым овладеть универсальными учебными действиями, без которых ничего не может быть, и которые формируют фундаментальное ядро образования. Именно в действии порождается знание.   </vt:lpstr>
      <vt:lpstr>Изменились цели - изменилось содержание современного начального образования.</vt:lpstr>
      <vt:lpstr>Ребенок развивается наилучшим образом тогда, когда он увлечен процессом обучения и сам активно участвует в деятельности.   </vt:lpstr>
      <vt:lpstr>Для полноценного осуществления всех видов деятельности в школе создается предметно-образовательная среда: </vt:lpstr>
      <vt:lpstr>Использование развивающих возможностей УМК «Школа России»  </vt:lpstr>
      <vt:lpstr>Организация учебного процесса строится на основе системно - деятельностного подхода. </vt:lpstr>
      <vt:lpstr>Основные положения системы комплексной оценки достижения планируемых результатов освоения основной образовательной программы начального общего образования:  </vt:lpstr>
      <vt:lpstr>Презентация PowerPoint</vt:lpstr>
      <vt:lpstr>Презентация PowerPoint</vt:lpstr>
      <vt:lpstr>Презентация PowerPoint</vt:lpstr>
      <vt:lpstr>Презентация PowerPoint</vt:lpstr>
      <vt:lpstr>Модель системы комплексной оценки достижения планируемых результатов освоения основной образовательной программы начального общего образования.  </vt:lpstr>
      <vt:lpstr>Презентация PowerPoint</vt:lpstr>
      <vt:lpstr>Источник рисунка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Марина</cp:lastModifiedBy>
  <cp:revision>16</cp:revision>
  <dcterms:created xsi:type="dcterms:W3CDTF">2016-11-15T09:14:47Z</dcterms:created>
  <dcterms:modified xsi:type="dcterms:W3CDTF">2018-10-28T13:14:16Z</dcterms:modified>
</cp:coreProperties>
</file>