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notesMasterIdLst>
    <p:notesMasterId r:id="rId19"/>
  </p:notesMasterIdLst>
  <p:sldIdLst>
    <p:sldId id="256" r:id="rId2"/>
    <p:sldId id="267" r:id="rId3"/>
    <p:sldId id="266" r:id="rId4"/>
    <p:sldId id="258" r:id="rId5"/>
    <p:sldId id="269" r:id="rId6"/>
    <p:sldId id="270" r:id="rId7"/>
    <p:sldId id="272" r:id="rId8"/>
    <p:sldId id="271" r:id="rId9"/>
    <p:sldId id="259" r:id="rId10"/>
    <p:sldId id="273" r:id="rId11"/>
    <p:sldId id="260" r:id="rId12"/>
    <p:sldId id="274" r:id="rId13"/>
    <p:sldId id="275" r:id="rId14"/>
    <p:sldId id="277" r:id="rId15"/>
    <p:sldId id="263" r:id="rId16"/>
    <p:sldId id="264" r:id="rId17"/>
    <p:sldId id="276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52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0EC34C-72AA-4A76-B971-0E5924C9CBEA}" type="datetimeFigureOut">
              <a:rPr lang="en-US" smtClean="0"/>
              <a:t>10/21/2022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7E940A-B1B4-46AC-B42D-9B468E7866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606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7E940A-B1B4-46AC-B42D-9B468E7866E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364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Найти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свою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дорогу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узнать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своё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место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этом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всё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человека,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него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сделаться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самим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собой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/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Белинский</a:t>
            </a:r>
            <a:endParaRPr lang="en-US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7E940A-B1B4-46AC-B42D-9B468E7866E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115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3ED91-3C79-45D2-ADC7-B0DAF0C81C28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5D826-8CD1-42B8-99A9-1AF57345E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8758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3ED91-3C79-45D2-ADC7-B0DAF0C81C28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5D826-8CD1-42B8-99A9-1AF57345E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0076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3ED91-3C79-45D2-ADC7-B0DAF0C81C28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5D826-8CD1-42B8-99A9-1AF57345E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500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3ED91-3C79-45D2-ADC7-B0DAF0C81C28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5D826-8CD1-42B8-99A9-1AF57345E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5763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3ED91-3C79-45D2-ADC7-B0DAF0C81C28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5D826-8CD1-42B8-99A9-1AF57345E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429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3ED91-3C79-45D2-ADC7-B0DAF0C81C28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5D826-8CD1-42B8-99A9-1AF57345E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4621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3ED91-3C79-45D2-ADC7-B0DAF0C81C28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5D826-8CD1-42B8-99A9-1AF57345E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1204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3ED91-3C79-45D2-ADC7-B0DAF0C81C28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5D826-8CD1-42B8-99A9-1AF57345E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5632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3ED91-3C79-45D2-ADC7-B0DAF0C81C28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5D826-8CD1-42B8-99A9-1AF57345E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2459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3ED91-3C79-45D2-ADC7-B0DAF0C81C28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5D826-8CD1-42B8-99A9-1AF57345E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722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3ED91-3C79-45D2-ADC7-B0DAF0C81C28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5D826-8CD1-42B8-99A9-1AF57345E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5927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3ED91-3C79-45D2-ADC7-B0DAF0C81C28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5D826-8CD1-42B8-99A9-1AF57345ED7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779585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3ED91-3C79-45D2-ADC7-B0DAF0C81C28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5D826-8CD1-42B8-99A9-1AF57345E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33558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3ED91-3C79-45D2-ADC7-B0DAF0C81C28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5D826-8CD1-42B8-99A9-1AF57345ED7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583693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3ED91-3C79-45D2-ADC7-B0DAF0C81C28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5D826-8CD1-42B8-99A9-1AF57345E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35943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3ED91-3C79-45D2-ADC7-B0DAF0C81C28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5D826-8CD1-42B8-99A9-1AF57345E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97446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3ED91-3C79-45D2-ADC7-B0DAF0C81C28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5D826-8CD1-42B8-99A9-1AF57345E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08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DB3ED91-3C79-45D2-ADC7-B0DAF0C81C28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765D826-8CD1-42B8-99A9-1AF57345E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4498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  <p:sldLayoutId id="2147483744" r:id="rId13"/>
    <p:sldLayoutId id="2147483745" r:id="rId14"/>
    <p:sldLayoutId id="2147483746" r:id="rId15"/>
    <p:sldLayoutId id="2147483747" r:id="rId16"/>
    <p:sldLayoutId id="214748374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slide" Target="slide5.xml"/><Relationship Id="rId3" Type="http://schemas.openxmlformats.org/officeDocument/2006/relationships/slide" Target="slide15.xml"/><Relationship Id="rId7" Type="http://schemas.openxmlformats.org/officeDocument/2006/relationships/slide" Target="slide4.xml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hyperlink" Target="https://www.druckservice.ru/" TargetMode="External"/><Relationship Id="rId5" Type="http://schemas.openxmlformats.org/officeDocument/2006/relationships/slide" Target="slide3.xml"/><Relationship Id="rId10" Type="http://schemas.openxmlformats.org/officeDocument/2006/relationships/image" Target="../media/image5.png"/><Relationship Id="rId4" Type="http://schemas.openxmlformats.org/officeDocument/2006/relationships/image" Target="../media/image2.jpeg"/><Relationship Id="rId9" Type="http://schemas.openxmlformats.org/officeDocument/2006/relationships/slide" Target="slide7.xml"/><Relationship Id="rId1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4.xml"/><Relationship Id="rId5" Type="http://schemas.openxmlformats.org/officeDocument/2006/relationships/slide" Target="slide11.xml"/><Relationship Id="rId4" Type="http://schemas.openxmlformats.org/officeDocument/2006/relationships/slide" Target="slide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ruckservice.ru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hyperlink" Target="https://www.druckservice.ru/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Выноска со стрелкой вниз 10">
            <a:hlinkClick r:id="" action="ppaction://hlinkshowjump?jump=endshow"/>
          </p:cNvPr>
          <p:cNvSpPr/>
          <p:nvPr/>
        </p:nvSpPr>
        <p:spPr>
          <a:xfrm>
            <a:off x="7524328" y="5743608"/>
            <a:ext cx="1513950" cy="928670"/>
          </a:xfrm>
          <a:prstGeom prst="downArrow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Завершить показ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" name="Управляющая кнопка: назад 11">
            <a:hlinkClick r:id="" action="ppaction://hlinkshowjump?jump=previousslide" highlightClick="1"/>
          </p:cNvPr>
          <p:cNvSpPr/>
          <p:nvPr/>
        </p:nvSpPr>
        <p:spPr>
          <a:xfrm>
            <a:off x="244662" y="3321306"/>
            <a:ext cx="684000" cy="684000"/>
          </a:xfrm>
          <a:prstGeom prst="actionButtonBackPreviou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244662" y="4211880"/>
            <a:ext cx="684000" cy="684000"/>
          </a:xfrm>
          <a:prstGeom prst="actionButtonForwardNex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в начало 13">
            <a:hlinkClick r:id="" action="ppaction://hlinkshowjump?jump=firstslide" highlightClick="1"/>
          </p:cNvPr>
          <p:cNvSpPr/>
          <p:nvPr/>
        </p:nvSpPr>
        <p:spPr>
          <a:xfrm>
            <a:off x="244662" y="5059608"/>
            <a:ext cx="684000" cy="684000"/>
          </a:xfrm>
          <a:prstGeom prst="actionButtonBeginning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в конец 14">
            <a:hlinkClick r:id="" action="ppaction://hlinkshowjump?jump=lastslide" highlightClick="1"/>
          </p:cNvPr>
          <p:cNvSpPr/>
          <p:nvPr/>
        </p:nvSpPr>
        <p:spPr>
          <a:xfrm>
            <a:off x="244662" y="5988278"/>
            <a:ext cx="684000" cy="684000"/>
          </a:xfrm>
          <a:prstGeom prst="actionButtonEn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354046"/>
            <a:ext cx="5544616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sz="3600" b="1" i="1" dirty="0" smtClean="0">
                <a:latin typeface="Georgia" panose="02040502050405020303" pitchFamily="18" charset="0"/>
                <a:cs typeface="Arial" pitchFamily="34" charset="0"/>
              </a:rPr>
              <a:t>Круглый стол</a:t>
            </a:r>
            <a:endParaRPr lang="ru-RU" sz="3600" dirty="0">
              <a:latin typeface="Georgia" panose="02040502050405020303" pitchFamily="18" charset="0"/>
              <a:ea typeface="Arial"/>
              <a:cs typeface="Arial"/>
              <a:sym typeface="Ari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16016" y="1037054"/>
            <a:ext cx="41764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>
                <a:latin typeface="Georgia" panose="02040502050405020303" pitchFamily="18" charset="0"/>
              </a:rPr>
              <a:t>12 апреля 2022 года, </a:t>
            </a:r>
            <a:endParaRPr lang="ru-RU" sz="2800" b="1" i="1" dirty="0" smtClean="0">
              <a:latin typeface="Georgia" panose="02040502050405020303" pitchFamily="18" charset="0"/>
            </a:endParaRPr>
          </a:p>
          <a:p>
            <a:r>
              <a:rPr lang="ru-RU" sz="2800" b="1" i="1" dirty="0" smtClean="0">
                <a:latin typeface="Georgia" panose="02040502050405020303" pitchFamily="18" charset="0"/>
              </a:rPr>
              <a:t>10.00</a:t>
            </a:r>
            <a:r>
              <a:rPr lang="ru-RU" sz="2800" b="1" i="1" dirty="0">
                <a:latin typeface="Georgia" panose="02040502050405020303" pitchFamily="18" charset="0"/>
              </a:rPr>
              <a:t>. </a:t>
            </a:r>
          </a:p>
          <a:p>
            <a:r>
              <a:rPr lang="ru-RU" sz="2800" b="1" i="1" dirty="0" smtClean="0">
                <a:latin typeface="Georgia" panose="02040502050405020303" pitchFamily="18" charset="0"/>
              </a:rPr>
              <a:t>Актовый зал</a:t>
            </a:r>
            <a:endParaRPr lang="ru-RU" sz="2800" b="1" i="1" dirty="0">
              <a:latin typeface="Georgia" panose="02040502050405020303" pitchFamily="18" charset="0"/>
            </a:endParaRPr>
          </a:p>
        </p:txBody>
      </p:sp>
      <p:pic>
        <p:nvPicPr>
          <p:cNvPr id="1028" name="Picture 4" descr="People Working Together, Team Work Concept Sign and Symbol Illustration  Stock Illustration - Illustration of office, human: 18470152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20" b="12412"/>
          <a:stretch/>
        </p:blipFill>
        <p:spPr bwMode="auto">
          <a:xfrm>
            <a:off x="1115616" y="2852936"/>
            <a:ext cx="6372053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Выноска со стрелкой вниз 10">
            <a:hlinkClick r:id="" action="ppaction://hlinkshowjump?jump=endshow"/>
          </p:cNvPr>
          <p:cNvSpPr/>
          <p:nvPr/>
        </p:nvSpPr>
        <p:spPr>
          <a:xfrm>
            <a:off x="7524328" y="5743608"/>
            <a:ext cx="1513950" cy="928670"/>
          </a:xfrm>
          <a:prstGeom prst="downArrow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Завершить показ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" name="Управляющая кнопка: назад 11">
            <a:hlinkClick r:id="" action="ppaction://hlinkshowjump?jump=previousslide" highlightClick="1"/>
          </p:cNvPr>
          <p:cNvSpPr/>
          <p:nvPr/>
        </p:nvSpPr>
        <p:spPr>
          <a:xfrm>
            <a:off x="244662" y="3321306"/>
            <a:ext cx="684000" cy="684000"/>
          </a:xfrm>
          <a:prstGeom prst="actionButtonBackPreviou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244662" y="4211880"/>
            <a:ext cx="684000" cy="684000"/>
          </a:xfrm>
          <a:prstGeom prst="actionButtonForwardNex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в начало 13">
            <a:hlinkClick r:id="" action="ppaction://hlinkshowjump?jump=firstslide" highlightClick="1"/>
          </p:cNvPr>
          <p:cNvSpPr/>
          <p:nvPr/>
        </p:nvSpPr>
        <p:spPr>
          <a:xfrm>
            <a:off x="244662" y="5059608"/>
            <a:ext cx="684000" cy="684000"/>
          </a:xfrm>
          <a:prstGeom prst="actionButtonBeginning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в конец 14">
            <a:hlinkClick r:id="" action="ppaction://hlinkshowjump?jump=lastslide" highlightClick="1"/>
          </p:cNvPr>
          <p:cNvSpPr/>
          <p:nvPr/>
        </p:nvSpPr>
        <p:spPr>
          <a:xfrm>
            <a:off x="244662" y="5988278"/>
            <a:ext cx="684000" cy="684000"/>
          </a:xfrm>
          <a:prstGeom prst="actionButtonEn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Google Shape;1541;p62"/>
          <p:cNvSpPr txBox="1"/>
          <p:nvPr/>
        </p:nvSpPr>
        <p:spPr>
          <a:xfrm>
            <a:off x="899591" y="3422814"/>
            <a:ext cx="2421447" cy="532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ru-RU" sz="2800" dirty="0" smtClean="0">
                <a:uFill>
                  <a:noFill/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Google Shape;1542;p62"/>
          <p:cNvSpPr txBox="1"/>
          <p:nvPr/>
        </p:nvSpPr>
        <p:spPr>
          <a:xfrm>
            <a:off x="3012578" y="3634410"/>
            <a:ext cx="2235773" cy="523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ru-RU" sz="2800" dirty="0" smtClean="0">
                <a:uFill>
                  <a:noFill/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</a:t>
            </a:r>
          </a:p>
          <a:p>
            <a:pPr algn="ctr">
              <a:lnSpc>
                <a:spcPct val="115000"/>
              </a:lnSpc>
            </a:pPr>
            <a:endParaRPr dirty="0">
              <a:solidFill>
                <a:srgbClr val="869FB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Google Shape;1544;p62"/>
          <p:cNvSpPr txBox="1"/>
          <p:nvPr/>
        </p:nvSpPr>
        <p:spPr>
          <a:xfrm>
            <a:off x="5330551" y="3559426"/>
            <a:ext cx="1667303" cy="371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Сервис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354046"/>
            <a:ext cx="5544616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sz="3600" b="1" i="1" dirty="0" smtClean="0">
                <a:latin typeface="Georgia" panose="02040502050405020303" pitchFamily="18" charset="0"/>
                <a:cs typeface="Arial" pitchFamily="34" charset="0"/>
              </a:rPr>
              <a:t>Круглый стол</a:t>
            </a:r>
            <a:endParaRPr lang="ru-RU" sz="3600" dirty="0">
              <a:latin typeface="Georgia" panose="02040502050405020303" pitchFamily="18" charset="0"/>
              <a:ea typeface="Arial"/>
              <a:cs typeface="Arial"/>
              <a:sym typeface="Arial"/>
            </a:endParaRPr>
          </a:p>
        </p:txBody>
      </p:sp>
      <p:pic>
        <p:nvPicPr>
          <p:cNvPr id="35" name="Picture 2" descr="Подведение итогов семинара: “Новейшие РРО и современные кассовые аппараты”  | Магнат-Трейд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037885"/>
            <a:ext cx="2005828" cy="1061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3568" y="1029295"/>
            <a:ext cx="76328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i="1" dirty="0" smtClean="0">
                <a:latin typeface="Georgia" panose="02040502050405020303" pitchFamily="18" charset="0"/>
              </a:rPr>
              <a:t>Все в твоих руках</a:t>
            </a:r>
            <a:endParaRPr lang="ru-RU" sz="5400" b="1" i="1" dirty="0">
              <a:latin typeface="Georgia" panose="02040502050405020303" pitchFamily="18" charset="0"/>
            </a:endParaRPr>
          </a:p>
        </p:txBody>
      </p:sp>
      <p:pic>
        <p:nvPicPr>
          <p:cNvPr id="2050" name="Picture 2" descr="Business Concept Illustration Teamwork... - Stock Illustration [47639289] -  PIXTA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36" b="24079"/>
          <a:stretch/>
        </p:blipFill>
        <p:spPr bwMode="auto">
          <a:xfrm>
            <a:off x="1115616" y="2287852"/>
            <a:ext cx="1989399" cy="1179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Отвечаю на вопросы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959" y="2312662"/>
            <a:ext cx="1685068" cy="1179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Рисунок 20">
            <a:hlinkClick r:id="rId9" action="ppaction://hlinksldjump"/>
          </p:cNvPr>
          <p:cNvPicPr/>
          <p:nvPr/>
        </p:nvPicPr>
        <p:blipFill rotWithShape="1">
          <a:blip r:embed="rId10"/>
          <a:srcRect l="61688" t="69318" r="31489" b="18551"/>
          <a:stretch/>
        </p:blipFill>
        <p:spPr bwMode="auto">
          <a:xfrm>
            <a:off x="7252379" y="2135638"/>
            <a:ext cx="1618853" cy="12871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5" name="Группа 4"/>
          <p:cNvGrpSpPr/>
          <p:nvPr/>
        </p:nvGrpSpPr>
        <p:grpSpPr>
          <a:xfrm>
            <a:off x="5197528" y="2200631"/>
            <a:ext cx="1800327" cy="1432959"/>
            <a:chOff x="5197528" y="2200631"/>
            <a:chExt cx="1800327" cy="1432959"/>
          </a:xfrm>
        </p:grpSpPr>
        <p:pic>
          <p:nvPicPr>
            <p:cNvPr id="22" name="Рисунок 21" descr="https://static.tildacdn.com/tild3439-3962-4135-a462-663032626264/logomob.png">
              <a:hlinkClick r:id="rId11"/>
            </p:cNvPr>
            <p:cNvPicPr/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7528" y="2200631"/>
              <a:ext cx="886640" cy="85448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16" descr="https://thumb.tildacdn.com/tild3366-6639-4563-a431-393536623630/-/resize/500x/-/format/webp/_Druck.png">
              <a:hlinkClick r:id="rId13" action="ppaction://hlinksldjump"/>
            </p:cNvPr>
            <p:cNvPicPr/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0551" y="2729708"/>
              <a:ext cx="1667304" cy="9038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4" name="Google Shape;1544;p62"/>
          <p:cNvSpPr txBox="1"/>
          <p:nvPr/>
        </p:nvSpPr>
        <p:spPr>
          <a:xfrm>
            <a:off x="7080055" y="3546748"/>
            <a:ext cx="1958224" cy="4585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компаний «Вместе»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01527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Управляющая кнопка: назад 11">
            <a:hlinkClick r:id="" action="ppaction://hlinkshowjump?jump=previousslide" highlightClick="1"/>
          </p:cNvPr>
          <p:cNvSpPr/>
          <p:nvPr/>
        </p:nvSpPr>
        <p:spPr>
          <a:xfrm>
            <a:off x="321823" y="3295170"/>
            <a:ext cx="684000" cy="684000"/>
          </a:xfrm>
          <a:prstGeom prst="actionButtonBackPreviou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321823" y="4163836"/>
            <a:ext cx="684000" cy="684000"/>
          </a:xfrm>
          <a:prstGeom prst="actionButtonForwardNex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в начало 13">
            <a:hlinkClick r:id="" action="ppaction://hlinkshowjump?jump=firstslide" highlightClick="1"/>
          </p:cNvPr>
          <p:cNvSpPr/>
          <p:nvPr/>
        </p:nvSpPr>
        <p:spPr>
          <a:xfrm>
            <a:off x="321823" y="5060916"/>
            <a:ext cx="684000" cy="684000"/>
          </a:xfrm>
          <a:prstGeom prst="actionButtonBeginning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в конец 14">
            <a:hlinkClick r:id="" action="ppaction://hlinkshowjump?jump=lastslide" highlightClick="1"/>
          </p:cNvPr>
          <p:cNvSpPr/>
          <p:nvPr/>
        </p:nvSpPr>
        <p:spPr>
          <a:xfrm>
            <a:off x="321823" y="5957996"/>
            <a:ext cx="684000" cy="684000"/>
          </a:xfrm>
          <a:prstGeom prst="actionButtonEn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107504" y="9411"/>
            <a:ext cx="88027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круглого стола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05823" y="855238"/>
            <a:ext cx="7598625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000" dirty="0">
                <a:latin typeface="Georgia" panose="02040502050405020303" pitchFamily="18" charset="0"/>
              </a:rPr>
              <a:t>Начальник полиграфического предприятия </a:t>
            </a:r>
            <a:r>
              <a:rPr lang="ru-RU" sz="2000" dirty="0" err="1">
                <a:latin typeface="Georgia" panose="02040502050405020303" pitchFamily="18" charset="0"/>
              </a:rPr>
              <a:t>Друк</a:t>
            </a:r>
            <a:r>
              <a:rPr lang="ru-RU" sz="2000" dirty="0">
                <a:latin typeface="Georgia" panose="02040502050405020303" pitchFamily="18" charset="0"/>
              </a:rPr>
              <a:t> Сервис </a:t>
            </a:r>
            <a:endParaRPr lang="en-US" sz="1100" dirty="0" smtClean="0">
              <a:latin typeface="Georgia" panose="02040502050405020303" pitchFamily="18" charset="0"/>
            </a:endParaRPr>
          </a:p>
          <a:p>
            <a:r>
              <a:rPr lang="ru-RU" sz="2000" dirty="0" smtClean="0">
                <a:latin typeface="Georgia" panose="02040502050405020303" pitchFamily="18" charset="0"/>
              </a:rPr>
              <a:t>Заместитель директора по подбору персонала </a:t>
            </a:r>
            <a:r>
              <a:rPr lang="ru-RU" sz="2000" dirty="0" err="1" smtClean="0">
                <a:latin typeface="Georgia" panose="02040502050405020303" pitchFamily="18" charset="0"/>
              </a:rPr>
              <a:t>Друк</a:t>
            </a:r>
            <a:r>
              <a:rPr lang="ru-RU" sz="2000" dirty="0" smtClean="0">
                <a:latin typeface="Georgia" panose="02040502050405020303" pitchFamily="18" charset="0"/>
              </a:rPr>
              <a:t> </a:t>
            </a:r>
            <a:r>
              <a:rPr lang="ru-RU" sz="2000" dirty="0">
                <a:latin typeface="Georgia" panose="02040502050405020303" pitchFamily="18" charset="0"/>
              </a:rPr>
              <a:t>Сервис </a:t>
            </a:r>
            <a:endParaRPr lang="ru-RU" sz="1100" dirty="0">
              <a:latin typeface="Georgia" panose="02040502050405020303" pitchFamily="18" charset="0"/>
            </a:endParaRPr>
          </a:p>
          <a:p>
            <a:pPr lvl="0"/>
            <a:r>
              <a:rPr lang="ru-RU" sz="2000" dirty="0">
                <a:latin typeface="Georgia" panose="02040502050405020303" pitchFamily="18" charset="0"/>
              </a:rPr>
              <a:t>Генеральный директор «Группа компаний «Вместе» </a:t>
            </a:r>
            <a:endParaRPr lang="ru-RU" sz="1050" dirty="0">
              <a:latin typeface="Georgia" panose="02040502050405020303" pitchFamily="18" charset="0"/>
            </a:endParaRPr>
          </a:p>
          <a:p>
            <a:pPr lvl="0"/>
            <a:r>
              <a:rPr lang="ru-RU" sz="2000" dirty="0">
                <a:latin typeface="Georgia" panose="02040502050405020303" pitchFamily="18" charset="0"/>
              </a:rPr>
              <a:t>Директор колледжа </a:t>
            </a:r>
            <a:endParaRPr lang="en-US" sz="2000" dirty="0" smtClean="0">
              <a:latin typeface="Georgia" panose="02040502050405020303" pitchFamily="18" charset="0"/>
            </a:endParaRPr>
          </a:p>
          <a:p>
            <a:pPr lvl="0"/>
            <a:r>
              <a:rPr lang="ru-RU" sz="2000" dirty="0" smtClean="0">
                <a:latin typeface="Georgia" panose="02040502050405020303" pitchFamily="18" charset="0"/>
              </a:rPr>
              <a:t>Старший мастер</a:t>
            </a:r>
            <a:endParaRPr lang="ru-RU" sz="1200" dirty="0">
              <a:latin typeface="Georgia" panose="02040502050405020303" pitchFamily="18" charset="0"/>
            </a:endParaRPr>
          </a:p>
          <a:p>
            <a:pPr lvl="0"/>
            <a:r>
              <a:rPr lang="ru-RU" sz="2000" dirty="0" smtClean="0">
                <a:latin typeface="Georgia" panose="02040502050405020303" pitchFamily="18" charset="0"/>
              </a:rPr>
              <a:t>Мастера </a:t>
            </a:r>
            <a:r>
              <a:rPr lang="ru-RU" sz="2000" dirty="0">
                <a:latin typeface="Georgia" panose="02040502050405020303" pitchFamily="18" charset="0"/>
              </a:rPr>
              <a:t>производственного </a:t>
            </a:r>
            <a:r>
              <a:rPr lang="ru-RU" sz="2000" dirty="0" smtClean="0">
                <a:latin typeface="Georgia" panose="02040502050405020303" pitchFamily="18" charset="0"/>
              </a:rPr>
              <a:t>обучения</a:t>
            </a:r>
            <a:endParaRPr lang="ru-RU" sz="2000" dirty="0" smtClean="0">
              <a:latin typeface="Georgia" panose="02040502050405020303" pitchFamily="18" charset="0"/>
            </a:endParaRPr>
          </a:p>
          <a:p>
            <a:pPr lvl="0"/>
            <a:endParaRPr lang="ru-RU" sz="1400" dirty="0">
              <a:latin typeface="Georgia" panose="02040502050405020303" pitchFamily="18" charset="0"/>
            </a:endParaRPr>
          </a:p>
          <a:p>
            <a:pPr lvl="0"/>
            <a:r>
              <a:rPr lang="ru-RU" sz="2000" b="1" i="1" dirty="0" smtClean="0">
                <a:latin typeface="Georgia" panose="02040502050405020303" pitchFamily="18" charset="0"/>
              </a:rPr>
              <a:t>Учащиеся группы № </a:t>
            </a:r>
            <a:r>
              <a:rPr lang="en-US" sz="2000" b="1" i="1" dirty="0" smtClean="0">
                <a:latin typeface="Georgia" panose="02040502050405020303" pitchFamily="18" charset="0"/>
              </a:rPr>
              <a:t>3</a:t>
            </a:r>
            <a:r>
              <a:rPr lang="ru-RU" sz="2000" b="1" i="1" dirty="0" smtClean="0">
                <a:latin typeface="Georgia" panose="02040502050405020303" pitchFamily="18" charset="0"/>
              </a:rPr>
              <a:t> и группы № 8</a:t>
            </a:r>
            <a:endParaRPr lang="ru-RU" sz="2000" b="1" i="1" dirty="0">
              <a:latin typeface="Georgia" panose="02040502050405020303" pitchFamily="18" charset="0"/>
            </a:endParaRP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Выноска со стрелкой вниз 10">
            <a:hlinkClick r:id="rId2" action="ppaction://hlinksldjump"/>
          </p:cNvPr>
          <p:cNvSpPr/>
          <p:nvPr/>
        </p:nvSpPr>
        <p:spPr>
          <a:xfrm>
            <a:off x="7452320" y="5886484"/>
            <a:ext cx="1593617" cy="928670"/>
          </a:xfrm>
          <a:prstGeom prst="downArrow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510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Выноска со стрелкой вниз 10">
            <a:hlinkClick r:id="rId2" action="ppaction://hlinksldjump"/>
          </p:cNvPr>
          <p:cNvSpPr/>
          <p:nvPr/>
        </p:nvSpPr>
        <p:spPr>
          <a:xfrm>
            <a:off x="7380312" y="5812188"/>
            <a:ext cx="1572776" cy="928670"/>
          </a:xfrm>
          <a:prstGeom prst="downArrow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" name="Управляющая кнопка: назад 11">
            <a:hlinkClick r:id="" action="ppaction://hlinkshowjump?jump=previousslide" highlightClick="1"/>
          </p:cNvPr>
          <p:cNvSpPr/>
          <p:nvPr/>
        </p:nvSpPr>
        <p:spPr>
          <a:xfrm>
            <a:off x="336962" y="2924944"/>
            <a:ext cx="684000" cy="684000"/>
          </a:xfrm>
          <a:prstGeom prst="actionButtonBackPreviou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336962" y="3887849"/>
            <a:ext cx="684000" cy="684000"/>
          </a:xfrm>
          <a:prstGeom prst="actionButtonForwardNex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в начало 13">
            <a:hlinkClick r:id="" action="ppaction://hlinkshowjump?jump=firstslide" highlightClick="1"/>
          </p:cNvPr>
          <p:cNvSpPr/>
          <p:nvPr/>
        </p:nvSpPr>
        <p:spPr>
          <a:xfrm>
            <a:off x="336962" y="4859376"/>
            <a:ext cx="684000" cy="684000"/>
          </a:xfrm>
          <a:prstGeom prst="actionButtonBeginning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в конец 14">
            <a:hlinkClick r:id="" action="ppaction://hlinkshowjump?jump=lastslide" highlightClick="1"/>
          </p:cNvPr>
          <p:cNvSpPr/>
          <p:nvPr/>
        </p:nvSpPr>
        <p:spPr>
          <a:xfrm>
            <a:off x="336962" y="5846455"/>
            <a:ext cx="684000" cy="684000"/>
          </a:xfrm>
          <a:prstGeom prst="actionButtonEn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18750" y="490938"/>
            <a:ext cx="69127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круглого стола:</a:t>
            </a:r>
          </a:p>
        </p:txBody>
      </p:sp>
      <p:pic>
        <p:nvPicPr>
          <p:cNvPr id="1026" name="Picture 2" descr="Нумерология вашего дома | Изнанка отношений | Яндекс Дзен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704" y="17078"/>
            <a:ext cx="2664296" cy="1809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91897" y="2030026"/>
            <a:ext cx="756084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Georgia" panose="02040502050405020303" pitchFamily="18" charset="0"/>
              </a:rPr>
              <a:t>1</a:t>
            </a:r>
            <a:r>
              <a:rPr lang="ru-RU" sz="2800" dirty="0">
                <a:latin typeface="Georgia" panose="02040502050405020303" pitchFamily="18" charset="0"/>
              </a:rPr>
              <a:t>. </a:t>
            </a:r>
            <a:r>
              <a:rPr lang="ru-RU" sz="2800" dirty="0" smtClean="0">
                <a:latin typeface="Georgia" panose="02040502050405020303" pitchFamily="18" charset="0"/>
              </a:rPr>
              <a:t>Что</a:t>
            </a:r>
            <a:r>
              <a:rPr lang="ru-RU" sz="2800" dirty="0">
                <a:latin typeface="Georgia" panose="02040502050405020303" pitchFamily="18" charset="0"/>
              </a:rPr>
              <a:t>, по-вашему, жизнь?</a:t>
            </a:r>
          </a:p>
          <a:p>
            <a:r>
              <a:rPr lang="ru-RU" sz="2800" dirty="0">
                <a:latin typeface="Georgia" panose="02040502050405020303" pitchFamily="18" charset="0"/>
              </a:rPr>
              <a:t>2. </a:t>
            </a:r>
            <a:r>
              <a:rPr lang="ru-RU" sz="2800" dirty="0" smtClean="0">
                <a:latin typeface="Georgia" panose="02040502050405020303" pitchFamily="18" charset="0"/>
                <a:hlinkClick r:id="rId4" action="ppaction://hlinksldjump"/>
              </a:rPr>
              <a:t>Всегда </a:t>
            </a:r>
            <a:r>
              <a:rPr lang="ru-RU" sz="2800" dirty="0">
                <a:latin typeface="Georgia" panose="02040502050405020303" pitchFamily="18" charset="0"/>
                <a:hlinkClick r:id="rId4" action="ppaction://hlinksldjump"/>
              </a:rPr>
              <a:t>ли труд приносит радость и успех?</a:t>
            </a:r>
            <a:endParaRPr lang="ru-RU" sz="2800" dirty="0">
              <a:latin typeface="Georgia" panose="02040502050405020303" pitchFamily="18" charset="0"/>
            </a:endParaRPr>
          </a:p>
          <a:p>
            <a:r>
              <a:rPr lang="ru-RU" sz="2800" dirty="0">
                <a:latin typeface="Georgia" panose="02040502050405020303" pitchFamily="18" charset="0"/>
              </a:rPr>
              <a:t>3</a:t>
            </a:r>
            <a:r>
              <a:rPr lang="ru-RU" sz="2800" dirty="0" smtClean="0">
                <a:latin typeface="Georgia" panose="02040502050405020303" pitchFamily="18" charset="0"/>
              </a:rPr>
              <a:t>.</a:t>
            </a:r>
            <a:r>
              <a:rPr lang="ru-RU" sz="2800" dirty="0">
                <a:latin typeface="Georgia" panose="02040502050405020303" pitchFamily="18" charset="0"/>
              </a:rPr>
              <a:t>  </a:t>
            </a:r>
            <a:r>
              <a:rPr lang="ru-RU" sz="2800" dirty="0" smtClean="0">
                <a:latin typeface="Georgia" panose="02040502050405020303" pitchFamily="18" charset="0"/>
              </a:rPr>
              <a:t>Успешные </a:t>
            </a:r>
            <a:r>
              <a:rPr lang="ru-RU" sz="2800" dirty="0">
                <a:latin typeface="Georgia" panose="02040502050405020303" pitchFamily="18" charset="0"/>
              </a:rPr>
              <a:t>люди, кто они?</a:t>
            </a:r>
          </a:p>
          <a:p>
            <a:r>
              <a:rPr lang="ru-RU" sz="2800" dirty="0">
                <a:latin typeface="Georgia" panose="02040502050405020303" pitchFamily="18" charset="0"/>
              </a:rPr>
              <a:t>4</a:t>
            </a:r>
            <a:r>
              <a:rPr lang="ru-RU" sz="2800" dirty="0" smtClean="0">
                <a:latin typeface="Georgia" panose="02040502050405020303" pitchFamily="18" charset="0"/>
              </a:rPr>
              <a:t>.</a:t>
            </a:r>
            <a:r>
              <a:rPr lang="ru-RU" sz="2800" dirty="0">
                <a:latin typeface="Georgia" panose="02040502050405020303" pitchFamily="18" charset="0"/>
              </a:rPr>
              <a:t>  </a:t>
            </a:r>
            <a:r>
              <a:rPr lang="ru-RU" sz="2800" dirty="0" smtClean="0">
                <a:latin typeface="Georgia" panose="02040502050405020303" pitchFamily="18" charset="0"/>
              </a:rPr>
              <a:t>Любимая </a:t>
            </a:r>
            <a:r>
              <a:rPr lang="ru-RU" sz="2800" dirty="0">
                <a:latin typeface="Georgia" panose="02040502050405020303" pitchFamily="18" charset="0"/>
              </a:rPr>
              <a:t>профессия — это и есть призвание?</a:t>
            </a:r>
          </a:p>
          <a:p>
            <a:r>
              <a:rPr lang="ru-RU" sz="2800" dirty="0">
                <a:latin typeface="Georgia" panose="02040502050405020303" pitchFamily="18" charset="0"/>
              </a:rPr>
              <a:t>5</a:t>
            </a:r>
            <a:r>
              <a:rPr lang="ru-RU" sz="2800" dirty="0" smtClean="0">
                <a:latin typeface="Georgia" panose="02040502050405020303" pitchFamily="18" charset="0"/>
              </a:rPr>
              <a:t>.</a:t>
            </a:r>
            <a:r>
              <a:rPr lang="ru-RU" sz="2800" dirty="0">
                <a:latin typeface="Georgia" panose="02040502050405020303" pitchFamily="18" charset="0"/>
              </a:rPr>
              <a:t>  </a:t>
            </a:r>
            <a:r>
              <a:rPr lang="ru-RU" sz="2800" dirty="0" smtClean="0">
                <a:latin typeface="Georgia" panose="02040502050405020303" pitchFamily="18" charset="0"/>
                <a:hlinkClick r:id="rId5" action="ppaction://hlinksldjump"/>
              </a:rPr>
              <a:t>Мой </a:t>
            </a:r>
            <a:r>
              <a:rPr lang="ru-RU" sz="2800" dirty="0">
                <a:latin typeface="Georgia" panose="02040502050405020303" pitchFamily="18" charset="0"/>
                <a:hlinkClick r:id="rId5" action="ppaction://hlinksldjump"/>
              </a:rPr>
              <a:t>карьерный рост. Что может помочь в планировании карьеры?</a:t>
            </a:r>
            <a:endParaRPr lang="ru-RU" sz="2800" dirty="0">
              <a:latin typeface="Georgia" panose="02040502050405020303" pitchFamily="18" charset="0"/>
            </a:endParaRPr>
          </a:p>
          <a:p>
            <a:r>
              <a:rPr lang="ru-RU" sz="2800" dirty="0">
                <a:latin typeface="Georgia" panose="02040502050405020303" pitchFamily="18" charset="0"/>
              </a:rPr>
              <a:t>6</a:t>
            </a:r>
            <a:r>
              <a:rPr lang="ru-RU" sz="2800" dirty="0" smtClean="0">
                <a:latin typeface="Georgia" panose="02040502050405020303" pitchFamily="18" charset="0"/>
              </a:rPr>
              <a:t>.</a:t>
            </a:r>
            <a:r>
              <a:rPr lang="ru-RU" sz="2800" dirty="0">
                <a:latin typeface="Georgia" panose="02040502050405020303" pitchFamily="18" charset="0"/>
              </a:rPr>
              <a:t>  </a:t>
            </a:r>
            <a:r>
              <a:rPr lang="ru-RU" sz="2800" dirty="0" smtClean="0">
                <a:latin typeface="Georgia" panose="02040502050405020303" pitchFamily="18" charset="0"/>
                <a:hlinkClick r:id="rId6" action="ppaction://hlinksldjump"/>
              </a:rPr>
              <a:t>Моя </a:t>
            </a:r>
            <a:r>
              <a:rPr lang="ru-RU" sz="2800" dirty="0">
                <a:latin typeface="Georgia" panose="02040502050405020303" pitchFamily="18" charset="0"/>
                <a:hlinkClick r:id="rId6" action="ppaction://hlinksldjump"/>
              </a:rPr>
              <a:t>профессия – мой путь к успеху.</a:t>
            </a:r>
            <a:endParaRPr lang="ru-RU" sz="2800" dirty="0">
              <a:latin typeface="Georgia" panose="02040502050405020303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Управляющая кнопка: назад 11">
            <a:hlinkClick r:id="" action="ppaction://hlinkshowjump?jump=previousslide" highlightClick="1"/>
          </p:cNvPr>
          <p:cNvSpPr/>
          <p:nvPr/>
        </p:nvSpPr>
        <p:spPr>
          <a:xfrm>
            <a:off x="336962" y="2924944"/>
            <a:ext cx="684000" cy="684000"/>
          </a:xfrm>
          <a:prstGeom prst="actionButtonBackPreviou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336962" y="3887849"/>
            <a:ext cx="684000" cy="684000"/>
          </a:xfrm>
          <a:prstGeom prst="actionButtonForwardNex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в начало 13">
            <a:hlinkClick r:id="" action="ppaction://hlinkshowjump?jump=firstslide" highlightClick="1"/>
          </p:cNvPr>
          <p:cNvSpPr/>
          <p:nvPr/>
        </p:nvSpPr>
        <p:spPr>
          <a:xfrm>
            <a:off x="336962" y="4859376"/>
            <a:ext cx="684000" cy="684000"/>
          </a:xfrm>
          <a:prstGeom prst="actionButtonBeginning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в конец 14">
            <a:hlinkClick r:id="" action="ppaction://hlinkshowjump?jump=lastslide" highlightClick="1"/>
          </p:cNvPr>
          <p:cNvSpPr/>
          <p:nvPr/>
        </p:nvSpPr>
        <p:spPr>
          <a:xfrm>
            <a:off x="336962" y="5846455"/>
            <a:ext cx="684000" cy="684000"/>
          </a:xfrm>
          <a:prstGeom prst="actionButtonEn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1115616" y="2030026"/>
            <a:ext cx="7837121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Georgia" panose="02040502050405020303" pitchFamily="18" charset="0"/>
              </a:rPr>
              <a:t>Начальник производства </a:t>
            </a:r>
          </a:p>
          <a:p>
            <a:endParaRPr lang="ru-RU" sz="2800" dirty="0">
              <a:latin typeface="Georgia" panose="02040502050405020303" pitchFamily="18" charset="0"/>
            </a:endParaRPr>
          </a:p>
          <a:p>
            <a:r>
              <a:rPr lang="ru-RU" sz="2800" dirty="0">
                <a:latin typeface="Georgia" panose="02040502050405020303" pitchFamily="18" charset="0"/>
              </a:rPr>
              <a:t>Заместитель директора </a:t>
            </a:r>
            <a:endParaRPr lang="ru-RU" sz="2800" dirty="0" smtClean="0">
              <a:latin typeface="Georgia" panose="02040502050405020303" pitchFamily="18" charset="0"/>
            </a:endParaRPr>
          </a:p>
          <a:p>
            <a:r>
              <a:rPr lang="ru-RU" sz="2800" dirty="0" smtClean="0">
                <a:latin typeface="Georgia" panose="02040502050405020303" pitchFamily="18" charset="0"/>
              </a:rPr>
              <a:t>по </a:t>
            </a:r>
            <a:r>
              <a:rPr lang="ru-RU" sz="2800" dirty="0">
                <a:latin typeface="Georgia" panose="02040502050405020303" pitchFamily="18" charset="0"/>
              </a:rPr>
              <a:t>подбору персонала </a:t>
            </a:r>
            <a:endParaRPr lang="ru-RU" sz="2800" dirty="0" smtClean="0">
              <a:latin typeface="Georgia" panose="02040502050405020303" pitchFamily="18" charset="0"/>
            </a:endParaRPr>
          </a:p>
          <a:p>
            <a:endParaRPr lang="ru-RU" dirty="0"/>
          </a:p>
        </p:txBody>
      </p:sp>
      <p:pic>
        <p:nvPicPr>
          <p:cNvPr id="10" name="Picture 16" descr="https://thumb.tildacdn.com/tild3366-6639-4563-a431-393536623630/-/resize/500x/-/format/webp/_Druck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08" y="75259"/>
            <a:ext cx="6280150" cy="147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 descr="https://static.tildacdn.com/tild3439-3962-4135-a462-663032626264/logomob.png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1009" y="268616"/>
            <a:ext cx="1123950" cy="10858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293443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Выноска со стрелкой вниз 10">
            <a:hlinkClick r:id="rId2" action="ppaction://hlinksldjump"/>
          </p:cNvPr>
          <p:cNvSpPr/>
          <p:nvPr/>
        </p:nvSpPr>
        <p:spPr>
          <a:xfrm>
            <a:off x="7740351" y="6165304"/>
            <a:ext cx="1212385" cy="692696"/>
          </a:xfrm>
          <a:prstGeom prst="downArrow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" name="Управляющая кнопка: назад 11">
            <a:hlinkClick r:id="" action="ppaction://hlinkshowjump?jump=previousslide" highlightClick="1"/>
          </p:cNvPr>
          <p:cNvSpPr/>
          <p:nvPr/>
        </p:nvSpPr>
        <p:spPr>
          <a:xfrm>
            <a:off x="336962" y="2924944"/>
            <a:ext cx="684000" cy="684000"/>
          </a:xfrm>
          <a:prstGeom prst="actionButtonBackPreviou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336962" y="3887849"/>
            <a:ext cx="684000" cy="684000"/>
          </a:xfrm>
          <a:prstGeom prst="actionButtonForwardNex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в начало 13">
            <a:hlinkClick r:id="" action="ppaction://hlinkshowjump?jump=firstslide" highlightClick="1"/>
          </p:cNvPr>
          <p:cNvSpPr/>
          <p:nvPr/>
        </p:nvSpPr>
        <p:spPr>
          <a:xfrm>
            <a:off x="336962" y="4859376"/>
            <a:ext cx="684000" cy="684000"/>
          </a:xfrm>
          <a:prstGeom prst="actionButtonBeginning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в конец 14">
            <a:hlinkClick r:id="" action="ppaction://hlinkshowjump?jump=lastslide" highlightClick="1"/>
          </p:cNvPr>
          <p:cNvSpPr/>
          <p:nvPr/>
        </p:nvSpPr>
        <p:spPr>
          <a:xfrm>
            <a:off x="336962" y="5846455"/>
            <a:ext cx="684000" cy="684000"/>
          </a:xfrm>
          <a:prstGeom prst="actionButtonEn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1259631" y="1656401"/>
            <a:ext cx="769310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Georgia" panose="02040502050405020303" pitchFamily="18" charset="0"/>
              </a:rPr>
              <a:t> </a:t>
            </a:r>
            <a:r>
              <a:rPr lang="ru-RU" dirty="0" smtClean="0">
                <a:latin typeface="Georgia" panose="02040502050405020303" pitchFamily="18" charset="0"/>
              </a:rPr>
              <a:t>       Современная </a:t>
            </a:r>
            <a:r>
              <a:rPr lang="ru-RU" dirty="0">
                <a:latin typeface="Georgia" panose="02040502050405020303" pitchFamily="18" charset="0"/>
              </a:rPr>
              <a:t>ведущая типография Беларуси, приоритетным направлением которой является изготовление различных видов упаковки из картона и </a:t>
            </a:r>
            <a:r>
              <a:rPr lang="ru-RU" dirty="0" err="1">
                <a:latin typeface="Georgia" panose="02040502050405020303" pitchFamily="18" charset="0"/>
              </a:rPr>
              <a:t>микрогофрокартона</a:t>
            </a:r>
            <a:r>
              <a:rPr lang="ru-RU" dirty="0">
                <a:latin typeface="Georgia" panose="02040502050405020303" pitchFamily="18" charset="0"/>
              </a:rPr>
              <a:t> для промышленных товаров, а также производство этикеточной и листовой продукции методом офсетной печати.</a:t>
            </a:r>
          </a:p>
          <a:p>
            <a:r>
              <a:rPr lang="ru-RU" dirty="0" smtClean="0">
                <a:latin typeface="Georgia" panose="02040502050405020303" pitchFamily="18" charset="0"/>
              </a:rPr>
              <a:t>       Типография </a:t>
            </a:r>
            <a:r>
              <a:rPr lang="ru-RU" dirty="0">
                <a:latin typeface="Georgia" panose="02040502050405020303" pitchFamily="18" charset="0"/>
              </a:rPr>
              <a:t>“ООО </a:t>
            </a:r>
            <a:r>
              <a:rPr lang="ru-RU" dirty="0" err="1">
                <a:latin typeface="Georgia" panose="02040502050405020303" pitchFamily="18" charset="0"/>
              </a:rPr>
              <a:t>Друк</a:t>
            </a:r>
            <a:r>
              <a:rPr lang="ru-RU" dirty="0">
                <a:latin typeface="Georgia" panose="02040502050405020303" pitchFamily="18" charset="0"/>
              </a:rPr>
              <a:t> Сервис” использует в работе современные инновации, новейшее оборудование европейского уровня, позволяющее выпускать продукцию самого высокого качества. </a:t>
            </a:r>
            <a:endParaRPr lang="ru-RU" dirty="0" smtClean="0">
              <a:latin typeface="Georgia" panose="02040502050405020303" pitchFamily="18" charset="0"/>
            </a:endParaRPr>
          </a:p>
          <a:p>
            <a:r>
              <a:rPr lang="ru-RU" dirty="0" smtClean="0">
                <a:latin typeface="Georgia" panose="02040502050405020303" pitchFamily="18" charset="0"/>
              </a:rPr>
              <a:t>        Типография </a:t>
            </a:r>
            <a:r>
              <a:rPr lang="ru-RU" dirty="0">
                <a:latin typeface="Georgia" panose="02040502050405020303" pitchFamily="18" charset="0"/>
              </a:rPr>
              <a:t>всегда готова предложить как проверенные варианты упаковки, так и креативные, нестандартные дизайн-решения, которые позволяют эффективно воплотить в жизнь любые, даже самые смелые пожелания заказчиков. </a:t>
            </a:r>
            <a:endParaRPr lang="ru-RU" dirty="0" smtClean="0">
              <a:latin typeface="Georgia" panose="02040502050405020303" pitchFamily="18" charset="0"/>
            </a:endParaRPr>
          </a:p>
          <a:p>
            <a:r>
              <a:rPr lang="ru-RU" dirty="0" smtClean="0">
                <a:latin typeface="Georgia" panose="02040502050405020303" pitchFamily="18" charset="0"/>
              </a:rPr>
              <a:t>        Компетентные </a:t>
            </a:r>
            <a:r>
              <a:rPr lang="ru-RU" dirty="0">
                <a:latin typeface="Georgia" panose="02040502050405020303" pitchFamily="18" charset="0"/>
              </a:rPr>
              <a:t>и грамотные специалисты – это профессионалы своего дела</a:t>
            </a:r>
            <a:r>
              <a:rPr lang="ru-RU" dirty="0" smtClean="0">
                <a:latin typeface="Georgia" panose="02040502050405020303" pitchFamily="18" charset="0"/>
              </a:rPr>
              <a:t>.</a:t>
            </a:r>
            <a:endParaRPr lang="ru-RU" dirty="0">
              <a:latin typeface="Georgia" panose="02040502050405020303" pitchFamily="18" charset="0"/>
            </a:endParaRPr>
          </a:p>
        </p:txBody>
      </p:sp>
      <p:pic>
        <p:nvPicPr>
          <p:cNvPr id="10" name="Picture 16" descr="https://thumb.tildacdn.com/tild3366-6639-4563-a431-393536623630/-/resize/500x/-/format/webp/_Druck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08" y="75259"/>
            <a:ext cx="6280150" cy="147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 descr="https://static.tildacdn.com/tild3439-3962-4135-a462-663032626264/logomob.png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1009" y="268616"/>
            <a:ext cx="1123950" cy="10858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9357503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Управляющая кнопка: назад 11">
            <a:hlinkClick r:id="" action="ppaction://hlinkshowjump?jump=previousslide" highlightClick="1"/>
          </p:cNvPr>
          <p:cNvSpPr/>
          <p:nvPr/>
        </p:nvSpPr>
        <p:spPr>
          <a:xfrm>
            <a:off x="336962" y="2924944"/>
            <a:ext cx="684000" cy="684000"/>
          </a:xfrm>
          <a:prstGeom prst="actionButtonBackPreviou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336962" y="3887849"/>
            <a:ext cx="684000" cy="684000"/>
          </a:xfrm>
          <a:prstGeom prst="actionButtonForwardNex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в начало 13">
            <a:hlinkClick r:id="" action="ppaction://hlinkshowjump?jump=firstslide" highlightClick="1"/>
          </p:cNvPr>
          <p:cNvSpPr/>
          <p:nvPr/>
        </p:nvSpPr>
        <p:spPr>
          <a:xfrm>
            <a:off x="336962" y="4859376"/>
            <a:ext cx="684000" cy="684000"/>
          </a:xfrm>
          <a:prstGeom prst="actionButtonBeginning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в конец 14">
            <a:hlinkClick r:id="" action="ppaction://hlinkshowjump?jump=lastslide" highlightClick="1"/>
          </p:cNvPr>
          <p:cNvSpPr/>
          <p:nvPr/>
        </p:nvSpPr>
        <p:spPr>
          <a:xfrm>
            <a:off x="336962" y="5846455"/>
            <a:ext cx="684000" cy="684000"/>
          </a:xfrm>
          <a:prstGeom prst="actionButtonEn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1360343" y="1772525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Georgia" panose="02040502050405020303" pitchFamily="18" charset="0"/>
              </a:rPr>
              <a:t>Генеральный </a:t>
            </a:r>
            <a:r>
              <a:rPr lang="ru-RU" sz="2800" dirty="0" smtClean="0">
                <a:latin typeface="Georgia" panose="02040502050405020303" pitchFamily="18" charset="0"/>
              </a:rPr>
              <a:t>директор</a:t>
            </a:r>
            <a:endParaRPr lang="ru-RU" sz="2800" dirty="0" smtClean="0">
              <a:latin typeface="Georgia" panose="02040502050405020303" pitchFamily="18" charset="0"/>
            </a:endParaRPr>
          </a:p>
        </p:txBody>
      </p:sp>
      <p:pic>
        <p:nvPicPr>
          <p:cNvPr id="17" name="Рисунок 16"/>
          <p:cNvPicPr/>
          <p:nvPr/>
        </p:nvPicPr>
        <p:blipFill rotWithShape="1">
          <a:blip r:embed="rId2"/>
          <a:srcRect l="61688" t="69318" r="31489" b="18551"/>
          <a:stretch/>
        </p:blipFill>
        <p:spPr bwMode="auto">
          <a:xfrm>
            <a:off x="7164288" y="260648"/>
            <a:ext cx="1618853" cy="12871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36962" y="260648"/>
            <a:ext cx="653929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latin typeface="Georgia" panose="02040502050405020303" pitchFamily="18" charset="0"/>
              </a:rPr>
              <a:t>Группа компаний «Вместе»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391897" y="3214186"/>
            <a:ext cx="730748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Georgia" panose="02040502050405020303" pitchFamily="18" charset="0"/>
              </a:rPr>
              <a:t>ОДНА ГОЛОВА ХОРОШО, А «ВМЕСТЕ» ЛУЧШЕ</a:t>
            </a:r>
            <a:r>
              <a:rPr lang="ru-RU" b="1" dirty="0" smtClean="0">
                <a:latin typeface="Georgia" panose="02040502050405020303" pitchFamily="18" charset="0"/>
              </a:rPr>
              <a:t>!</a:t>
            </a:r>
          </a:p>
          <a:p>
            <a:endParaRPr lang="ru-RU" dirty="0">
              <a:latin typeface="Georgia" panose="02040502050405020303" pitchFamily="18" charset="0"/>
            </a:endParaRPr>
          </a:p>
          <a:p>
            <a:r>
              <a:rPr lang="ru-RU" dirty="0">
                <a:latin typeface="Georgia" panose="02040502050405020303" pitchFamily="18" charset="0"/>
              </a:rPr>
              <a:t>Невозможно в одиночку сыграть в футбол, </a:t>
            </a:r>
            <a:endParaRPr lang="ru-RU" dirty="0" smtClean="0">
              <a:latin typeface="Georgia" panose="02040502050405020303" pitchFamily="18" charset="0"/>
            </a:endParaRPr>
          </a:p>
          <a:p>
            <a:r>
              <a:rPr lang="ru-RU" dirty="0" smtClean="0">
                <a:latin typeface="Georgia" panose="02040502050405020303" pitchFamily="18" charset="0"/>
              </a:rPr>
              <a:t>прыгнуть </a:t>
            </a:r>
            <a:r>
              <a:rPr lang="ru-RU" dirty="0">
                <a:latin typeface="Georgia" panose="02040502050405020303" pitchFamily="18" charset="0"/>
              </a:rPr>
              <a:t>с парашютом или… создать эффективную рекламу. Хотя бы потому, что это требует наличия ряда светлых голов, одержимых общим делом. </a:t>
            </a:r>
          </a:p>
        </p:txBody>
      </p:sp>
    </p:spTree>
    <p:extLst>
      <p:ext uri="{BB962C8B-B14F-4D97-AF65-F5344CB8AC3E}">
        <p14:creationId xmlns:p14="http://schemas.microsoft.com/office/powerpoint/2010/main" val="386882774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Выноска со стрелкой вниз 10">
            <a:hlinkClick r:id="rId2" action="ppaction://hlinksldjump"/>
          </p:cNvPr>
          <p:cNvSpPr/>
          <p:nvPr/>
        </p:nvSpPr>
        <p:spPr>
          <a:xfrm>
            <a:off x="7740351" y="6165304"/>
            <a:ext cx="1212385" cy="692696"/>
          </a:xfrm>
          <a:prstGeom prst="downArrow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" name="Управляющая кнопка: назад 11">
            <a:hlinkClick r:id="" action="ppaction://hlinkshowjump?jump=previousslide" highlightClick="1"/>
          </p:cNvPr>
          <p:cNvSpPr/>
          <p:nvPr/>
        </p:nvSpPr>
        <p:spPr>
          <a:xfrm>
            <a:off x="336962" y="2924944"/>
            <a:ext cx="684000" cy="684000"/>
          </a:xfrm>
          <a:prstGeom prst="actionButtonBackPreviou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336962" y="3887849"/>
            <a:ext cx="684000" cy="684000"/>
          </a:xfrm>
          <a:prstGeom prst="actionButtonForwardNex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в начало 13">
            <a:hlinkClick r:id="" action="ppaction://hlinkshowjump?jump=firstslide" highlightClick="1"/>
          </p:cNvPr>
          <p:cNvSpPr/>
          <p:nvPr/>
        </p:nvSpPr>
        <p:spPr>
          <a:xfrm>
            <a:off x="336962" y="4859376"/>
            <a:ext cx="684000" cy="684000"/>
          </a:xfrm>
          <a:prstGeom prst="actionButtonBeginning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в конец 14">
            <a:hlinkClick r:id="" action="ppaction://hlinkshowjump?jump=lastslide" highlightClick="1"/>
          </p:cNvPr>
          <p:cNvSpPr/>
          <p:nvPr/>
        </p:nvSpPr>
        <p:spPr>
          <a:xfrm>
            <a:off x="336962" y="5846455"/>
            <a:ext cx="684000" cy="684000"/>
          </a:xfrm>
          <a:prstGeom prst="actionButtonEn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1259631" y="1656401"/>
            <a:ext cx="769310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Georgia" panose="02040502050405020303" pitchFamily="18" charset="0"/>
              </a:rPr>
              <a:t>НАША </a:t>
            </a:r>
            <a:r>
              <a:rPr lang="ru-RU" b="1" dirty="0">
                <a:latin typeface="Georgia" panose="02040502050405020303" pitchFamily="18" charset="0"/>
              </a:rPr>
              <a:t>МИССИЯ НА БЛИЖАЙШИЕ 5 ЛЕТ</a:t>
            </a:r>
            <a:endParaRPr lang="ru-RU" dirty="0">
              <a:latin typeface="Georgia" panose="02040502050405020303" pitchFamily="18" charset="0"/>
            </a:endParaRPr>
          </a:p>
          <a:p>
            <a:r>
              <a:rPr lang="ru-RU" dirty="0">
                <a:latin typeface="Georgia" panose="02040502050405020303" pitchFamily="18" charset="0"/>
              </a:rPr>
              <a:t>Мы работаем для того, чтобы:</a:t>
            </a:r>
            <a:br>
              <a:rPr lang="ru-RU" dirty="0">
                <a:latin typeface="Georgia" panose="02040502050405020303" pitchFamily="18" charset="0"/>
              </a:rPr>
            </a:br>
            <a:r>
              <a:rPr lang="ru-RU" dirty="0">
                <a:latin typeface="Georgia" panose="02040502050405020303" pitchFamily="18" charset="0"/>
              </a:rPr>
              <a:t>был мир во всем мире</a:t>
            </a:r>
          </a:p>
          <a:p>
            <a:r>
              <a:rPr lang="ru-RU" dirty="0">
                <a:latin typeface="Georgia" panose="02040502050405020303" pitchFamily="18" charset="0"/>
              </a:rPr>
              <a:t>купить Майбах</a:t>
            </a:r>
          </a:p>
          <a:p>
            <a:r>
              <a:rPr lang="ru-RU" dirty="0">
                <a:latin typeface="Georgia" panose="02040502050405020303" pitchFamily="18" charset="0"/>
              </a:rPr>
              <a:t>позагорать на Мальдивах</a:t>
            </a:r>
          </a:p>
          <a:p>
            <a:endParaRPr lang="ru-RU" b="1" dirty="0" smtClean="0">
              <a:latin typeface="Georgia" panose="02040502050405020303" pitchFamily="18" charset="0"/>
            </a:endParaRPr>
          </a:p>
          <a:p>
            <a:r>
              <a:rPr lang="ru-RU" b="1" dirty="0" smtClean="0">
                <a:latin typeface="Georgia" panose="02040502050405020303" pitchFamily="18" charset="0"/>
              </a:rPr>
              <a:t>НАША </a:t>
            </a:r>
            <a:r>
              <a:rPr lang="ru-RU" b="1" dirty="0">
                <a:latin typeface="Georgia" panose="02040502050405020303" pitchFamily="18" charset="0"/>
              </a:rPr>
              <a:t>ЦЕЛЬ: </a:t>
            </a:r>
            <a:r>
              <a:rPr lang="ru-RU" dirty="0" smtClean="0">
                <a:latin typeface="Georgia" panose="02040502050405020303" pitchFamily="18" charset="0"/>
              </a:rPr>
              <a:t>осчастливить </a:t>
            </a:r>
            <a:r>
              <a:rPr lang="ru-RU" dirty="0">
                <a:latin typeface="Georgia" panose="02040502050405020303" pitchFamily="18" charset="0"/>
              </a:rPr>
              <a:t>максимальное количество людей.</a:t>
            </a:r>
          </a:p>
          <a:p>
            <a:r>
              <a:rPr lang="ru-RU" dirty="0">
                <a:latin typeface="Georgia" panose="02040502050405020303" pitchFamily="18" charset="0"/>
              </a:rPr>
              <a:t>Получая прибыль за счет рекламы, наш клиент обретает материальное благополучие. Имея довольного клиента, мы убеждаемся, что занимаемся своим делом и  получаем гарантию того, что он придет к нам снова. А значит, и наше материальное благополучие будет обеспечено.</a:t>
            </a:r>
          </a:p>
          <a:p>
            <a:r>
              <a:rPr lang="ru-RU" dirty="0">
                <a:latin typeface="Georgia" panose="02040502050405020303" pitchFamily="18" charset="0"/>
              </a:rPr>
              <a:t>Научно доказанный факт: концентрация материально обеспеченных счастливых людей способствует миру во всем мире! </a:t>
            </a:r>
          </a:p>
        </p:txBody>
      </p:sp>
      <p:pic>
        <p:nvPicPr>
          <p:cNvPr id="17" name="Рисунок 16"/>
          <p:cNvPicPr/>
          <p:nvPr/>
        </p:nvPicPr>
        <p:blipFill rotWithShape="1">
          <a:blip r:embed="rId3"/>
          <a:srcRect l="61688" t="69318" r="31489" b="18551"/>
          <a:stretch/>
        </p:blipFill>
        <p:spPr bwMode="auto">
          <a:xfrm>
            <a:off x="7164288" y="260648"/>
            <a:ext cx="1618853" cy="12871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7504" y="263868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atin typeface="Georgia" panose="02040502050405020303" pitchFamily="18" charset="0"/>
              </a:rPr>
              <a:t>Группа компаний «Вместе»</a:t>
            </a:r>
            <a:endParaRPr lang="ru-RU" sz="3600" b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83911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Управляющая кнопка: назад 11">
            <a:hlinkClick r:id="" action="ppaction://hlinkshowjump?jump=previousslide" highlightClick="1"/>
          </p:cNvPr>
          <p:cNvSpPr/>
          <p:nvPr/>
        </p:nvSpPr>
        <p:spPr>
          <a:xfrm>
            <a:off x="239522" y="3119882"/>
            <a:ext cx="684000" cy="684000"/>
          </a:xfrm>
          <a:prstGeom prst="actionButtonBackPreviou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239522" y="4107510"/>
            <a:ext cx="684000" cy="684000"/>
          </a:xfrm>
          <a:prstGeom prst="actionButtonForwardNex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в начало 13">
            <a:hlinkClick r:id="" action="ppaction://hlinkshowjump?jump=firstslide" highlightClick="1"/>
          </p:cNvPr>
          <p:cNvSpPr/>
          <p:nvPr/>
        </p:nvSpPr>
        <p:spPr>
          <a:xfrm>
            <a:off x="239522" y="5102454"/>
            <a:ext cx="684000" cy="684000"/>
          </a:xfrm>
          <a:prstGeom prst="actionButtonBeginning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в конец 14">
            <a:hlinkClick r:id="" action="ppaction://hlinkshowjump?jump=lastslide" highlightClick="1"/>
          </p:cNvPr>
          <p:cNvSpPr/>
          <p:nvPr/>
        </p:nvSpPr>
        <p:spPr>
          <a:xfrm>
            <a:off x="239522" y="6008832"/>
            <a:ext cx="684000" cy="684000"/>
          </a:xfrm>
          <a:prstGeom prst="actionButtonEn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39522" y="404664"/>
            <a:ext cx="8508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/>
              <a:t>Всегда ли труд приносит радость и успех?</a:t>
            </a:r>
            <a:endParaRPr lang="ru-RU" sz="2800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9195117"/>
              </p:ext>
            </p:extLst>
          </p:nvPr>
        </p:nvGraphicFramePr>
        <p:xfrm>
          <a:off x="1259632" y="1813504"/>
          <a:ext cx="7128792" cy="37757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13700">
                  <a:extLst>
                    <a:ext uri="{9D8B030D-6E8A-4147-A177-3AD203B41FA5}">
                      <a16:colId xmlns:a16="http://schemas.microsoft.com/office/drawing/2014/main" val="1123956740"/>
                    </a:ext>
                  </a:extLst>
                </a:gridCol>
                <a:gridCol w="2157546">
                  <a:extLst>
                    <a:ext uri="{9D8B030D-6E8A-4147-A177-3AD203B41FA5}">
                      <a16:colId xmlns:a16="http://schemas.microsoft.com/office/drawing/2014/main" val="2267133146"/>
                    </a:ext>
                  </a:extLst>
                </a:gridCol>
                <a:gridCol w="2157546">
                  <a:extLst>
                    <a:ext uri="{9D8B030D-6E8A-4147-A177-3AD203B41FA5}">
                      <a16:colId xmlns:a16="http://schemas.microsoft.com/office/drawing/2014/main" val="3689802636"/>
                    </a:ext>
                  </a:extLst>
                </a:gridCol>
              </a:tblGrid>
              <a:tr h="4646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u="none" strike="noStrike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83" marR="658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с точки зрения детей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83" marR="658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с точки зрения взрослых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83" marR="65883" marT="0" marB="0" anchor="ctr"/>
                </a:tc>
                <a:extLst>
                  <a:ext uri="{0D108BD9-81ED-4DB2-BD59-A6C34878D82A}">
                    <a16:rowId xmlns:a16="http://schemas.microsoft.com/office/drawing/2014/main" val="2236669805"/>
                  </a:ext>
                </a:extLst>
              </a:tr>
              <a:tr h="641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Люди работают ради…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83" marR="6588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u="none" strike="noStrike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83" marR="6588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u="none" strike="noStrike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83" marR="65883" marT="0" marB="0"/>
                </a:tc>
                <a:extLst>
                  <a:ext uri="{0D108BD9-81ED-4DB2-BD59-A6C34878D82A}">
                    <a16:rowId xmlns:a16="http://schemas.microsoft.com/office/drawing/2014/main" val="2614097700"/>
                  </a:ext>
                </a:extLst>
              </a:tr>
              <a:tr h="641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Настоящий труд – это…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83" marR="6588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u="none" strike="noStrike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83" marR="6588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u="none" strike="noStrike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83" marR="65883" marT="0" marB="0"/>
                </a:tc>
                <a:extLst>
                  <a:ext uri="{0D108BD9-81ED-4DB2-BD59-A6C34878D82A}">
                    <a16:rowId xmlns:a16="http://schemas.microsoft.com/office/drawing/2014/main" val="2521192951"/>
                  </a:ext>
                </a:extLst>
              </a:tr>
              <a:tr h="6823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При выборе профессии люди часто не учитывают…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83" marR="6588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u="none" strike="noStrike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83" marR="6588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u="none" strike="noStrike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83" marR="65883" marT="0" marB="0"/>
                </a:tc>
                <a:extLst>
                  <a:ext uri="{0D108BD9-81ED-4DB2-BD59-A6C34878D82A}">
                    <a16:rowId xmlns:a16="http://schemas.microsoft.com/office/drawing/2014/main" val="1006039016"/>
                  </a:ext>
                </a:extLst>
              </a:tr>
              <a:tr h="7031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В любом профессиональном труде самое важное…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83" marR="6588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u="none" strike="noStrike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83" marR="6588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u="none" strike="noStrike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83" marR="65883" marT="0" marB="0"/>
                </a:tc>
                <a:extLst>
                  <a:ext uri="{0D108BD9-81ED-4DB2-BD59-A6C34878D82A}">
                    <a16:rowId xmlns:a16="http://schemas.microsoft.com/office/drawing/2014/main" val="3462661998"/>
                  </a:ext>
                </a:extLst>
              </a:tr>
              <a:tr h="641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 Счастье – это…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83" marR="6588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u="none" strike="noStrike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83" marR="6588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u="none" strike="noStrike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883" marR="65883" marT="0" marB="0"/>
                </a:tc>
                <a:extLst>
                  <a:ext uri="{0D108BD9-81ED-4DB2-BD59-A6C34878D82A}">
                    <a16:rowId xmlns:a16="http://schemas.microsoft.com/office/drawing/2014/main" val="2432539624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047528"/>
            <a:ext cx="881316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23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23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Закончите предложения с точки зрения детей и с точки зрения взрослых: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  <a:p>
            <a:pPr marL="0" marR="0" lvl="0" indent="323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Выноска со стрелкой вниз 10">
            <a:hlinkClick r:id="rId2" action="ppaction://hlinksldjump"/>
          </p:cNvPr>
          <p:cNvSpPr/>
          <p:nvPr/>
        </p:nvSpPr>
        <p:spPr>
          <a:xfrm>
            <a:off x="7308304" y="5786454"/>
            <a:ext cx="1523720" cy="928670"/>
          </a:xfrm>
          <a:prstGeom prst="downArrow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" name="Управляющая кнопка: назад 11">
            <a:hlinkClick r:id="" action="ppaction://hlinkshowjump?jump=previousslide" highlightClick="1"/>
          </p:cNvPr>
          <p:cNvSpPr/>
          <p:nvPr/>
        </p:nvSpPr>
        <p:spPr>
          <a:xfrm>
            <a:off x="239522" y="3119882"/>
            <a:ext cx="684000" cy="684000"/>
          </a:xfrm>
          <a:prstGeom prst="actionButtonBackPreviou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239522" y="4107510"/>
            <a:ext cx="684000" cy="684000"/>
          </a:xfrm>
          <a:prstGeom prst="actionButtonForwardNex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в начало 13">
            <a:hlinkClick r:id="" action="ppaction://hlinkshowjump?jump=firstslide" highlightClick="1"/>
          </p:cNvPr>
          <p:cNvSpPr/>
          <p:nvPr/>
        </p:nvSpPr>
        <p:spPr>
          <a:xfrm>
            <a:off x="239522" y="5102454"/>
            <a:ext cx="684000" cy="684000"/>
          </a:xfrm>
          <a:prstGeom prst="actionButtonBeginning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в конец 14">
            <a:hlinkClick r:id="" action="ppaction://hlinkshowjump?jump=lastslide" highlightClick="1"/>
          </p:cNvPr>
          <p:cNvSpPr/>
          <p:nvPr/>
        </p:nvSpPr>
        <p:spPr>
          <a:xfrm>
            <a:off x="239522" y="6008832"/>
            <a:ext cx="684000" cy="684000"/>
          </a:xfrm>
          <a:prstGeom prst="actionButtonEn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39522" y="404664"/>
            <a:ext cx="8508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/>
              <a:t>Всегда ли труд приносит радость и успех?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9522" y="1046846"/>
            <a:ext cx="89044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Труд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приносит радость и успех только тогда, когда он по душе.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15615" y="1767745"/>
            <a:ext cx="7488833" cy="3582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23850"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Мысли философов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экономистов,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политиков:</a:t>
            </a:r>
          </a:p>
          <a:p>
            <a:pPr indent="323850" algn="just">
              <a:lnSpc>
                <a:spcPct val="107000"/>
              </a:lnSpc>
              <a:spcAft>
                <a:spcPts val="0"/>
              </a:spcAft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23850" algn="just"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Люди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работают ради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удовлетворения своих потребностей, ради самовыражения собственного "Я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".</a:t>
            </a:r>
            <a:endParaRPr lang="ru-RU" sz="14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23850" algn="just"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Настоящий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труд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это самоотдача и творчество.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23850" algn="just"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выборе профессии люди часто не учитывают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понятия, которые выражаются тремя словами: хочу, могу, надо.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23850" algn="just"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любом профессиональном труде самое важное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знания, и умение их применять на практике.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23850"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же такое счастье?" прозвучал такой ответ: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"Счастье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это когда утром с радостью идёшь на работу, а вечером с радостью возвращаешься домой".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15615" y="5656285"/>
            <a:ext cx="5832649" cy="734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23850" algn="ctr">
              <a:lnSpc>
                <a:spcPct val="107000"/>
              </a:lnSpc>
              <a:spcAft>
                <a:spcPts val="0"/>
              </a:spcAft>
            </a:pP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Одной 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 составляющих счастья является правильный выбор своей профессии.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96512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Управляющая кнопка: назад 11">
            <a:hlinkClick r:id="" action="ppaction://hlinkshowjump?jump=previousslide" highlightClick="1"/>
          </p:cNvPr>
          <p:cNvSpPr/>
          <p:nvPr/>
        </p:nvSpPr>
        <p:spPr>
          <a:xfrm>
            <a:off x="375328" y="3132748"/>
            <a:ext cx="684000" cy="684000"/>
          </a:xfrm>
          <a:prstGeom prst="actionButtonBackPreviou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375328" y="4027564"/>
            <a:ext cx="684000" cy="684000"/>
          </a:xfrm>
          <a:prstGeom prst="actionButtonForwardNex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в начало 13">
            <a:hlinkClick r:id="" action="ppaction://hlinkshowjump?jump=firstslide" highlightClick="1"/>
          </p:cNvPr>
          <p:cNvSpPr/>
          <p:nvPr/>
        </p:nvSpPr>
        <p:spPr>
          <a:xfrm>
            <a:off x="375328" y="4940212"/>
            <a:ext cx="684000" cy="684000"/>
          </a:xfrm>
          <a:prstGeom prst="actionButtonBeginning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в конец 14">
            <a:hlinkClick r:id="" action="ppaction://hlinkshowjump?jump=lastslide" highlightClick="1"/>
          </p:cNvPr>
          <p:cNvSpPr/>
          <p:nvPr/>
        </p:nvSpPr>
        <p:spPr>
          <a:xfrm>
            <a:off x="375328" y="5769336"/>
            <a:ext cx="684000" cy="684000"/>
          </a:xfrm>
          <a:prstGeom prst="actionButtonEn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0" y="332656"/>
            <a:ext cx="9036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/>
              <a:t>Мой карьерный рост. Что может помочь в планировании карьеры?</a:t>
            </a:r>
            <a:endParaRPr lang="en-US" sz="4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87624" y="1159497"/>
            <a:ext cx="7495638" cy="4373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23850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Люди работают, чтобы/потому то: 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23850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разбогатеть. 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23850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содержать семью, не погрязнуть в нищете и не умереть с голоду. 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23850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потом хорошо отдохнуть и повеселиться. 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23850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потому что им нравится. 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23850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потому что видят в этом смысл. 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23850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потому что работа удовлетворяет их потребность в саморазвитии. 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23850"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23850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Итак, люди работают, чтобы…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Управляющая кнопка: назад 11">
            <a:hlinkClick r:id="" action="ppaction://hlinkshowjump?jump=previousslide" highlightClick="1"/>
          </p:cNvPr>
          <p:cNvSpPr/>
          <p:nvPr/>
        </p:nvSpPr>
        <p:spPr>
          <a:xfrm>
            <a:off x="375328" y="3132748"/>
            <a:ext cx="684000" cy="684000"/>
          </a:xfrm>
          <a:prstGeom prst="actionButtonBackPreviou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375328" y="4027564"/>
            <a:ext cx="684000" cy="684000"/>
          </a:xfrm>
          <a:prstGeom prst="actionButtonForwardNex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в начало 13">
            <a:hlinkClick r:id="" action="ppaction://hlinkshowjump?jump=firstslide" highlightClick="1"/>
          </p:cNvPr>
          <p:cNvSpPr/>
          <p:nvPr/>
        </p:nvSpPr>
        <p:spPr>
          <a:xfrm>
            <a:off x="375328" y="4940212"/>
            <a:ext cx="684000" cy="684000"/>
          </a:xfrm>
          <a:prstGeom prst="actionButtonBeginning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в конец 14">
            <a:hlinkClick r:id="" action="ppaction://hlinkshowjump?jump=lastslide" highlightClick="1"/>
          </p:cNvPr>
          <p:cNvSpPr/>
          <p:nvPr/>
        </p:nvSpPr>
        <p:spPr>
          <a:xfrm>
            <a:off x="375328" y="5769336"/>
            <a:ext cx="684000" cy="684000"/>
          </a:xfrm>
          <a:prstGeom prst="actionButtonEn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0" y="332656"/>
            <a:ext cx="9036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/>
              <a:t>Мой карьерный рост. Что может помочь в планировании карьеры?</a:t>
            </a:r>
            <a:endParaRPr lang="en-US" sz="4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9493764"/>
              </p:ext>
            </p:extLst>
          </p:nvPr>
        </p:nvGraphicFramePr>
        <p:xfrm>
          <a:off x="1321939" y="2798771"/>
          <a:ext cx="7128792" cy="27398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72208">
                  <a:extLst>
                    <a:ext uri="{9D8B030D-6E8A-4147-A177-3AD203B41FA5}">
                      <a16:colId xmlns:a16="http://schemas.microsoft.com/office/drawing/2014/main" val="2461275219"/>
                    </a:ext>
                  </a:extLst>
                </a:gridCol>
                <a:gridCol w="5256584">
                  <a:extLst>
                    <a:ext uri="{9D8B030D-6E8A-4147-A177-3AD203B41FA5}">
                      <a16:colId xmlns:a16="http://schemas.microsoft.com/office/drawing/2014/main" val="3842560139"/>
                    </a:ext>
                  </a:extLst>
                </a:gridCol>
              </a:tblGrid>
              <a:tr h="183937">
                <a:tc rowSpan="7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Профессиональные приоритеты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46" marR="581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46" marR="58146" marT="0" marB="0"/>
                </a:tc>
                <a:extLst>
                  <a:ext uri="{0D108BD9-81ED-4DB2-BD59-A6C34878D82A}">
                    <a16:rowId xmlns:a16="http://schemas.microsoft.com/office/drawing/2014/main" val="2219282771"/>
                  </a:ext>
                </a:extLst>
              </a:tr>
              <a:tr h="1804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46" marR="58146" marT="0" marB="0"/>
                </a:tc>
                <a:extLst>
                  <a:ext uri="{0D108BD9-81ED-4DB2-BD59-A6C34878D82A}">
                    <a16:rowId xmlns:a16="http://schemas.microsoft.com/office/drawing/2014/main" val="921489049"/>
                  </a:ext>
                </a:extLst>
              </a:tr>
              <a:tr h="1804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46" marR="58146" marT="0" marB="0"/>
                </a:tc>
                <a:extLst>
                  <a:ext uri="{0D108BD9-81ED-4DB2-BD59-A6C34878D82A}">
                    <a16:rowId xmlns:a16="http://schemas.microsoft.com/office/drawing/2014/main" val="1183311936"/>
                  </a:ext>
                </a:extLst>
              </a:tr>
              <a:tr h="1804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46" marR="58146" marT="0" marB="0"/>
                </a:tc>
                <a:extLst>
                  <a:ext uri="{0D108BD9-81ED-4DB2-BD59-A6C34878D82A}">
                    <a16:rowId xmlns:a16="http://schemas.microsoft.com/office/drawing/2014/main" val="3526233240"/>
                  </a:ext>
                </a:extLst>
              </a:tr>
              <a:tr h="1804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46" marR="58146" marT="0" marB="0"/>
                </a:tc>
                <a:extLst>
                  <a:ext uri="{0D108BD9-81ED-4DB2-BD59-A6C34878D82A}">
                    <a16:rowId xmlns:a16="http://schemas.microsoft.com/office/drawing/2014/main" val="713863479"/>
                  </a:ext>
                </a:extLst>
              </a:tr>
              <a:tr h="1804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46" marR="58146" marT="0" marB="0"/>
                </a:tc>
                <a:extLst>
                  <a:ext uri="{0D108BD9-81ED-4DB2-BD59-A6C34878D82A}">
                    <a16:rowId xmlns:a16="http://schemas.microsoft.com/office/drawing/2014/main" val="3891046007"/>
                  </a:ext>
                </a:extLst>
              </a:tr>
              <a:tr h="1804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46" marR="58146" marT="0" marB="0"/>
                </a:tc>
                <a:extLst>
                  <a:ext uri="{0D108BD9-81ED-4DB2-BD59-A6C34878D82A}">
                    <a16:rowId xmlns:a16="http://schemas.microsoft.com/office/drawing/2014/main" val="2158801873"/>
                  </a:ext>
                </a:extLst>
              </a:tr>
              <a:tr h="170754">
                <a:tc rowSpan="7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Черты своего</a:t>
                      </a:r>
                      <a:endParaRPr lang="ru-RU" sz="9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характера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46" marR="581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46" marR="58146" marT="0" marB="0"/>
                </a:tc>
                <a:extLst>
                  <a:ext uri="{0D108BD9-81ED-4DB2-BD59-A6C34878D82A}">
                    <a16:rowId xmlns:a16="http://schemas.microsoft.com/office/drawing/2014/main" val="552078371"/>
                  </a:ext>
                </a:extLst>
              </a:tr>
              <a:tr h="1707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46" marR="58146" marT="0" marB="0"/>
                </a:tc>
                <a:extLst>
                  <a:ext uri="{0D108BD9-81ED-4DB2-BD59-A6C34878D82A}">
                    <a16:rowId xmlns:a16="http://schemas.microsoft.com/office/drawing/2014/main" val="1133329285"/>
                  </a:ext>
                </a:extLst>
              </a:tr>
              <a:tr h="1707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46" marR="58146" marT="0" marB="0"/>
                </a:tc>
                <a:extLst>
                  <a:ext uri="{0D108BD9-81ED-4DB2-BD59-A6C34878D82A}">
                    <a16:rowId xmlns:a16="http://schemas.microsoft.com/office/drawing/2014/main" val="3431013275"/>
                  </a:ext>
                </a:extLst>
              </a:tr>
              <a:tr h="1707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46" marR="58146" marT="0" marB="0"/>
                </a:tc>
                <a:extLst>
                  <a:ext uri="{0D108BD9-81ED-4DB2-BD59-A6C34878D82A}">
                    <a16:rowId xmlns:a16="http://schemas.microsoft.com/office/drawing/2014/main" val="734574348"/>
                  </a:ext>
                </a:extLst>
              </a:tr>
              <a:tr h="1707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46" marR="58146" marT="0" marB="0"/>
                </a:tc>
                <a:extLst>
                  <a:ext uri="{0D108BD9-81ED-4DB2-BD59-A6C34878D82A}">
                    <a16:rowId xmlns:a16="http://schemas.microsoft.com/office/drawing/2014/main" val="3578024553"/>
                  </a:ext>
                </a:extLst>
              </a:tr>
              <a:tr h="1707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46" marR="58146" marT="0" marB="0"/>
                </a:tc>
                <a:extLst>
                  <a:ext uri="{0D108BD9-81ED-4DB2-BD59-A6C34878D82A}">
                    <a16:rowId xmlns:a16="http://schemas.microsoft.com/office/drawing/2014/main" val="1075018932"/>
                  </a:ext>
                </a:extLst>
              </a:tr>
              <a:tr h="1707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46" marR="58146" marT="0" marB="0"/>
                </a:tc>
                <a:extLst>
                  <a:ext uri="{0D108BD9-81ED-4DB2-BD59-A6C34878D82A}">
                    <a16:rowId xmlns:a16="http://schemas.microsoft.com/office/drawing/2014/main" val="2301196081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259632" y="5602368"/>
            <a:ext cx="65510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23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i="1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Примеры: </a:t>
            </a:r>
            <a:r>
              <a:rPr lang="ru-RU" altLang="ru-RU" sz="1200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необходимо успешно закончить учебу в колледже, приобрести необходимые знания, умения, навыки для последующего роста и профессиональной карьеры и т. д.. </a:t>
            </a:r>
            <a:endParaRPr lang="ru-RU" altLang="ru-RU" sz="1200" dirty="0">
              <a:latin typeface="Georgia" panose="02040502050405020303" pitchFamily="18" charset="0"/>
            </a:endParaRPr>
          </a:p>
          <a:p>
            <a:pPr lvl="0" indent="323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i="1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Черта характера пример: </a:t>
            </a:r>
            <a:r>
              <a:rPr lang="ru-RU" altLang="ru-RU" sz="1200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уверенность в себе, решительность, коммуникабельность и т. д..</a:t>
            </a:r>
            <a:endParaRPr lang="ru-RU" altLang="ru-RU" sz="1200" dirty="0">
              <a:latin typeface="Georgia" panose="02040502050405020303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5328" y="849293"/>
            <a:ext cx="8301128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23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«Люди работаю, чтобы</a:t>
            </a:r>
            <a:r>
              <a:rPr lang="ru-RU" altLang="ru-RU" sz="2000" b="1" dirty="0" smtClean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………»</a:t>
            </a:r>
          </a:p>
          <a:p>
            <a:pPr lvl="0" indent="32385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000" dirty="0">
              <a:latin typeface="Georgia" panose="02040502050405020303" pitchFamily="18" charset="0"/>
            </a:endParaRPr>
          </a:p>
          <a:p>
            <a:pPr lvl="0" indent="323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400" i="1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А с какой целью будете работать вы?</a:t>
            </a:r>
            <a:endParaRPr lang="ru-RU" altLang="ru-RU" sz="1400" dirty="0">
              <a:latin typeface="Georgia" panose="02040502050405020303" pitchFamily="18" charset="0"/>
            </a:endParaRPr>
          </a:p>
          <a:p>
            <a:pPr lvl="0" indent="323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400" i="1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Какие задачи стоят перед вами в настоящее время, реализация которых смогла бы решить те проблемы, ради которых вы будете трудиться по окончанию колледжа?</a:t>
            </a:r>
            <a:endParaRPr lang="ru-RU" altLang="ru-RU" sz="1400" dirty="0">
              <a:latin typeface="Georgia" panose="02040502050405020303" pitchFamily="18" charset="0"/>
            </a:endParaRPr>
          </a:p>
          <a:p>
            <a:pPr lvl="0" indent="32385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1400" b="1" i="1" dirty="0" smtClean="0"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323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i="1" dirty="0" smtClean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Запишите </a:t>
            </a:r>
            <a:r>
              <a:rPr lang="ru-RU" altLang="ru-RU" sz="1400" b="1" i="1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свои профессиональные приоритеты.  Определите и запишите черты своего характера.</a:t>
            </a:r>
            <a:endParaRPr lang="ru-RU" altLang="ru-RU" sz="14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49518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Выноска со стрелкой вниз 10">
            <a:hlinkClick r:id="rId2" action="ppaction://hlinksldjump"/>
          </p:cNvPr>
          <p:cNvSpPr/>
          <p:nvPr/>
        </p:nvSpPr>
        <p:spPr>
          <a:xfrm>
            <a:off x="7956376" y="5949280"/>
            <a:ext cx="942910" cy="721858"/>
          </a:xfrm>
          <a:prstGeom prst="downArrow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" name="Управляющая кнопка: назад 11">
            <a:hlinkClick r:id="" action="ppaction://hlinkshowjump?jump=previousslide" highlightClick="1"/>
          </p:cNvPr>
          <p:cNvSpPr/>
          <p:nvPr/>
        </p:nvSpPr>
        <p:spPr>
          <a:xfrm>
            <a:off x="375328" y="3132748"/>
            <a:ext cx="684000" cy="684000"/>
          </a:xfrm>
          <a:prstGeom prst="actionButtonBackPreviou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375328" y="4027564"/>
            <a:ext cx="684000" cy="684000"/>
          </a:xfrm>
          <a:prstGeom prst="actionButtonForwardNex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в начало 13">
            <a:hlinkClick r:id="" action="ppaction://hlinkshowjump?jump=firstslide" highlightClick="1"/>
          </p:cNvPr>
          <p:cNvSpPr/>
          <p:nvPr/>
        </p:nvSpPr>
        <p:spPr>
          <a:xfrm>
            <a:off x="375328" y="4940212"/>
            <a:ext cx="684000" cy="684000"/>
          </a:xfrm>
          <a:prstGeom prst="actionButtonBeginning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в конец 14">
            <a:hlinkClick r:id="" action="ppaction://hlinkshowjump?jump=lastslide" highlightClick="1"/>
          </p:cNvPr>
          <p:cNvSpPr/>
          <p:nvPr/>
        </p:nvSpPr>
        <p:spPr>
          <a:xfrm>
            <a:off x="375328" y="5769336"/>
            <a:ext cx="684000" cy="684000"/>
          </a:xfrm>
          <a:prstGeom prst="actionButtonEn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0" y="332656"/>
            <a:ext cx="9036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/>
              <a:t>Мой карьерный рост. Что может помочь в планировании карьеры?</a:t>
            </a:r>
            <a:endParaRPr lang="en-US" sz="4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75328" y="1692734"/>
            <a:ext cx="8516091" cy="3319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23850" algn="ctr">
              <a:lnSpc>
                <a:spcPct val="107000"/>
              </a:lnSpc>
              <a:spcAft>
                <a:spcPts val="0"/>
              </a:spcAft>
            </a:pPr>
            <a:r>
              <a:rPr lang="ru-RU" sz="2800" b="1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Идите настойчиво к намеченной цели, воспитывайте волю и самодисциплину.</a:t>
            </a:r>
            <a:endParaRPr lang="ru-RU" sz="2000" dirty="0"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23850" algn="ctr">
              <a:lnSpc>
                <a:spcPct val="107000"/>
              </a:lnSpc>
              <a:spcAft>
                <a:spcPts val="0"/>
              </a:spcAft>
            </a:pPr>
            <a:r>
              <a:rPr lang="ru-RU" sz="2800" b="1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Дерзайте. </a:t>
            </a:r>
            <a:endParaRPr lang="ru-RU" sz="2800" b="1" dirty="0" smtClean="0"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23850" algn="ctr"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800" b="1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помните, что самовоспитание — тяжелейшая из работ, </a:t>
            </a:r>
            <a:endParaRPr lang="ru-RU" sz="2000" dirty="0"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23850" algn="ctr">
              <a:lnSpc>
                <a:spcPct val="107000"/>
              </a:lnSpc>
              <a:spcAft>
                <a:spcPts val="0"/>
              </a:spcAft>
            </a:pPr>
            <a:r>
              <a:rPr lang="ru-RU" sz="2800" b="1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 приносящая громадный успех </a:t>
            </a:r>
            <a:r>
              <a:rPr lang="ru-RU" sz="2800" b="1" dirty="0" smtClean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в </a:t>
            </a:r>
            <a:r>
              <a:rPr lang="ru-RU" sz="2800" b="1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будущей карьере.</a:t>
            </a:r>
            <a:endParaRPr lang="ru-RU" sz="20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29725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Управляющая кнопка: назад 11">
            <a:hlinkClick r:id="" action="ppaction://hlinkshowjump?jump=previousslide" highlightClick="1"/>
          </p:cNvPr>
          <p:cNvSpPr/>
          <p:nvPr/>
        </p:nvSpPr>
        <p:spPr>
          <a:xfrm>
            <a:off x="375328" y="3132748"/>
            <a:ext cx="684000" cy="684000"/>
          </a:xfrm>
          <a:prstGeom prst="actionButtonBackPreviou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375328" y="4027564"/>
            <a:ext cx="684000" cy="684000"/>
          </a:xfrm>
          <a:prstGeom prst="actionButtonForwardNex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в начало 13">
            <a:hlinkClick r:id="" action="ppaction://hlinkshowjump?jump=firstslide" highlightClick="1"/>
          </p:cNvPr>
          <p:cNvSpPr/>
          <p:nvPr/>
        </p:nvSpPr>
        <p:spPr>
          <a:xfrm>
            <a:off x="375328" y="4940212"/>
            <a:ext cx="684000" cy="684000"/>
          </a:xfrm>
          <a:prstGeom prst="actionButtonBeginning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в конец 14">
            <a:hlinkClick r:id="" action="ppaction://hlinkshowjump?jump=lastslide" highlightClick="1"/>
          </p:cNvPr>
          <p:cNvSpPr/>
          <p:nvPr/>
        </p:nvSpPr>
        <p:spPr>
          <a:xfrm>
            <a:off x="375328" y="5769336"/>
            <a:ext cx="684000" cy="684000"/>
          </a:xfrm>
          <a:prstGeom prst="actionButtonEn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51520" y="332656"/>
            <a:ext cx="87849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u="sng" dirty="0"/>
              <a:t>Моя профессия – мой путь к успеху </a:t>
            </a:r>
            <a:endParaRPr lang="ru-RU" sz="32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059329" y="1386811"/>
            <a:ext cx="761712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 </a:t>
            </a:r>
            <a:r>
              <a:rPr lang="ru-RU" sz="2800" b="1" i="1" dirty="0" smtClean="0">
                <a:latin typeface="Georgia" panose="02040502050405020303" pitchFamily="18" charset="0"/>
              </a:rPr>
              <a:t>Талант</a:t>
            </a:r>
            <a:r>
              <a:rPr lang="ru-RU" sz="2800" b="1" i="1" dirty="0">
                <a:latin typeface="Georgia" panose="02040502050405020303" pitchFamily="18" charset="0"/>
              </a:rPr>
              <a:t>, целеустремленность, трудолюбие, работа, </a:t>
            </a:r>
            <a:r>
              <a:rPr lang="ru-RU" sz="2800" b="1" i="1" dirty="0" smtClean="0">
                <a:latin typeface="Georgia" panose="02040502050405020303" pitchFamily="18" charset="0"/>
              </a:rPr>
              <a:t>связи</a:t>
            </a:r>
          </a:p>
          <a:p>
            <a:pPr algn="ctr"/>
            <a:endParaRPr lang="ru-RU" dirty="0" smtClean="0">
              <a:latin typeface="Georgia" panose="02040502050405020303" pitchFamily="18" charset="0"/>
            </a:endParaRPr>
          </a:p>
          <a:p>
            <a:pPr algn="ctr"/>
            <a:endParaRPr lang="ru-RU" dirty="0">
              <a:latin typeface="Georgia" panose="02040502050405020303" pitchFamily="18" charset="0"/>
            </a:endParaRPr>
          </a:p>
          <a:p>
            <a:pPr algn="ctr"/>
            <a:r>
              <a:rPr lang="ru-RU" dirty="0">
                <a:latin typeface="Georgia" panose="02040502050405020303" pitchFamily="18" charset="0"/>
              </a:rPr>
              <a:t>Опыт многих успешных людей говорит о том, что чем раньше они научились ценить время, планировать свой день, тем быстрее достигали успеха. Не бойтесь делать ошибок. </a:t>
            </a:r>
          </a:p>
          <a:p>
            <a:pPr algn="ctr"/>
            <a:r>
              <a:rPr lang="ru-RU" dirty="0">
                <a:latin typeface="Georgia" panose="02040502050405020303" pitchFamily="18" charset="0"/>
              </a:rPr>
              <a:t> </a:t>
            </a:r>
          </a:p>
          <a:p>
            <a:pPr algn="ctr"/>
            <a:endParaRPr lang="ru-RU" b="1" i="1" u="sng" dirty="0" smtClean="0">
              <a:latin typeface="Georgia" panose="02040502050405020303" pitchFamily="18" charset="0"/>
            </a:endParaRPr>
          </a:p>
          <a:p>
            <a:pPr algn="ctr"/>
            <a:r>
              <a:rPr lang="ru-RU" sz="3200" b="1" i="1" u="sng" dirty="0" smtClean="0">
                <a:latin typeface="Georgia" panose="02040502050405020303" pitchFamily="18" charset="0"/>
              </a:rPr>
              <a:t>Помните</a:t>
            </a:r>
            <a:r>
              <a:rPr lang="ru-RU" sz="3200" b="1" i="1" u="sng" dirty="0">
                <a:latin typeface="Georgia" panose="02040502050405020303" pitchFamily="18" charset="0"/>
              </a:rPr>
              <a:t>!!! </a:t>
            </a:r>
            <a:endParaRPr lang="ru-RU" sz="3200" b="1" i="1" u="sng" dirty="0" smtClean="0">
              <a:latin typeface="Georgia" panose="02040502050405020303" pitchFamily="18" charset="0"/>
            </a:endParaRPr>
          </a:p>
          <a:p>
            <a:pPr algn="ctr"/>
            <a:r>
              <a:rPr lang="ru-RU" dirty="0" smtClean="0">
                <a:latin typeface="Georgia" panose="02040502050405020303" pitchFamily="18" charset="0"/>
              </a:rPr>
              <a:t>Ошибок </a:t>
            </a:r>
            <a:r>
              <a:rPr lang="ru-RU" dirty="0">
                <a:latin typeface="Georgia" panose="02040502050405020303" pitchFamily="18" charset="0"/>
              </a:rPr>
              <a:t>не совершают те, кто ничего не делает. </a:t>
            </a:r>
            <a:endParaRPr lang="ru-RU" dirty="0" smtClean="0">
              <a:latin typeface="Georgia" panose="02040502050405020303" pitchFamily="18" charset="0"/>
            </a:endParaRPr>
          </a:p>
          <a:p>
            <a:pPr algn="ctr"/>
            <a:r>
              <a:rPr lang="ru-RU" dirty="0" smtClean="0">
                <a:latin typeface="Georgia" panose="02040502050405020303" pitchFamily="18" charset="0"/>
              </a:rPr>
              <a:t>Конечная </a:t>
            </a:r>
            <a:r>
              <a:rPr lang="ru-RU" dirty="0">
                <a:latin typeface="Georgia" panose="02040502050405020303" pitchFamily="18" charset="0"/>
              </a:rPr>
              <a:t>формула жизненного успеха выглядит так.</a:t>
            </a:r>
          </a:p>
          <a:p>
            <a:pPr algn="ctr"/>
            <a:r>
              <a:rPr lang="ru-RU" sz="2400" b="1" dirty="0">
                <a:latin typeface="Georgia" panose="02040502050405020303" pitchFamily="18" charset="0"/>
              </a:rPr>
              <a:t>Успех = цель + трудолюбие + самоанализ</a:t>
            </a:r>
            <a:endParaRPr lang="ru-RU" sz="24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229192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Управляющая кнопка: назад 11">
            <a:hlinkClick r:id="" action="ppaction://hlinkshowjump?jump=previousslide" highlightClick="1"/>
          </p:cNvPr>
          <p:cNvSpPr/>
          <p:nvPr/>
        </p:nvSpPr>
        <p:spPr>
          <a:xfrm>
            <a:off x="375328" y="3132748"/>
            <a:ext cx="684000" cy="684000"/>
          </a:xfrm>
          <a:prstGeom prst="actionButtonBackPreviou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375328" y="4027564"/>
            <a:ext cx="684000" cy="684000"/>
          </a:xfrm>
          <a:prstGeom prst="actionButtonForwardNex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в начало 13">
            <a:hlinkClick r:id="" action="ppaction://hlinkshowjump?jump=firstslide" highlightClick="1"/>
          </p:cNvPr>
          <p:cNvSpPr/>
          <p:nvPr/>
        </p:nvSpPr>
        <p:spPr>
          <a:xfrm>
            <a:off x="375328" y="4940212"/>
            <a:ext cx="684000" cy="684000"/>
          </a:xfrm>
          <a:prstGeom prst="actionButtonBeginning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в конец 14">
            <a:hlinkClick r:id="" action="ppaction://hlinkshowjump?jump=lastslide" highlightClick="1"/>
          </p:cNvPr>
          <p:cNvSpPr/>
          <p:nvPr/>
        </p:nvSpPr>
        <p:spPr>
          <a:xfrm>
            <a:off x="375328" y="5769336"/>
            <a:ext cx="684000" cy="684000"/>
          </a:xfrm>
          <a:prstGeom prst="actionButtonEn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92178" y="358634"/>
            <a:ext cx="8507108" cy="2068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23850"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1" i="1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«Вы живете среди людей. </a:t>
            </a:r>
            <a:endParaRPr lang="ru-RU" sz="2000" b="1" i="1" dirty="0" smtClean="0"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23850" algn="just">
              <a:lnSpc>
                <a:spcPct val="107000"/>
              </a:lnSpc>
              <a:spcAft>
                <a:spcPts val="0"/>
              </a:spcAft>
            </a:pPr>
            <a:r>
              <a:rPr lang="ru-RU" sz="2000" b="1" i="1" dirty="0" smtClean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Каждый </a:t>
            </a:r>
            <a:r>
              <a:rPr lang="ru-RU" sz="2000" b="1" i="1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ваш поступок, каждое ваше желание отражаются на людях. </a:t>
            </a:r>
            <a:endParaRPr lang="ru-RU" sz="2000" b="1" i="1" dirty="0" smtClean="0"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23850" algn="just">
              <a:lnSpc>
                <a:spcPct val="107000"/>
              </a:lnSpc>
              <a:spcAft>
                <a:spcPts val="0"/>
              </a:spcAft>
            </a:pPr>
            <a:r>
              <a:rPr lang="ru-RU" sz="2000" b="1" i="1" dirty="0" smtClean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Знайте</a:t>
            </a:r>
            <a:r>
              <a:rPr lang="ru-RU" sz="2000" b="1" i="1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что существует граница между тем, что вам хочется, и тем, что можно. </a:t>
            </a:r>
            <a:endParaRPr lang="ru-RU" sz="2000" b="1" i="1" dirty="0" smtClean="0"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23850" algn="just">
              <a:lnSpc>
                <a:spcPct val="107000"/>
              </a:lnSpc>
              <a:spcAft>
                <a:spcPts val="0"/>
              </a:spcAft>
            </a:pPr>
            <a:r>
              <a:rPr lang="ru-RU" sz="2000" b="1" i="1" dirty="0" smtClean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Ваши </a:t>
            </a:r>
            <a:r>
              <a:rPr lang="ru-RU" sz="2000" b="1" i="1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желания – это радости или слезы ваших близких. </a:t>
            </a:r>
            <a:endParaRPr lang="ru-RU" sz="2000" b="1" i="1" dirty="0" smtClean="0"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2533897"/>
            <a:ext cx="7711662" cy="1738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23850">
              <a:lnSpc>
                <a:spcPct val="107000"/>
              </a:lnSpc>
              <a:spcAft>
                <a:spcPts val="0"/>
              </a:spcAft>
            </a:pPr>
            <a:r>
              <a:rPr lang="ru-RU" sz="2000" b="1" i="1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Проверяйте свои поступки сознанием: </a:t>
            </a:r>
            <a:r>
              <a:rPr lang="ru-RU" sz="2000" b="1" i="1" dirty="0" smtClean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не </a:t>
            </a:r>
            <a:r>
              <a:rPr lang="ru-RU" sz="2000" b="1" i="1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причиняете ли вы зла, неприятностей, неудобств людям своими поступками. </a:t>
            </a:r>
            <a:endParaRPr lang="ru-RU" sz="2000" b="1" i="1" dirty="0" smtClean="0"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23850">
              <a:lnSpc>
                <a:spcPct val="107000"/>
              </a:lnSpc>
              <a:spcAft>
                <a:spcPts val="0"/>
              </a:spcAft>
            </a:pPr>
            <a:r>
              <a:rPr lang="ru-RU" sz="2000" b="1" i="1" dirty="0" smtClean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Делайте </a:t>
            </a:r>
            <a:r>
              <a:rPr lang="ru-RU" sz="2000" b="1" i="1" dirty="0"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так, чтобы людям, которые окружают вас, было хорошо …»</a:t>
            </a:r>
            <a:endParaRPr lang="ru-RU" sz="2000" dirty="0"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611300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Управляющая кнопка: назад 11">
            <a:hlinkClick r:id="" action="ppaction://hlinkshowjump?jump=previousslide" highlightClick="1"/>
          </p:cNvPr>
          <p:cNvSpPr/>
          <p:nvPr/>
        </p:nvSpPr>
        <p:spPr>
          <a:xfrm>
            <a:off x="375328" y="3132748"/>
            <a:ext cx="684000" cy="684000"/>
          </a:xfrm>
          <a:prstGeom prst="actionButtonBackPreviou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375328" y="4027564"/>
            <a:ext cx="684000" cy="684000"/>
          </a:xfrm>
          <a:prstGeom prst="actionButtonForwardNex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в начало 13">
            <a:hlinkClick r:id="" action="ppaction://hlinkshowjump?jump=firstslide" highlightClick="1"/>
          </p:cNvPr>
          <p:cNvSpPr/>
          <p:nvPr/>
        </p:nvSpPr>
        <p:spPr>
          <a:xfrm>
            <a:off x="375328" y="4940212"/>
            <a:ext cx="684000" cy="684000"/>
          </a:xfrm>
          <a:prstGeom prst="actionButtonBeginning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в конец 14">
            <a:hlinkClick r:id="" action="ppaction://hlinkshowjump?jump=lastslide" highlightClick="1"/>
          </p:cNvPr>
          <p:cNvSpPr/>
          <p:nvPr/>
        </p:nvSpPr>
        <p:spPr>
          <a:xfrm>
            <a:off x="375328" y="5769336"/>
            <a:ext cx="684000" cy="684000"/>
          </a:xfrm>
          <a:prstGeom prst="actionButtonEn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51521" y="457003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Georgia" panose="02040502050405020303" pitchFamily="18" charset="0"/>
              </a:rPr>
              <a:t>  «Успешная команда»</a:t>
            </a:r>
            <a:endParaRPr lang="ru-RU" sz="2400" dirty="0">
              <a:latin typeface="Georgia" panose="02040502050405020303" pitchFamily="18" charset="0"/>
            </a:endParaRPr>
          </a:p>
          <a:p>
            <a:r>
              <a:rPr lang="ru-RU" sz="2400" dirty="0" smtClean="0">
                <a:latin typeface="Georgia" panose="02040502050405020303" pitchFamily="18" charset="0"/>
              </a:rPr>
              <a:t>Инструкция</a:t>
            </a:r>
            <a:r>
              <a:rPr lang="ru-RU" sz="2400" dirty="0">
                <a:latin typeface="Georgia" panose="02040502050405020303" pitchFamily="18" charset="0"/>
              </a:rPr>
              <a:t>: из 9 критериев выберите и оторвите листочек с критерием, наиболее важным для Вас</a:t>
            </a:r>
            <a:r>
              <a:rPr lang="ru-RU" sz="2400" dirty="0" smtClean="0">
                <a:latin typeface="Georgia" panose="02040502050405020303" pitchFamily="18" charset="0"/>
              </a:rPr>
              <a:t>.</a:t>
            </a:r>
            <a:endParaRPr lang="ru-RU" sz="2400" dirty="0">
              <a:latin typeface="Georgia" panose="02040502050405020303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286000" y="1997838"/>
            <a:ext cx="509431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Georgia" panose="02040502050405020303" pitchFamily="18" charset="0"/>
              </a:rPr>
              <a:t>Взаимовыручка</a:t>
            </a:r>
            <a:endParaRPr lang="ru-RU" sz="2000" dirty="0">
              <a:latin typeface="Georgia" panose="02040502050405020303" pitchFamily="18" charset="0"/>
            </a:endParaRPr>
          </a:p>
          <a:p>
            <a:r>
              <a:rPr lang="ru-RU" sz="2000" b="1" i="1" dirty="0">
                <a:latin typeface="Georgia" panose="02040502050405020303" pitchFamily="18" charset="0"/>
              </a:rPr>
              <a:t>Высокая мотивация к успеху</a:t>
            </a:r>
            <a:endParaRPr lang="ru-RU" sz="2000" dirty="0">
              <a:latin typeface="Georgia" panose="02040502050405020303" pitchFamily="18" charset="0"/>
            </a:endParaRPr>
          </a:p>
          <a:p>
            <a:r>
              <a:rPr lang="ru-RU" sz="2000" b="1" i="1" dirty="0">
                <a:latin typeface="Georgia" panose="02040502050405020303" pitchFamily="18" charset="0"/>
              </a:rPr>
              <a:t>Желание учиться новому</a:t>
            </a:r>
            <a:endParaRPr lang="ru-RU" sz="2000" dirty="0">
              <a:latin typeface="Georgia" panose="02040502050405020303" pitchFamily="18" charset="0"/>
            </a:endParaRPr>
          </a:p>
          <a:p>
            <a:r>
              <a:rPr lang="ru-RU" sz="2000" b="1" i="1" dirty="0">
                <a:latin typeface="Georgia" panose="02040502050405020303" pitchFamily="18" charset="0"/>
              </a:rPr>
              <a:t>Креативность</a:t>
            </a:r>
            <a:endParaRPr lang="ru-RU" sz="2000" dirty="0">
              <a:latin typeface="Georgia" panose="02040502050405020303" pitchFamily="18" charset="0"/>
            </a:endParaRPr>
          </a:p>
          <a:p>
            <a:r>
              <a:rPr lang="ru-RU" sz="2000" b="1" i="1" dirty="0">
                <a:latin typeface="Georgia" panose="02040502050405020303" pitchFamily="18" charset="0"/>
              </a:rPr>
              <a:t>Мобильность</a:t>
            </a:r>
            <a:endParaRPr lang="ru-RU" sz="2000" dirty="0">
              <a:latin typeface="Georgia" panose="02040502050405020303" pitchFamily="18" charset="0"/>
            </a:endParaRPr>
          </a:p>
          <a:p>
            <a:r>
              <a:rPr lang="ru-RU" sz="2000" b="1" i="1" dirty="0">
                <a:latin typeface="Georgia" panose="02040502050405020303" pitchFamily="18" charset="0"/>
              </a:rPr>
              <a:t>Профессионализм</a:t>
            </a:r>
            <a:endParaRPr lang="ru-RU" sz="2000" dirty="0">
              <a:latin typeface="Georgia" panose="02040502050405020303" pitchFamily="18" charset="0"/>
            </a:endParaRPr>
          </a:p>
          <a:p>
            <a:r>
              <a:rPr lang="ru-RU" sz="2000" b="1" i="1" dirty="0">
                <a:latin typeface="Georgia" panose="02040502050405020303" pitchFamily="18" charset="0"/>
              </a:rPr>
              <a:t>Организованность</a:t>
            </a:r>
            <a:endParaRPr lang="ru-RU" sz="2000" dirty="0">
              <a:latin typeface="Georgia" panose="02040502050405020303" pitchFamily="18" charset="0"/>
            </a:endParaRPr>
          </a:p>
          <a:p>
            <a:r>
              <a:rPr lang="ru-RU" sz="2000" b="1" i="1" dirty="0">
                <a:latin typeface="Georgia" panose="02040502050405020303" pitchFamily="18" charset="0"/>
              </a:rPr>
              <a:t>Самореализация каждого члена команды</a:t>
            </a:r>
            <a:endParaRPr lang="ru-RU" sz="2000" dirty="0">
              <a:latin typeface="Georgia" panose="02040502050405020303" pitchFamily="18" charset="0"/>
            </a:endParaRPr>
          </a:p>
          <a:p>
            <a:r>
              <a:rPr lang="ru-RU" sz="2000" b="1" i="1" dirty="0">
                <a:latin typeface="Georgia" panose="02040502050405020303" pitchFamily="18" charset="0"/>
              </a:rPr>
              <a:t>Чувство юмора</a:t>
            </a:r>
            <a:endParaRPr lang="ru-RU" sz="20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917856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Выноска со стрелкой вниз 10">
            <a:hlinkClick r:id="" action="ppaction://hlinkshowjump?jump=endshow"/>
          </p:cNvPr>
          <p:cNvSpPr/>
          <p:nvPr/>
        </p:nvSpPr>
        <p:spPr>
          <a:xfrm>
            <a:off x="7164288" y="5886484"/>
            <a:ext cx="1518974" cy="928670"/>
          </a:xfrm>
          <a:prstGeom prst="downArrow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Завершить показ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" name="Управляющая кнопка: назад 11">
            <a:hlinkClick r:id="" action="ppaction://hlinkshowjump?jump=previousslide" highlightClick="1"/>
          </p:cNvPr>
          <p:cNvSpPr/>
          <p:nvPr/>
        </p:nvSpPr>
        <p:spPr>
          <a:xfrm>
            <a:off x="375328" y="3132748"/>
            <a:ext cx="684000" cy="684000"/>
          </a:xfrm>
          <a:prstGeom prst="actionButtonBackPreviou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375328" y="4027564"/>
            <a:ext cx="684000" cy="684000"/>
          </a:xfrm>
          <a:prstGeom prst="actionButtonForwardNex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в начало 13">
            <a:hlinkClick r:id="" action="ppaction://hlinkshowjump?jump=firstslide" highlightClick="1"/>
          </p:cNvPr>
          <p:cNvSpPr/>
          <p:nvPr/>
        </p:nvSpPr>
        <p:spPr>
          <a:xfrm>
            <a:off x="375328" y="4940212"/>
            <a:ext cx="684000" cy="684000"/>
          </a:xfrm>
          <a:prstGeom prst="actionButtonBeginning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в конец 14">
            <a:hlinkClick r:id="" action="ppaction://hlinkshowjump?jump=lastslide" highlightClick="1"/>
          </p:cNvPr>
          <p:cNvSpPr/>
          <p:nvPr/>
        </p:nvSpPr>
        <p:spPr>
          <a:xfrm>
            <a:off x="375328" y="5769336"/>
            <a:ext cx="684000" cy="684000"/>
          </a:xfrm>
          <a:prstGeom prst="actionButtonEn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1187624" y="1124744"/>
            <a:ext cx="763284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</a:t>
            </a:r>
            <a:endParaRPr lang="en-US" sz="13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063777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858</TotalTime>
  <Words>703</Words>
  <Application>Microsoft Office PowerPoint</Application>
  <PresentationFormat>Экран (4:3)</PresentationFormat>
  <Paragraphs>156</Paragraphs>
  <Slides>17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Calibri</vt:lpstr>
      <vt:lpstr>Century Gothic</vt:lpstr>
      <vt:lpstr>Georgia</vt:lpstr>
      <vt:lpstr>Times New Roman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RePack by SPecialiST</dc:creator>
  <cp:lastModifiedBy>PTKP</cp:lastModifiedBy>
  <cp:revision>42</cp:revision>
  <dcterms:created xsi:type="dcterms:W3CDTF">2021-02-02T15:46:36Z</dcterms:created>
  <dcterms:modified xsi:type="dcterms:W3CDTF">2022-10-21T06:48:03Z</dcterms:modified>
</cp:coreProperties>
</file>