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0" d="100"/>
          <a:sy n="70" d="100"/>
        </p:scale>
        <p:origin x="-720" y="-10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7D16A25-D364-4180-90B5-77B4D21616F1}" type="datetimeFigureOut">
              <a:rPr lang="ru-RU" smtClean="0"/>
              <a:t>14.06.2021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2942372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7D16A25-D364-4180-90B5-77B4D21616F1}" type="datetimeFigureOut">
              <a:rPr lang="ru-RU" smtClean="0"/>
              <a:t>14.06.2021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2037318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7D16A25-D364-4180-90B5-77B4D21616F1}" type="datetimeFigureOut">
              <a:rPr lang="ru-RU" smtClean="0"/>
              <a:t>14.06.2021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1562271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7D16A25-D364-4180-90B5-77B4D21616F1}" type="datetimeFigureOut">
              <a:rPr lang="ru-RU" smtClean="0"/>
              <a:t>14.06.2021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3813174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7D16A25-D364-4180-90B5-77B4D21616F1}" type="datetimeFigureOut">
              <a:rPr lang="ru-RU" smtClean="0"/>
              <a:t>14.06.2021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1160450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7D16A25-D364-4180-90B5-77B4D21616F1}" type="datetimeFigureOut">
              <a:rPr lang="ru-RU" smtClean="0"/>
              <a:t>14.06.2021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3286237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7D16A25-D364-4180-90B5-77B4D21616F1}" type="datetimeFigureOut">
              <a:rPr lang="ru-RU" smtClean="0"/>
              <a:t>14.06.2021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209671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7D16A25-D364-4180-90B5-77B4D21616F1}" type="datetimeFigureOut">
              <a:rPr lang="ru-RU" smtClean="0"/>
              <a:t>14.06.2021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3008744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7D16A25-D364-4180-90B5-77B4D21616F1}" type="datetimeFigureOut">
              <a:rPr lang="ru-RU" smtClean="0"/>
              <a:t>14.06.2021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1650955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7D16A25-D364-4180-90B5-77B4D21616F1}" type="datetimeFigureOut">
              <a:rPr lang="ru-RU" smtClean="0"/>
              <a:t>14.06.2021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3946169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7D16A25-D364-4180-90B5-77B4D21616F1}" type="datetimeFigureOut">
              <a:rPr lang="ru-RU" smtClean="0"/>
              <a:t>14.06.2021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2A80569-DC4E-40BF-9B85-151DCA0C91F4}" type="slidenum">
              <a:rPr lang="ru-RU" smtClean="0"/>
              <a:t>‹#›</a:t>
            </a:fld>
            <a:endParaRPr lang="ru-RU"/>
          </a:p>
        </p:txBody>
      </p:sp>
    </p:spTree>
    <p:extLst>
      <p:ext uri="{BB962C8B-B14F-4D97-AF65-F5344CB8AC3E}">
        <p14:creationId xmlns:p14="http://schemas.microsoft.com/office/powerpoint/2010/main" val="1057305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D16A25-D364-4180-90B5-77B4D21616F1}" type="datetimeFigureOut">
              <a:rPr lang="ru-RU" smtClean="0"/>
              <a:t>14.06.2021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A80569-DC4E-40BF-9B85-151DCA0C91F4}" type="slidenum">
              <a:rPr lang="ru-RU" smtClean="0"/>
              <a:t>‹#›</a:t>
            </a:fld>
            <a:endParaRPr lang="ru-RU"/>
          </a:p>
        </p:txBody>
      </p:sp>
    </p:spTree>
    <p:extLst>
      <p:ext uri="{BB962C8B-B14F-4D97-AF65-F5344CB8AC3E}">
        <p14:creationId xmlns:p14="http://schemas.microsoft.com/office/powerpoint/2010/main" val="3910871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sp>
        <p:nvSpPr>
          <p:cNvPr id="3" name="TextBox 2"/>
          <p:cNvSpPr txBox="1"/>
          <p:nvPr/>
        </p:nvSpPr>
        <p:spPr>
          <a:xfrm>
            <a:off x="1520456" y="95693"/>
            <a:ext cx="10334846" cy="830997"/>
          </a:xfrm>
          <a:prstGeom prst="rect">
            <a:avLst/>
          </a:prstGeom>
          <a:noFill/>
        </p:spPr>
        <p:txBody>
          <a:bodyPr wrap="square" rtlCol="0">
            <a:spAutoFit/>
          </a:bodyPr>
          <a:lstStyle/>
          <a:p>
            <a:pPr algn="ctr"/>
            <a:r>
              <a:rPr lang="ru-RU" sz="2400" dirty="0"/>
              <a:t>м</a:t>
            </a:r>
            <a:r>
              <a:rPr lang="ru-RU" sz="2400" dirty="0" smtClean="0"/>
              <a:t>униципальное бюджетное дошкольное образовательное учреждение</a:t>
            </a:r>
          </a:p>
          <a:p>
            <a:pPr algn="ctr"/>
            <a:r>
              <a:rPr lang="ru-RU" sz="2400" dirty="0" smtClean="0"/>
              <a:t>«Центр развития ребенка – детский сад № 140» городского округа Самара</a:t>
            </a:r>
            <a:endParaRPr lang="ru-RU" sz="2400" dirty="0"/>
          </a:p>
        </p:txBody>
      </p:sp>
      <p:sp>
        <p:nvSpPr>
          <p:cNvPr id="4" name="TextBox 3"/>
          <p:cNvSpPr txBox="1"/>
          <p:nvPr/>
        </p:nvSpPr>
        <p:spPr>
          <a:xfrm>
            <a:off x="1967023" y="1658679"/>
            <a:ext cx="9441712" cy="523220"/>
          </a:xfrm>
          <a:prstGeom prst="rect">
            <a:avLst/>
          </a:prstGeom>
          <a:noFill/>
        </p:spPr>
        <p:txBody>
          <a:bodyPr wrap="square" rtlCol="0">
            <a:spAutoFit/>
          </a:bodyPr>
          <a:lstStyle/>
          <a:p>
            <a:pPr algn="ctr"/>
            <a:r>
              <a:rPr lang="ru-RU" sz="2800" b="1" dirty="0" smtClean="0">
                <a:solidFill>
                  <a:srgbClr val="00B050"/>
                </a:solidFill>
              </a:rPr>
              <a:t>РОДИТЕЛЬСКОЕ СОБРАНИЕ В ДИСТАНЦИОННОМ ФОРМАТЕ</a:t>
            </a:r>
            <a:endParaRPr lang="ru-RU" sz="2800" b="1" dirty="0">
              <a:solidFill>
                <a:srgbClr val="00B050"/>
              </a:solidFill>
            </a:endParaRPr>
          </a:p>
        </p:txBody>
      </p:sp>
      <p:sp>
        <p:nvSpPr>
          <p:cNvPr id="5" name="TextBox 4"/>
          <p:cNvSpPr txBox="1"/>
          <p:nvPr/>
        </p:nvSpPr>
        <p:spPr>
          <a:xfrm>
            <a:off x="1967023" y="2566388"/>
            <a:ext cx="9686260" cy="1938992"/>
          </a:xfrm>
          <a:prstGeom prst="rect">
            <a:avLst/>
          </a:prstGeom>
          <a:noFill/>
        </p:spPr>
        <p:txBody>
          <a:bodyPr wrap="square" rtlCol="0">
            <a:spAutoFit/>
          </a:bodyPr>
          <a:lstStyle/>
          <a:p>
            <a:pPr algn="ctr"/>
            <a:r>
              <a:rPr lang="ru-RU" sz="6000" b="1" dirty="0" smtClean="0">
                <a:solidFill>
                  <a:srgbClr val="993366"/>
                </a:solidFill>
              </a:rPr>
              <a:t>«ФИЗИЧЕСКОЕ РАЗВИТИЕ РЕБЕНКА ДОМА»</a:t>
            </a:r>
            <a:endParaRPr lang="ru-RU" sz="6000" b="1" dirty="0">
              <a:solidFill>
                <a:srgbClr val="993366"/>
              </a:solidFill>
            </a:endParaRPr>
          </a:p>
        </p:txBody>
      </p:sp>
      <p:sp>
        <p:nvSpPr>
          <p:cNvPr id="6" name="TextBox 5"/>
          <p:cNvSpPr txBox="1"/>
          <p:nvPr/>
        </p:nvSpPr>
        <p:spPr>
          <a:xfrm>
            <a:off x="6081823" y="5041889"/>
            <a:ext cx="5773479" cy="830997"/>
          </a:xfrm>
          <a:prstGeom prst="rect">
            <a:avLst/>
          </a:prstGeom>
          <a:noFill/>
        </p:spPr>
        <p:txBody>
          <a:bodyPr wrap="square" rtlCol="0">
            <a:spAutoFit/>
          </a:bodyPr>
          <a:lstStyle/>
          <a:p>
            <a:pPr algn="r"/>
            <a:r>
              <a:rPr lang="ru-RU" sz="2400" dirty="0" smtClean="0"/>
              <a:t>Старший воспитатель</a:t>
            </a:r>
            <a:r>
              <a:rPr lang="ru-RU" sz="2400" dirty="0" smtClean="0"/>
              <a:t>:</a:t>
            </a:r>
            <a:endParaRPr lang="ru-RU" sz="2400" dirty="0" smtClean="0"/>
          </a:p>
          <a:p>
            <a:pPr algn="r"/>
            <a:r>
              <a:rPr lang="ru-RU" sz="2400" dirty="0" err="1" smtClean="0"/>
              <a:t>Манушина</a:t>
            </a:r>
            <a:r>
              <a:rPr lang="ru-RU" sz="2400" dirty="0" smtClean="0"/>
              <a:t> Ольга Васильевна</a:t>
            </a:r>
            <a:endParaRPr lang="ru-RU" sz="2400" dirty="0"/>
          </a:p>
        </p:txBody>
      </p:sp>
      <p:sp>
        <p:nvSpPr>
          <p:cNvPr id="7" name="TextBox 6"/>
          <p:cNvSpPr txBox="1"/>
          <p:nvPr/>
        </p:nvSpPr>
        <p:spPr>
          <a:xfrm>
            <a:off x="5209953" y="6230679"/>
            <a:ext cx="2828261" cy="461665"/>
          </a:xfrm>
          <a:prstGeom prst="rect">
            <a:avLst/>
          </a:prstGeom>
          <a:noFill/>
        </p:spPr>
        <p:txBody>
          <a:bodyPr wrap="square" rtlCol="0">
            <a:spAutoFit/>
          </a:bodyPr>
          <a:lstStyle/>
          <a:p>
            <a:pPr algn="ctr"/>
            <a:r>
              <a:rPr lang="ru-RU" sz="2400" dirty="0" smtClean="0"/>
              <a:t>2021 г</a:t>
            </a:r>
            <a:endParaRPr lang="ru-RU" sz="2400" dirty="0"/>
          </a:p>
        </p:txBody>
      </p:sp>
    </p:spTree>
    <p:extLst>
      <p:ext uri="{BB962C8B-B14F-4D97-AF65-F5344CB8AC3E}">
        <p14:creationId xmlns:p14="http://schemas.microsoft.com/office/powerpoint/2010/main" val="2433706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sp>
        <p:nvSpPr>
          <p:cNvPr id="3" name="Прямоугольник 2"/>
          <p:cNvSpPr/>
          <p:nvPr/>
        </p:nvSpPr>
        <p:spPr>
          <a:xfrm>
            <a:off x="2923951" y="159038"/>
            <a:ext cx="9037675" cy="6555641"/>
          </a:xfrm>
          <a:prstGeom prst="rect">
            <a:avLst/>
          </a:prstGeom>
        </p:spPr>
        <p:txBody>
          <a:bodyPr wrap="square">
            <a:spAutoFit/>
          </a:bodyPr>
          <a:lstStyle/>
          <a:p>
            <a:pPr algn="just"/>
            <a:r>
              <a:rPr lang="ru-RU" sz="2800" b="1" i="0" dirty="0" smtClean="0">
                <a:solidFill>
                  <a:srgbClr val="2F2F2F"/>
                </a:solidFill>
                <a:effectLst/>
                <a:latin typeface="open_sansregular"/>
              </a:rPr>
              <a:t>В дошкольном возрасте формируется основа для здоровья и полноценного физического развития малыша. Без достаточного уровня физической активности невозможно гармоничное развитие дошкольников. Физическое воспитание позволяет развить у ребенка такие качества, как сила, выносливость, гибкость, ловкость, скорость, а также способствует укреплению мышц, опорно-двигательного аппарата и организма в целом. </a:t>
            </a:r>
          </a:p>
          <a:p>
            <a:pPr algn="just"/>
            <a:r>
              <a:rPr lang="ru-RU" sz="2800" b="1" dirty="0">
                <a:solidFill>
                  <a:srgbClr val="2F2F2F"/>
                </a:solidFill>
                <a:latin typeface="open_sansregular"/>
              </a:rPr>
              <a:t> </a:t>
            </a:r>
            <a:r>
              <a:rPr lang="ru-RU" sz="2800" b="1" dirty="0" smtClean="0">
                <a:solidFill>
                  <a:srgbClr val="2F2F2F"/>
                </a:solidFill>
                <a:latin typeface="open_sansregular"/>
              </a:rPr>
              <a:t>      Предлагаем разнообразные игры и упражнения,  которые можно выполнить дома с детьми для профилактики плоскостопия, развития мелкой моторики</a:t>
            </a:r>
            <a:r>
              <a:rPr lang="ru-RU" sz="2800" b="1" dirty="0">
                <a:solidFill>
                  <a:srgbClr val="2F2F2F"/>
                </a:solidFill>
                <a:latin typeface="open_sansregular"/>
              </a:rPr>
              <a:t>, для профилактики и коррекции нарушения </a:t>
            </a:r>
            <a:r>
              <a:rPr lang="ru-RU" sz="2800" b="1" dirty="0" smtClean="0">
                <a:solidFill>
                  <a:srgbClr val="2F2F2F"/>
                </a:solidFill>
                <a:latin typeface="open_sansregular"/>
              </a:rPr>
              <a:t>осанки, зрения у детей. </a:t>
            </a:r>
            <a:r>
              <a:rPr lang="ru-RU" sz="2800" b="1" dirty="0" smtClean="0">
                <a:solidFill>
                  <a:srgbClr val="00B050"/>
                </a:solidFill>
                <a:latin typeface="open_sansregular"/>
              </a:rPr>
              <a:t> </a:t>
            </a:r>
            <a:r>
              <a:rPr lang="ru-RU" sz="2800" b="1" dirty="0" smtClean="0">
                <a:solidFill>
                  <a:srgbClr val="2F2F2F"/>
                </a:solidFill>
                <a:latin typeface="open_sansregular"/>
              </a:rPr>
              <a:t> </a:t>
            </a:r>
            <a:endParaRPr lang="ru-RU" sz="2800" b="1" dirty="0"/>
          </a:p>
        </p:txBody>
      </p:sp>
    </p:spTree>
    <p:extLst>
      <p:ext uri="{BB962C8B-B14F-4D97-AF65-F5344CB8AC3E}">
        <p14:creationId xmlns:p14="http://schemas.microsoft.com/office/powerpoint/2010/main" val="3980826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04" y="-10405"/>
            <a:ext cx="12280604" cy="6868405"/>
          </a:xfrm>
          <a:prstGeom prst="rect">
            <a:avLst/>
          </a:prstGeom>
        </p:spPr>
      </p:pic>
      <p:sp>
        <p:nvSpPr>
          <p:cNvPr id="3" name="TextBox 2"/>
          <p:cNvSpPr txBox="1"/>
          <p:nvPr/>
        </p:nvSpPr>
        <p:spPr>
          <a:xfrm>
            <a:off x="2879678" y="163772"/>
            <a:ext cx="8529850" cy="584775"/>
          </a:xfrm>
          <a:prstGeom prst="rect">
            <a:avLst/>
          </a:prstGeom>
          <a:noFill/>
        </p:spPr>
        <p:txBody>
          <a:bodyPr wrap="square" rtlCol="0">
            <a:spAutoFit/>
          </a:bodyPr>
          <a:lstStyle/>
          <a:p>
            <a:pPr algn="ctr"/>
            <a:r>
              <a:rPr lang="ru-RU" sz="3200" b="1" dirty="0" smtClean="0">
                <a:solidFill>
                  <a:srgbClr val="993366"/>
                </a:solidFill>
              </a:rPr>
              <a:t>Упражнения для профилактики плоскостопия</a:t>
            </a:r>
            <a:endParaRPr lang="ru-RU" sz="3200" b="1" dirty="0">
              <a:solidFill>
                <a:srgbClr val="993366"/>
              </a:solidFill>
            </a:endParaRPr>
          </a:p>
        </p:txBody>
      </p:sp>
      <p:pic>
        <p:nvPicPr>
          <p:cNvPr id="1026" name="Picture 2" descr="G:\РОДИТЕЛЬСКОЕ СОБРАНИЕ (ФЕВРАЛЬ 2021)\ФИЗО (материал для родит.собрания)\detsad-1015306-1490030822.jpg"/>
          <p:cNvPicPr>
            <a:picLocks noChangeAspect="1" noChangeArrowheads="1"/>
          </p:cNvPicPr>
          <p:nvPr/>
        </p:nvPicPr>
        <p:blipFill rotWithShape="1">
          <a:blip r:embed="rId3">
            <a:extLst>
              <a:ext uri="{28A0092B-C50C-407E-A947-70E740481C1C}">
                <a14:useLocalDpi xmlns:a14="http://schemas.microsoft.com/office/drawing/2010/main" val="0"/>
              </a:ext>
            </a:extLst>
          </a:blip>
          <a:srcRect l="8254" b="4198"/>
          <a:stretch/>
        </p:blipFill>
        <p:spPr bwMode="auto">
          <a:xfrm>
            <a:off x="5704763" y="1858792"/>
            <a:ext cx="5994283" cy="469213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628632" y="818731"/>
            <a:ext cx="10563368" cy="523220"/>
          </a:xfrm>
          <a:prstGeom prst="rect">
            <a:avLst/>
          </a:prstGeom>
        </p:spPr>
        <p:txBody>
          <a:bodyPr wrap="square">
            <a:spAutoFit/>
          </a:bodyPr>
          <a:lstStyle/>
          <a:p>
            <a:r>
              <a:rPr lang="ru-RU" sz="2800" b="1" dirty="0" smtClean="0">
                <a:solidFill>
                  <a:schemeClr val="accent6">
                    <a:lumMod val="50000"/>
                  </a:schemeClr>
                </a:solidFill>
              </a:rPr>
              <a:t>1. Захват </a:t>
            </a:r>
            <a:r>
              <a:rPr lang="ru-RU" sz="2800" b="1" dirty="0">
                <a:solidFill>
                  <a:schemeClr val="accent6">
                    <a:lumMod val="50000"/>
                  </a:schemeClr>
                </a:solidFill>
              </a:rPr>
              <a:t>пальчиками ног различные предметы вокруг </a:t>
            </a:r>
            <a:r>
              <a:rPr lang="ru-RU" sz="2800" b="1" dirty="0" smtClean="0">
                <a:solidFill>
                  <a:schemeClr val="accent6">
                    <a:lumMod val="50000"/>
                  </a:schemeClr>
                </a:solidFill>
              </a:rPr>
              <a:t>себя</a:t>
            </a:r>
            <a:endParaRPr lang="ru-RU" sz="2800" b="1" dirty="0">
              <a:solidFill>
                <a:schemeClr val="accent6">
                  <a:lumMod val="50000"/>
                </a:schemeClr>
              </a:solidFill>
            </a:endParaRPr>
          </a:p>
        </p:txBody>
      </p:sp>
      <p:pic>
        <p:nvPicPr>
          <p:cNvPr id="1027" name="Picture 3" descr="G:\РОДИТЕЛЬСКОЕ СОБРАНИЕ (ФЕВРАЛЬ 2021)\ФИЗО (материал для родит.собрания)\uderzhivat-palcami-nog-melkie-predmet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6572" y="1534515"/>
            <a:ext cx="5337685" cy="32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53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pic>
        <p:nvPicPr>
          <p:cNvPr id="2050" name="Picture 2" descr="G:\РОДИТЕЛЬСКОЕ СОБРАНИЕ (ФЕВРАЛЬ 2021)\ФИЗО (материал для родит.собрания)\menbou-ashiura.png"/>
          <p:cNvPicPr>
            <a:picLocks noChangeAspect="1" noChangeArrowheads="1"/>
          </p:cNvPicPr>
          <p:nvPr/>
        </p:nvPicPr>
        <p:blipFill rotWithShape="1">
          <a:blip r:embed="rId3">
            <a:extLst>
              <a:ext uri="{28A0092B-C50C-407E-A947-70E740481C1C}">
                <a14:useLocalDpi xmlns:a14="http://schemas.microsoft.com/office/drawing/2010/main" val="0"/>
              </a:ext>
            </a:extLst>
          </a:blip>
          <a:srcRect l="6360"/>
          <a:stretch/>
        </p:blipFill>
        <p:spPr bwMode="auto">
          <a:xfrm>
            <a:off x="3835021" y="1347248"/>
            <a:ext cx="7952783" cy="5309163"/>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575457" y="259503"/>
            <a:ext cx="7117654" cy="584775"/>
          </a:xfrm>
          <a:prstGeom prst="rect">
            <a:avLst/>
          </a:prstGeom>
        </p:spPr>
        <p:txBody>
          <a:bodyPr wrap="none">
            <a:spAutoFit/>
          </a:bodyPr>
          <a:lstStyle/>
          <a:p>
            <a:r>
              <a:rPr lang="ru-RU" sz="3200" b="1" dirty="0" smtClean="0">
                <a:solidFill>
                  <a:schemeClr val="accent6">
                    <a:lumMod val="50000"/>
                  </a:schemeClr>
                </a:solidFill>
              </a:rPr>
              <a:t>2. Сидя </a:t>
            </a:r>
            <a:r>
              <a:rPr lang="ru-RU" sz="3200" b="1" dirty="0">
                <a:solidFill>
                  <a:schemeClr val="accent6">
                    <a:lumMod val="50000"/>
                  </a:schemeClr>
                </a:solidFill>
              </a:rPr>
              <a:t>на стуле, катаем палку </a:t>
            </a:r>
            <a:r>
              <a:rPr lang="ru-RU" sz="3200" b="1" dirty="0" smtClean="0">
                <a:solidFill>
                  <a:schemeClr val="accent6">
                    <a:lumMod val="50000"/>
                  </a:schemeClr>
                </a:solidFill>
              </a:rPr>
              <a:t>ступней</a:t>
            </a:r>
            <a:endParaRPr lang="ru-RU" sz="3200" b="1" dirty="0">
              <a:solidFill>
                <a:schemeClr val="accent6">
                  <a:lumMod val="50000"/>
                </a:schemeClr>
              </a:solidFill>
            </a:endParaRPr>
          </a:p>
        </p:txBody>
      </p:sp>
    </p:spTree>
    <p:extLst>
      <p:ext uri="{BB962C8B-B14F-4D97-AF65-F5344CB8AC3E}">
        <p14:creationId xmlns:p14="http://schemas.microsoft.com/office/powerpoint/2010/main" val="2510583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pic>
        <p:nvPicPr>
          <p:cNvPr id="3074" name="Picture 2" descr="G:\РОДИТЕЛЬСКОЕ СОБРАНИЕ (ФЕВРАЛЬ 2021)\ФИЗО (материал для родит.собрания)\xoUHPkAhKk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0960" y="1037230"/>
            <a:ext cx="8055561" cy="5377218"/>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796320" y="225876"/>
            <a:ext cx="7470058" cy="523220"/>
          </a:xfrm>
          <a:prstGeom prst="rect">
            <a:avLst/>
          </a:prstGeom>
        </p:spPr>
        <p:txBody>
          <a:bodyPr wrap="none">
            <a:spAutoFit/>
          </a:bodyPr>
          <a:lstStyle/>
          <a:p>
            <a:r>
              <a:rPr lang="ru-RU" sz="2800" b="1" dirty="0"/>
              <a:t> </a:t>
            </a:r>
            <a:r>
              <a:rPr lang="ru-RU" sz="2800" b="1" dirty="0" smtClean="0">
                <a:solidFill>
                  <a:schemeClr val="accent6">
                    <a:lumMod val="50000"/>
                  </a:schemeClr>
                </a:solidFill>
              </a:rPr>
              <a:t>3.</a:t>
            </a:r>
            <a:r>
              <a:rPr lang="ru-RU" sz="2800" b="1" dirty="0" smtClean="0"/>
              <a:t> </a:t>
            </a:r>
            <a:r>
              <a:rPr lang="ru-RU" sz="2800" b="1" dirty="0" smtClean="0">
                <a:solidFill>
                  <a:schemeClr val="accent6">
                    <a:lumMod val="50000"/>
                  </a:schemeClr>
                </a:solidFill>
              </a:rPr>
              <a:t>Ходьба </a:t>
            </a:r>
            <a:r>
              <a:rPr lang="ru-RU" sz="2800" b="1" dirty="0">
                <a:solidFill>
                  <a:schemeClr val="accent6">
                    <a:lumMod val="50000"/>
                  </a:schemeClr>
                </a:solidFill>
              </a:rPr>
              <a:t>по толстой </a:t>
            </a:r>
            <a:r>
              <a:rPr lang="ru-RU" sz="2800" b="1" dirty="0" smtClean="0">
                <a:solidFill>
                  <a:schemeClr val="accent6">
                    <a:lumMod val="50000"/>
                  </a:schemeClr>
                </a:solidFill>
              </a:rPr>
              <a:t>веревке - </a:t>
            </a:r>
            <a:r>
              <a:rPr lang="ru-RU" sz="2800" b="1" dirty="0">
                <a:solidFill>
                  <a:schemeClr val="accent6">
                    <a:lumMod val="50000"/>
                  </a:schemeClr>
                </a:solidFill>
              </a:rPr>
              <a:t>«змее</a:t>
            </a:r>
            <a:r>
              <a:rPr lang="ru-RU" sz="2800" b="1" dirty="0" smtClean="0">
                <a:solidFill>
                  <a:schemeClr val="accent6">
                    <a:lumMod val="50000"/>
                  </a:schemeClr>
                </a:solidFill>
              </a:rPr>
              <a:t>», обручу</a:t>
            </a:r>
            <a:endParaRPr lang="ru-RU" sz="2800" b="1" dirty="0">
              <a:solidFill>
                <a:schemeClr val="accent6">
                  <a:lumMod val="50000"/>
                </a:schemeClr>
              </a:solidFill>
            </a:endParaRPr>
          </a:p>
        </p:txBody>
      </p:sp>
    </p:spTree>
    <p:extLst>
      <p:ext uri="{BB962C8B-B14F-4D97-AF65-F5344CB8AC3E}">
        <p14:creationId xmlns:p14="http://schemas.microsoft.com/office/powerpoint/2010/main" val="3056795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pic>
        <p:nvPicPr>
          <p:cNvPr id="4098" name="Picture 2" descr="G:\РОДИТЕЛЬСКОЕ СОБРАНИЕ (ФЕВРАЛЬ 2021)\ФИЗО (материал для родит.собрания)\рисуем.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7737" y="967923"/>
            <a:ext cx="4267200" cy="5686425"/>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09433" y="138764"/>
            <a:ext cx="11218460" cy="954107"/>
          </a:xfrm>
          <a:prstGeom prst="rect">
            <a:avLst/>
          </a:prstGeom>
        </p:spPr>
        <p:txBody>
          <a:bodyPr wrap="square">
            <a:spAutoFit/>
          </a:bodyPr>
          <a:lstStyle/>
          <a:p>
            <a:r>
              <a:rPr lang="ru-RU" sz="2800" b="1" dirty="0">
                <a:solidFill>
                  <a:schemeClr val="accent6">
                    <a:lumMod val="50000"/>
                  </a:schemeClr>
                </a:solidFill>
              </a:rPr>
              <a:t> </a:t>
            </a:r>
            <a:r>
              <a:rPr lang="ru-RU" sz="2800" b="1" dirty="0" smtClean="0">
                <a:solidFill>
                  <a:schemeClr val="accent6">
                    <a:lumMod val="50000"/>
                  </a:schemeClr>
                </a:solidFill>
              </a:rPr>
              <a:t>4. Захватываем </a:t>
            </a:r>
            <a:r>
              <a:rPr lang="ru-RU" sz="2800" b="1" dirty="0">
                <a:solidFill>
                  <a:schemeClr val="accent6">
                    <a:lumMod val="50000"/>
                  </a:schemeClr>
                </a:solidFill>
              </a:rPr>
              <a:t>пальцами ног карандаш или ручку, пытаемся что-то нарисовать в воздухе или листе бумаги.</a:t>
            </a:r>
          </a:p>
        </p:txBody>
      </p:sp>
    </p:spTree>
    <p:extLst>
      <p:ext uri="{BB962C8B-B14F-4D97-AF65-F5344CB8AC3E}">
        <p14:creationId xmlns:p14="http://schemas.microsoft.com/office/powerpoint/2010/main" val="202511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405"/>
            <a:ext cx="12280604" cy="6868405"/>
          </a:xfrm>
          <a:prstGeom prst="rect">
            <a:avLst/>
          </a:prstGeom>
        </p:spPr>
      </p:pic>
      <p:sp>
        <p:nvSpPr>
          <p:cNvPr id="3" name="Прямоугольник 2"/>
          <p:cNvSpPr/>
          <p:nvPr/>
        </p:nvSpPr>
        <p:spPr>
          <a:xfrm>
            <a:off x="368490" y="214531"/>
            <a:ext cx="11823510" cy="954107"/>
          </a:xfrm>
          <a:prstGeom prst="rect">
            <a:avLst/>
          </a:prstGeom>
        </p:spPr>
        <p:txBody>
          <a:bodyPr wrap="square">
            <a:spAutoFit/>
          </a:bodyPr>
          <a:lstStyle/>
          <a:p>
            <a:pPr algn="ctr"/>
            <a:r>
              <a:rPr lang="ru-RU" sz="2800" b="1" dirty="0" smtClean="0">
                <a:solidFill>
                  <a:srgbClr val="993366"/>
                </a:solidFill>
              </a:rPr>
              <a:t>Игры и упражнения на развитие мелкой моторики у детей </a:t>
            </a:r>
          </a:p>
          <a:p>
            <a:pPr algn="ctr"/>
            <a:r>
              <a:rPr lang="ru-RU" sz="2800" b="1" dirty="0" smtClean="0">
                <a:solidFill>
                  <a:srgbClr val="993366"/>
                </a:solidFill>
              </a:rPr>
              <a:t>дошкольного </a:t>
            </a:r>
            <a:r>
              <a:rPr lang="ru-RU" sz="2800" b="1" dirty="0">
                <a:solidFill>
                  <a:srgbClr val="993366"/>
                </a:solidFill>
              </a:rPr>
              <a:t>возраста </a:t>
            </a:r>
            <a:r>
              <a:rPr lang="ru-RU" sz="2800" b="1" dirty="0" smtClean="0">
                <a:solidFill>
                  <a:srgbClr val="993366"/>
                </a:solidFill>
              </a:rPr>
              <a:t>с </a:t>
            </a:r>
            <a:r>
              <a:rPr lang="ru-RU" sz="2800" b="1" dirty="0">
                <a:solidFill>
                  <a:srgbClr val="993366"/>
                </a:solidFill>
              </a:rPr>
              <a:t>использованием подручных </a:t>
            </a:r>
            <a:r>
              <a:rPr lang="ru-RU" sz="2800" b="1" dirty="0" smtClean="0">
                <a:solidFill>
                  <a:srgbClr val="993366"/>
                </a:solidFill>
              </a:rPr>
              <a:t>материалов </a:t>
            </a:r>
            <a:endParaRPr lang="ru-RU" sz="2800" b="1" dirty="0">
              <a:solidFill>
                <a:srgbClr val="993366"/>
              </a:solidFill>
            </a:endParaRPr>
          </a:p>
        </p:txBody>
      </p:sp>
      <p:sp>
        <p:nvSpPr>
          <p:cNvPr id="4" name="Прямоугольник 3"/>
          <p:cNvSpPr/>
          <p:nvPr/>
        </p:nvSpPr>
        <p:spPr>
          <a:xfrm>
            <a:off x="1487606" y="1168638"/>
            <a:ext cx="9498842" cy="1200329"/>
          </a:xfrm>
          <a:prstGeom prst="rect">
            <a:avLst/>
          </a:prstGeom>
        </p:spPr>
        <p:txBody>
          <a:bodyPr wrap="square">
            <a:spAutoFit/>
          </a:bodyPr>
          <a:lstStyle/>
          <a:p>
            <a:r>
              <a:rPr lang="ru-RU" b="1" dirty="0" smtClean="0">
                <a:solidFill>
                  <a:schemeClr val="accent6">
                    <a:lumMod val="50000"/>
                  </a:schemeClr>
                </a:solidFill>
              </a:rPr>
              <a:t>Крупяные </a:t>
            </a:r>
            <a:r>
              <a:rPr lang="ru-RU" b="1" dirty="0">
                <a:solidFill>
                  <a:schemeClr val="accent6">
                    <a:lumMod val="50000"/>
                  </a:schemeClr>
                </a:solidFill>
              </a:rPr>
              <a:t>«ванночки». Насыпаем в кастрюльку или большую миску сушеный горох, фасоль или гречку</a:t>
            </a:r>
            <a:r>
              <a:rPr lang="ru-RU" b="1" dirty="0" smtClean="0">
                <a:solidFill>
                  <a:schemeClr val="accent6">
                    <a:lumMod val="50000"/>
                  </a:schemeClr>
                </a:solidFill>
              </a:rPr>
              <a:t>. Затем </a:t>
            </a:r>
            <a:r>
              <a:rPr lang="ru-RU" b="1" dirty="0">
                <a:solidFill>
                  <a:schemeClr val="accent6">
                    <a:lumMod val="50000"/>
                  </a:schemeClr>
                </a:solidFill>
              </a:rPr>
              <a:t>прячем среди бобовых или крупы небольшие предметы: игрушки из «киндер-сюрпризов», детали конструктора или что-то еще. Задача ребенка – найти и вытащить забавные игрушки.</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9338" y="2231039"/>
            <a:ext cx="5720595" cy="4442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214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406"/>
            <a:ext cx="12280604" cy="6868405"/>
          </a:xfrm>
          <a:prstGeom prst="rect">
            <a:avLst/>
          </a:prstGeom>
        </p:spPr>
      </p:pic>
      <p:sp>
        <p:nvSpPr>
          <p:cNvPr id="3" name="Прямоугольник 2"/>
          <p:cNvSpPr/>
          <p:nvPr/>
        </p:nvSpPr>
        <p:spPr>
          <a:xfrm>
            <a:off x="1555845" y="281532"/>
            <a:ext cx="10317706" cy="2308324"/>
          </a:xfrm>
          <a:prstGeom prst="rect">
            <a:avLst/>
          </a:prstGeom>
        </p:spPr>
        <p:txBody>
          <a:bodyPr wrap="square">
            <a:spAutoFit/>
          </a:bodyPr>
          <a:lstStyle/>
          <a:p>
            <a:r>
              <a:rPr lang="ru-RU" sz="2400" b="1" dirty="0" smtClean="0">
                <a:solidFill>
                  <a:schemeClr val="accent6">
                    <a:lumMod val="50000"/>
                  </a:schemeClr>
                </a:solidFill>
              </a:rPr>
              <a:t>«Мы художники» </a:t>
            </a:r>
          </a:p>
          <a:p>
            <a:r>
              <a:rPr lang="ru-RU" sz="2400" b="1" dirty="0" smtClean="0">
                <a:solidFill>
                  <a:schemeClr val="accent6">
                    <a:lumMod val="50000"/>
                  </a:schemeClr>
                </a:solidFill>
              </a:rPr>
              <a:t>Возьмите </a:t>
            </a:r>
            <a:r>
              <a:rPr lang="ru-RU" sz="2400" b="1" dirty="0">
                <a:solidFill>
                  <a:schemeClr val="accent6">
                    <a:lumMod val="50000"/>
                  </a:schemeClr>
                </a:solidFill>
              </a:rPr>
              <a:t>яркий поднос. Тонким равномерным слоем рассыпьте по подносу любую мелкую крупу. Проведите пальчиком ребенка по крупе. Получится яркая контрастная линия. Позвольте малышу самому нарисовать несколько хаотических линий. Затем попробуйте вместе нарисовать какие-нибудь предметы (забор, дождик, волны, буквы и т. д.</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3666" y="2753629"/>
            <a:ext cx="5297488"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6533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405"/>
            <a:ext cx="12280604" cy="6868405"/>
          </a:xfrm>
          <a:prstGeom prst="rect">
            <a:avLst/>
          </a:prstGeom>
        </p:spPr>
      </p:pic>
      <p:sp>
        <p:nvSpPr>
          <p:cNvPr id="3" name="Прямоугольник 2"/>
          <p:cNvSpPr/>
          <p:nvPr/>
        </p:nvSpPr>
        <p:spPr>
          <a:xfrm>
            <a:off x="127379" y="189581"/>
            <a:ext cx="12064621" cy="523220"/>
          </a:xfrm>
          <a:prstGeom prst="rect">
            <a:avLst/>
          </a:prstGeom>
        </p:spPr>
        <p:txBody>
          <a:bodyPr wrap="square">
            <a:spAutoFit/>
          </a:bodyPr>
          <a:lstStyle/>
          <a:p>
            <a:pPr algn="ctr"/>
            <a:r>
              <a:rPr lang="ru-RU" sz="2800" b="1" dirty="0">
                <a:solidFill>
                  <a:srgbClr val="993366"/>
                </a:solidFill>
              </a:rPr>
              <a:t>Упражнения и игры для профилактики и </a:t>
            </a:r>
            <a:r>
              <a:rPr lang="ru-RU" sz="2800" b="1" dirty="0" smtClean="0">
                <a:solidFill>
                  <a:srgbClr val="993366"/>
                </a:solidFill>
              </a:rPr>
              <a:t>коррекции нарушения </a:t>
            </a:r>
            <a:r>
              <a:rPr lang="ru-RU" sz="2800" b="1" dirty="0">
                <a:solidFill>
                  <a:srgbClr val="993366"/>
                </a:solidFill>
              </a:rPr>
              <a:t>осанки</a:t>
            </a:r>
          </a:p>
        </p:txBody>
      </p:sp>
      <p:sp>
        <p:nvSpPr>
          <p:cNvPr id="4" name="Прямоугольник 3"/>
          <p:cNvSpPr/>
          <p:nvPr/>
        </p:nvSpPr>
        <p:spPr>
          <a:xfrm>
            <a:off x="1583140" y="923710"/>
            <a:ext cx="7629098" cy="1200329"/>
          </a:xfrm>
          <a:prstGeom prst="rect">
            <a:avLst/>
          </a:prstGeom>
        </p:spPr>
        <p:txBody>
          <a:bodyPr wrap="square">
            <a:spAutoFit/>
          </a:bodyPr>
          <a:lstStyle/>
          <a:p>
            <a:r>
              <a:rPr lang="ru-RU" sz="2400" b="1" dirty="0">
                <a:solidFill>
                  <a:schemeClr val="accent6">
                    <a:lumMod val="50000"/>
                  </a:schemeClr>
                </a:solidFill>
              </a:rPr>
              <a:t>«Морская звезда»</a:t>
            </a:r>
          </a:p>
          <a:p>
            <a:r>
              <a:rPr lang="ru-RU" sz="2400" b="1" dirty="0" err="1" smtClean="0">
                <a:solidFill>
                  <a:schemeClr val="accent6">
                    <a:lumMod val="50000"/>
                  </a:schemeClr>
                </a:solidFill>
              </a:rPr>
              <a:t>И.п</a:t>
            </a:r>
            <a:r>
              <a:rPr lang="ru-RU" sz="2400" b="1" dirty="0">
                <a:solidFill>
                  <a:schemeClr val="accent6">
                    <a:lumMod val="50000"/>
                  </a:schemeClr>
                </a:solidFill>
              </a:rPr>
              <a:t>.: лежа на животе, поднять руки и ноги в </a:t>
            </a:r>
            <a:r>
              <a:rPr lang="ru-RU" sz="2400" b="1" dirty="0" smtClean="0">
                <a:solidFill>
                  <a:schemeClr val="accent6">
                    <a:lumMod val="50000"/>
                  </a:schemeClr>
                </a:solidFill>
              </a:rPr>
              <a:t>стороны. Вы </a:t>
            </a:r>
            <a:r>
              <a:rPr lang="ru-RU" sz="2400" b="1" dirty="0">
                <a:solidFill>
                  <a:schemeClr val="accent6">
                    <a:lumMod val="50000"/>
                  </a:schemeClr>
                </a:solidFill>
              </a:rPr>
              <a:t>— морская звезда! Покачайтесь на волнах.</a:t>
            </a:r>
          </a:p>
        </p:txBody>
      </p:sp>
      <p:pic>
        <p:nvPicPr>
          <p:cNvPr id="7170" name="Picture 2" descr="C:\Users\user\Desktop\0b0d96e487c626e77da7793e1f0df279.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5686" y="2333768"/>
            <a:ext cx="7375854" cy="4148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470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405"/>
            <a:ext cx="12280604" cy="6868405"/>
          </a:xfrm>
          <a:prstGeom prst="rect">
            <a:avLst/>
          </a:prstGeom>
        </p:spPr>
      </p:pic>
      <p:pic>
        <p:nvPicPr>
          <p:cNvPr id="8194" name="Picture 2" descr="C:\Users\user\Desktop\aHR0cHM6Ly9jZG4uc20tbmV3cy5ydS93cC1jb250ZW50L3VwbG9hZHMvMjAyMC8wNy8zMC9vcmlnaW5hbC0zLmpwZ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0114" y="2047504"/>
            <a:ext cx="6945194" cy="4635918"/>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169995" y="277253"/>
            <a:ext cx="9048464" cy="1569660"/>
          </a:xfrm>
          <a:prstGeom prst="rect">
            <a:avLst/>
          </a:prstGeom>
        </p:spPr>
        <p:txBody>
          <a:bodyPr wrap="square">
            <a:spAutoFit/>
          </a:bodyPr>
          <a:lstStyle/>
          <a:p>
            <a:r>
              <a:rPr lang="ru-RU" sz="2400" b="1" dirty="0">
                <a:solidFill>
                  <a:schemeClr val="accent6">
                    <a:lumMod val="50000"/>
                  </a:schemeClr>
                </a:solidFill>
              </a:rPr>
              <a:t> «Стойкий оловянный солдатик</a:t>
            </a:r>
            <a:r>
              <a:rPr lang="ru-RU" sz="2400" b="1" dirty="0" smtClean="0">
                <a:solidFill>
                  <a:schemeClr val="accent6">
                    <a:lumMod val="50000"/>
                  </a:schemeClr>
                </a:solidFill>
              </a:rPr>
              <a:t>»</a:t>
            </a:r>
            <a:endParaRPr lang="ru-RU" sz="2400" b="1" dirty="0">
              <a:solidFill>
                <a:schemeClr val="accent6">
                  <a:lumMod val="50000"/>
                </a:schemeClr>
              </a:solidFill>
            </a:endParaRPr>
          </a:p>
          <a:p>
            <a:r>
              <a:rPr lang="ru-RU" sz="2400" b="1" dirty="0" err="1">
                <a:solidFill>
                  <a:schemeClr val="accent6">
                    <a:lumMod val="50000"/>
                  </a:schemeClr>
                </a:solidFill>
              </a:rPr>
              <a:t>И.п</a:t>
            </a:r>
            <a:r>
              <a:rPr lang="ru-RU" sz="2400" b="1" dirty="0">
                <a:solidFill>
                  <a:schemeClr val="accent6">
                    <a:lumMod val="50000"/>
                  </a:schemeClr>
                </a:solidFill>
              </a:rPr>
              <a:t>.: встать на колени, руки плотно прижать к туловищу. Наклониться назад, как можно ниже, держать спину прямо, а затем выпрямиться. Повторить 3 раза. Сесть на пятки, отдохнуть.</a:t>
            </a:r>
          </a:p>
        </p:txBody>
      </p:sp>
    </p:spTree>
    <p:extLst>
      <p:ext uri="{BB962C8B-B14F-4D97-AF65-F5344CB8AC3E}">
        <p14:creationId xmlns:p14="http://schemas.microsoft.com/office/powerpoint/2010/main" val="234200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406"/>
            <a:ext cx="12280604" cy="6868405"/>
          </a:xfrm>
          <a:prstGeom prst="rect">
            <a:avLst/>
          </a:prstGeom>
        </p:spPr>
      </p:pic>
      <p:pic>
        <p:nvPicPr>
          <p:cNvPr id="9218" name="Picture 2" descr="C:\Users\user\Desktop\img3.jpg"/>
          <p:cNvPicPr>
            <a:picLocks noChangeAspect="1" noChangeArrowheads="1"/>
          </p:cNvPicPr>
          <p:nvPr/>
        </p:nvPicPr>
        <p:blipFill rotWithShape="1">
          <a:blip r:embed="rId3">
            <a:extLst>
              <a:ext uri="{28A0092B-C50C-407E-A947-70E740481C1C}">
                <a14:useLocalDpi xmlns:a14="http://schemas.microsoft.com/office/drawing/2010/main" val="0"/>
              </a:ext>
            </a:extLst>
          </a:blip>
          <a:srcRect b="23253"/>
          <a:stretch/>
        </p:blipFill>
        <p:spPr bwMode="auto">
          <a:xfrm>
            <a:off x="4558351" y="2466402"/>
            <a:ext cx="7228765" cy="4160935"/>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95618" y="88208"/>
            <a:ext cx="11996382" cy="2308324"/>
          </a:xfrm>
          <a:prstGeom prst="rect">
            <a:avLst/>
          </a:prstGeom>
        </p:spPr>
        <p:txBody>
          <a:bodyPr wrap="square">
            <a:spAutoFit/>
          </a:bodyPr>
          <a:lstStyle/>
          <a:p>
            <a:r>
              <a:rPr lang="ru-RU" sz="2400" b="1" dirty="0" smtClean="0">
                <a:solidFill>
                  <a:schemeClr val="accent6">
                    <a:lumMod val="50000"/>
                  </a:schemeClr>
                </a:solidFill>
              </a:rPr>
              <a:t>                                                                       «</a:t>
            </a:r>
            <a:r>
              <a:rPr lang="ru-RU" sz="2400" b="1" dirty="0">
                <a:solidFill>
                  <a:schemeClr val="accent6">
                    <a:lumMod val="50000"/>
                  </a:schemeClr>
                </a:solidFill>
              </a:rPr>
              <a:t>Маленький мостик»</a:t>
            </a:r>
          </a:p>
          <a:p>
            <a:r>
              <a:rPr lang="ru-RU" sz="2400" b="1" dirty="0" smtClean="0">
                <a:solidFill>
                  <a:schemeClr val="accent6">
                    <a:lumMod val="50000"/>
                  </a:schemeClr>
                </a:solidFill>
              </a:rPr>
              <a:t>                                                  Шли </a:t>
            </a:r>
            <a:r>
              <a:rPr lang="ru-RU" sz="2400" b="1" dirty="0">
                <a:solidFill>
                  <a:schemeClr val="accent6">
                    <a:lumMod val="50000"/>
                  </a:schemeClr>
                </a:solidFill>
              </a:rPr>
              <a:t>ежата по лесу. Перед ними ручей.</a:t>
            </a:r>
          </a:p>
          <a:p>
            <a:r>
              <a:rPr lang="ru-RU" sz="2400" b="1" dirty="0" smtClean="0">
                <a:solidFill>
                  <a:schemeClr val="accent6">
                    <a:lumMod val="50000"/>
                  </a:schemeClr>
                </a:solidFill>
              </a:rPr>
              <a:t>Как </a:t>
            </a:r>
            <a:r>
              <a:rPr lang="ru-RU" sz="2400" b="1" dirty="0">
                <a:solidFill>
                  <a:schemeClr val="accent6">
                    <a:lumMod val="50000"/>
                  </a:schemeClr>
                </a:solidFill>
              </a:rPr>
              <a:t>им перебраться через него? Давайте поможем им: построим </a:t>
            </a:r>
            <a:r>
              <a:rPr lang="ru-RU" sz="2400" b="1" dirty="0" smtClean="0">
                <a:solidFill>
                  <a:schemeClr val="accent6">
                    <a:lumMod val="50000"/>
                  </a:schemeClr>
                </a:solidFill>
              </a:rPr>
              <a:t>мостик </a:t>
            </a:r>
            <a:r>
              <a:rPr lang="ru-RU" sz="2400" b="1" dirty="0">
                <a:solidFill>
                  <a:schemeClr val="accent6">
                    <a:lumMod val="50000"/>
                  </a:schemeClr>
                </a:solidFill>
              </a:rPr>
              <a:t>через ручей.</a:t>
            </a:r>
          </a:p>
          <a:p>
            <a:pPr algn="ctr"/>
            <a:r>
              <a:rPr lang="ru-RU" sz="2400" b="1" dirty="0" err="1" smtClean="0">
                <a:solidFill>
                  <a:schemeClr val="accent6">
                    <a:lumMod val="50000"/>
                  </a:schemeClr>
                </a:solidFill>
              </a:rPr>
              <a:t>И.п</a:t>
            </a:r>
            <a:r>
              <a:rPr lang="ru-RU" sz="2400" b="1" dirty="0">
                <a:solidFill>
                  <a:schemeClr val="accent6">
                    <a:lumMod val="50000"/>
                  </a:schemeClr>
                </a:solidFill>
              </a:rPr>
              <a:t>.: лечь на спину, </a:t>
            </a:r>
            <a:r>
              <a:rPr lang="ru-RU" sz="2400" b="1" dirty="0" smtClean="0">
                <a:solidFill>
                  <a:schemeClr val="accent6">
                    <a:lumMod val="50000"/>
                  </a:schemeClr>
                </a:solidFill>
              </a:rPr>
              <a:t>руки под головой. </a:t>
            </a:r>
            <a:r>
              <a:rPr lang="ru-RU" sz="2400" b="1" dirty="0">
                <a:solidFill>
                  <a:schemeClr val="accent6">
                    <a:lumMod val="50000"/>
                  </a:schemeClr>
                </a:solidFill>
              </a:rPr>
              <a:t>Н</a:t>
            </a:r>
            <a:r>
              <a:rPr lang="ru-RU" sz="2400" b="1" dirty="0" smtClean="0">
                <a:solidFill>
                  <a:schemeClr val="accent6">
                    <a:lumMod val="50000"/>
                  </a:schemeClr>
                </a:solidFill>
              </a:rPr>
              <a:t>е </a:t>
            </a:r>
            <a:r>
              <a:rPr lang="ru-RU" sz="2400" b="1" dirty="0">
                <a:solidFill>
                  <a:schemeClr val="accent6">
                    <a:lumMod val="50000"/>
                  </a:schemeClr>
                </a:solidFill>
              </a:rPr>
              <a:t>отрывая плеч и ступней ног от пола, приподнять туловище. </a:t>
            </a:r>
            <a:r>
              <a:rPr lang="ru-RU" sz="2400" b="1" dirty="0" smtClean="0">
                <a:solidFill>
                  <a:schemeClr val="accent6">
                    <a:lumMod val="50000"/>
                  </a:schemeClr>
                </a:solidFill>
              </a:rPr>
              <a:t> </a:t>
            </a:r>
            <a:r>
              <a:rPr lang="ru-RU" sz="2400" b="1" dirty="0">
                <a:solidFill>
                  <a:schemeClr val="accent6">
                    <a:lumMod val="50000"/>
                  </a:schemeClr>
                </a:solidFill>
              </a:rPr>
              <a:t>Держите, держите спину, пока ежата не перебегут на другой </a:t>
            </a:r>
            <a:r>
              <a:rPr lang="ru-RU" sz="2400" b="1" dirty="0" smtClean="0">
                <a:solidFill>
                  <a:schemeClr val="accent6">
                    <a:lumMod val="50000"/>
                  </a:schemeClr>
                </a:solidFill>
              </a:rPr>
              <a:t>                                              берег. Вот </a:t>
            </a:r>
            <a:r>
              <a:rPr lang="ru-RU" sz="2400" b="1" dirty="0">
                <a:solidFill>
                  <a:schemeClr val="accent6">
                    <a:lumMod val="50000"/>
                  </a:schemeClr>
                </a:solidFill>
              </a:rPr>
              <a:t>ежата и перебрались, а мы отдохнем. </a:t>
            </a:r>
            <a:r>
              <a:rPr lang="ru-RU" sz="2400" b="1" dirty="0" smtClean="0">
                <a:solidFill>
                  <a:schemeClr val="accent6">
                    <a:lumMod val="50000"/>
                  </a:schemeClr>
                </a:solidFill>
              </a:rPr>
              <a:t>Повторить </a:t>
            </a:r>
            <a:r>
              <a:rPr lang="ru-RU" sz="2400" b="1" dirty="0">
                <a:solidFill>
                  <a:schemeClr val="accent6">
                    <a:lumMod val="50000"/>
                  </a:schemeClr>
                </a:solidFill>
              </a:rPr>
              <a:t>3 раза.</a:t>
            </a:r>
          </a:p>
        </p:txBody>
      </p:sp>
    </p:spTree>
    <p:extLst>
      <p:ext uri="{BB962C8B-B14F-4D97-AF65-F5344CB8AC3E}">
        <p14:creationId xmlns:p14="http://schemas.microsoft.com/office/powerpoint/2010/main" val="2595390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sp>
        <p:nvSpPr>
          <p:cNvPr id="3" name="Прямоугольник 2"/>
          <p:cNvSpPr/>
          <p:nvPr/>
        </p:nvSpPr>
        <p:spPr>
          <a:xfrm>
            <a:off x="1951630" y="157918"/>
            <a:ext cx="8898340" cy="954107"/>
          </a:xfrm>
          <a:prstGeom prst="rect">
            <a:avLst/>
          </a:prstGeom>
        </p:spPr>
        <p:txBody>
          <a:bodyPr wrap="square">
            <a:spAutoFit/>
          </a:bodyPr>
          <a:lstStyle/>
          <a:p>
            <a:pPr algn="ctr"/>
            <a:r>
              <a:rPr lang="ru-RU" sz="2800" b="1" dirty="0">
                <a:solidFill>
                  <a:srgbClr val="993366"/>
                </a:solidFill>
              </a:rPr>
              <a:t>Игровые упражнения для профилактики нарушения зрения у детей дошкольного возраста</a:t>
            </a:r>
          </a:p>
        </p:txBody>
      </p:sp>
      <p:sp>
        <p:nvSpPr>
          <p:cNvPr id="4" name="Прямоугольник 3"/>
          <p:cNvSpPr/>
          <p:nvPr/>
        </p:nvSpPr>
        <p:spPr>
          <a:xfrm>
            <a:off x="2988861" y="1112025"/>
            <a:ext cx="9203140" cy="5386090"/>
          </a:xfrm>
          <a:prstGeom prst="rect">
            <a:avLst/>
          </a:prstGeom>
        </p:spPr>
        <p:txBody>
          <a:bodyPr wrap="square">
            <a:spAutoFit/>
          </a:bodyPr>
          <a:lstStyle/>
          <a:p>
            <a:pPr algn="ctr"/>
            <a:r>
              <a:rPr lang="ru-RU" sz="2400" b="1" dirty="0">
                <a:solidFill>
                  <a:schemeClr val="accent6">
                    <a:lumMod val="50000"/>
                  </a:schemeClr>
                </a:solidFill>
              </a:rPr>
              <a:t>Комплекс упражнений для активизации работы мышц глаз</a:t>
            </a:r>
          </a:p>
          <a:p>
            <a:r>
              <a:rPr lang="ru-RU" sz="2000" b="1" dirty="0"/>
              <a:t>1. Смотреть прямо перед собой 2-3 сек.</a:t>
            </a:r>
          </a:p>
          <a:p>
            <a:r>
              <a:rPr lang="ru-RU" sz="2000" b="1" dirty="0"/>
              <a:t>2. Поставить указательный палец на расстоянии 25-30 см от глаз, перевести взгляд на кончик пальца, смотреть на него 2-3 сек, опустить руку (4-5 раз).</a:t>
            </a:r>
          </a:p>
          <a:p>
            <a:r>
              <a:rPr lang="ru-RU" sz="2000" b="1" dirty="0"/>
              <a:t>3. Опустить голову, посмотреть на носок левой ноги; поднять голову, посмотреть в правый верхний угол комнаты; опустить голову, посмотреть на носок правой ноги; поднять голову, посмотреть в левый верхний угол комнаты (ноги на ширине плеч) (3-4 раза)</a:t>
            </a:r>
          </a:p>
          <a:p>
            <a:r>
              <a:rPr lang="ru-RU" sz="2000" b="1" dirty="0"/>
              <a:t>4. Посмотреть на вершины деревьев перед окном; перевести взгляд и назвать любой предмет на земле, отыскать в небе птиц или самолет и проследить за ними взглядом; назвать транспорт, проезжающий мимо или стоящий на обочине дороги.</a:t>
            </a:r>
          </a:p>
          <a:p>
            <a:r>
              <a:rPr lang="ru-RU" sz="2000" b="1" dirty="0"/>
              <a:t>5. Глаза открыты. Выполнять частое-частое моргание глазами. Это упражнение способствует борьбе с хронической «сухостью» глаз.</a:t>
            </a:r>
          </a:p>
          <a:p>
            <a:r>
              <a:rPr lang="ru-RU" sz="2000" b="1" dirty="0"/>
              <a:t>6. Стоим или сидим спокойно. Вытягиваем руку. Фиксируем взгляд на кончике указательного пальца, удерживаем взгляд на приближаемом собственном пальце, другой рукой одновременно ощупываем этот палец.</a:t>
            </a:r>
          </a:p>
        </p:txBody>
      </p:sp>
      <p:pic>
        <p:nvPicPr>
          <p:cNvPr id="10242" name="Picture 2" descr="C:\Users\user\Desktop\im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019993"/>
            <a:ext cx="2988860" cy="3070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8181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sp>
        <p:nvSpPr>
          <p:cNvPr id="3" name="Прямоугольник 2"/>
          <p:cNvSpPr/>
          <p:nvPr/>
        </p:nvSpPr>
        <p:spPr>
          <a:xfrm>
            <a:off x="1594408" y="220091"/>
            <a:ext cx="10686197" cy="1569660"/>
          </a:xfrm>
          <a:prstGeom prst="rect">
            <a:avLst/>
          </a:prstGeom>
        </p:spPr>
        <p:txBody>
          <a:bodyPr wrap="square">
            <a:spAutoFit/>
          </a:bodyPr>
          <a:lstStyle/>
          <a:p>
            <a:r>
              <a:rPr lang="ru-RU" sz="2400" b="1" dirty="0">
                <a:solidFill>
                  <a:schemeClr val="accent6">
                    <a:lumMod val="50000"/>
                  </a:schemeClr>
                </a:solidFill>
              </a:rPr>
              <a:t>Метка на стекле позволяет тренировать глазные мышцы, сокращение мышц хрусталика. Способствует профилактике близорукости. Ребенку предлагается рассмотреть круг, наклеенный на стекле, затем перевести взгляд на самую удаленную точку за стеклом и рассказать, что он там видит.</a:t>
            </a:r>
          </a:p>
        </p:txBody>
      </p:sp>
      <p:pic>
        <p:nvPicPr>
          <p:cNvPr id="11266" name="Picture 2" descr="C:\Users\user\Desktop\0efe493eea610ba365cf8a6f9b3cf4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1099" y="1991671"/>
            <a:ext cx="7142328" cy="4449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078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sp>
        <p:nvSpPr>
          <p:cNvPr id="3" name="Прямоугольник 2"/>
          <p:cNvSpPr/>
          <p:nvPr/>
        </p:nvSpPr>
        <p:spPr>
          <a:xfrm>
            <a:off x="2201840" y="341911"/>
            <a:ext cx="9990160" cy="5447645"/>
          </a:xfrm>
          <a:prstGeom prst="rect">
            <a:avLst/>
          </a:prstGeom>
        </p:spPr>
        <p:txBody>
          <a:bodyPr wrap="square">
            <a:spAutoFit/>
          </a:bodyPr>
          <a:lstStyle/>
          <a:p>
            <a:r>
              <a:rPr lang="ru-RU" sz="2400" b="1" dirty="0" err="1" smtClean="0">
                <a:solidFill>
                  <a:schemeClr val="accent6">
                    <a:lumMod val="50000"/>
                  </a:schemeClr>
                </a:solidFill>
              </a:rPr>
              <a:t>Цветотерапия</a:t>
            </a:r>
            <a:endParaRPr lang="ru-RU" sz="2400" b="1" dirty="0" smtClean="0">
              <a:solidFill>
                <a:schemeClr val="accent6">
                  <a:lumMod val="50000"/>
                </a:schemeClr>
              </a:solidFill>
            </a:endParaRPr>
          </a:p>
          <a:p>
            <a:endParaRPr lang="ru-RU" sz="2400" b="1" dirty="0">
              <a:solidFill>
                <a:schemeClr val="accent6">
                  <a:lumMod val="50000"/>
                </a:schemeClr>
              </a:solidFill>
            </a:endParaRPr>
          </a:p>
          <a:p>
            <a:r>
              <a:rPr lang="ru-RU" sz="2000" b="1" dirty="0">
                <a:solidFill>
                  <a:srgbClr val="993366"/>
                </a:solidFill>
              </a:rPr>
              <a:t>Упражнение «Цветовые ванны» </a:t>
            </a:r>
            <a:r>
              <a:rPr lang="ru-RU" sz="2000" b="1" dirty="0"/>
              <a:t>восстанавливают активность зрительных клеток, активизируют кровообращение в глазах. Это упражнение способствует </a:t>
            </a:r>
            <a:r>
              <a:rPr lang="ru-RU" sz="2000" b="1" dirty="0" err="1"/>
              <a:t>саморегуляции</a:t>
            </a:r>
            <a:r>
              <a:rPr lang="ru-RU" sz="2000" b="1" dirty="0"/>
              <a:t>, т.к. фазы напряжения и расслабления зрительных клеток сбалансированы между собой естественным образом. На выполнение понадобится до 10 мин</a:t>
            </a:r>
            <a:r>
              <a:rPr lang="ru-RU" sz="2000" b="1" dirty="0" smtClean="0"/>
              <a:t>.</a:t>
            </a:r>
          </a:p>
          <a:p>
            <a:r>
              <a:rPr lang="ru-RU" sz="2000" b="1" dirty="0" smtClean="0"/>
              <a:t> </a:t>
            </a:r>
            <a:r>
              <a:rPr lang="ru-RU" sz="2000" b="1" dirty="0"/>
              <a:t>Смысл упражнения заключается в погружении в цвета: красный, серый, синий.</a:t>
            </a:r>
          </a:p>
          <a:p>
            <a:endParaRPr lang="ru-RU" sz="2000" b="1" dirty="0" smtClean="0"/>
          </a:p>
          <a:p>
            <a:r>
              <a:rPr lang="ru-RU" sz="2000" b="1" dirty="0" smtClean="0">
                <a:solidFill>
                  <a:srgbClr val="993366"/>
                </a:solidFill>
              </a:rPr>
              <a:t>Упражнение </a:t>
            </a:r>
            <a:r>
              <a:rPr lang="ru-RU" sz="2000" b="1" dirty="0">
                <a:solidFill>
                  <a:srgbClr val="993366"/>
                </a:solidFill>
              </a:rPr>
              <a:t>«Цветовые пятна»</a:t>
            </a:r>
          </a:p>
          <a:p>
            <a:r>
              <a:rPr lang="ru-RU" sz="2000" b="1" dirty="0"/>
              <a:t>На зрительные ориентиры (цветные пятна) предлагается обучающимся смотреть по очереди. Данные ориентиры могут быть представлены в разных моментах (игрушки, геометрические фигуры, флажки, метки на стенах):</a:t>
            </a:r>
          </a:p>
          <a:p>
            <a:r>
              <a:rPr lang="ru-RU" sz="2000" b="1" dirty="0"/>
              <a:t>–красный (стимулирует детей в работе, это сила внимания);</a:t>
            </a:r>
          </a:p>
          <a:p>
            <a:r>
              <a:rPr lang="ru-RU" sz="2000" b="1" dirty="0"/>
              <a:t>-оранжевый или желтый (соответствуют положительному </a:t>
            </a:r>
            <a:endParaRPr lang="ru-RU" sz="2000" b="1" dirty="0" smtClean="0"/>
          </a:p>
          <a:p>
            <a:r>
              <a:rPr lang="ru-RU" sz="2000" b="1" dirty="0" smtClean="0"/>
              <a:t>рабочему </a:t>
            </a:r>
            <a:r>
              <a:rPr lang="ru-RU" sz="2000" b="1" dirty="0"/>
              <a:t>настроению, это тепло, оптимизм, радость);</a:t>
            </a:r>
          </a:p>
          <a:p>
            <a:r>
              <a:rPr lang="ru-RU" sz="2000" b="1" dirty="0"/>
              <a:t>-синий, голубой </a:t>
            </a:r>
            <a:r>
              <a:rPr lang="ru-RU" sz="2000" b="1" dirty="0" smtClean="0"/>
              <a:t>или зеленый </a:t>
            </a:r>
            <a:r>
              <a:rPr lang="ru-RU" sz="2000" b="1" dirty="0"/>
              <a:t>– действуют успокаивающе, </a:t>
            </a:r>
            <a:endParaRPr lang="ru-RU" sz="2000" b="1" dirty="0" smtClean="0"/>
          </a:p>
          <a:p>
            <a:r>
              <a:rPr lang="ru-RU" sz="2000" b="1" dirty="0" smtClean="0"/>
              <a:t>                      это </a:t>
            </a:r>
            <a:r>
              <a:rPr lang="ru-RU" sz="2000" b="1" dirty="0"/>
              <a:t>общение, надежда, </a:t>
            </a:r>
            <a:r>
              <a:rPr lang="ru-RU" sz="2000" b="1" dirty="0" smtClean="0"/>
              <a:t> вдохновение</a:t>
            </a:r>
            <a:r>
              <a:rPr lang="ru-RU" sz="2000" b="1" dirty="0"/>
              <a:t>.</a:t>
            </a:r>
          </a:p>
        </p:txBody>
      </p:sp>
      <p:pic>
        <p:nvPicPr>
          <p:cNvPr id="12290" name="Picture 2" descr="C:\Users\user\Desktop\2517_d5a0b7df2493bcaef50de11c4702eb33.p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8842" y="4476466"/>
            <a:ext cx="3263158" cy="217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6885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
            <a:ext cx="12280604" cy="6868405"/>
          </a:xfrm>
          <a:prstGeom prst="rect">
            <a:avLst/>
          </a:prstGeom>
        </p:spPr>
      </p:pic>
      <p:sp>
        <p:nvSpPr>
          <p:cNvPr id="3" name="TextBox 2"/>
          <p:cNvSpPr txBox="1"/>
          <p:nvPr/>
        </p:nvSpPr>
        <p:spPr>
          <a:xfrm>
            <a:off x="2183642" y="2142700"/>
            <a:ext cx="9444250" cy="1015663"/>
          </a:xfrm>
          <a:prstGeom prst="rect">
            <a:avLst/>
          </a:prstGeom>
          <a:noFill/>
        </p:spPr>
        <p:txBody>
          <a:bodyPr wrap="square" rtlCol="0">
            <a:spAutoFit/>
          </a:bodyPr>
          <a:lstStyle/>
          <a:p>
            <a:pPr algn="ctr"/>
            <a:r>
              <a:rPr lang="ru-RU" sz="6000" b="1" dirty="0" smtClean="0">
                <a:solidFill>
                  <a:srgbClr val="993366"/>
                </a:solidFill>
              </a:rPr>
              <a:t>СПАСИБО ЗА ВНИМАНИЕ</a:t>
            </a:r>
            <a:endParaRPr lang="ru-RU" sz="6000" b="1" dirty="0">
              <a:solidFill>
                <a:srgbClr val="993366"/>
              </a:solidFill>
            </a:endParaRPr>
          </a:p>
        </p:txBody>
      </p:sp>
    </p:spTree>
    <p:extLst>
      <p:ext uri="{BB962C8B-B14F-4D97-AF65-F5344CB8AC3E}">
        <p14:creationId xmlns:p14="http://schemas.microsoft.com/office/powerpoint/2010/main" val="100466502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404</TotalTime>
  <Words>804</Words>
  <Application>Microsoft Office PowerPoint</Application>
  <PresentationFormat>Произвольный</PresentationFormat>
  <Paragraphs>50</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Пользователь</cp:lastModifiedBy>
  <cp:revision>27</cp:revision>
  <dcterms:created xsi:type="dcterms:W3CDTF">2021-04-14T07:40:18Z</dcterms:created>
  <dcterms:modified xsi:type="dcterms:W3CDTF">2021-06-14T15:33:19Z</dcterms:modified>
</cp:coreProperties>
</file>