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72" r:id="rId3"/>
    <p:sldId id="257" r:id="rId4"/>
    <p:sldId id="275" r:id="rId5"/>
    <p:sldId id="276" r:id="rId6"/>
    <p:sldId id="260" r:id="rId7"/>
    <p:sldId id="277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58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994" autoAdjust="0"/>
    <p:restoredTop sz="94660"/>
  </p:normalViewPr>
  <p:slideViewPr>
    <p:cSldViewPr>
      <p:cViewPr varScale="1">
        <p:scale>
          <a:sx n="48" d="100"/>
          <a:sy n="48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6EE845-B4B8-46EE-A43D-8B761E2F9DAC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E2B25F-C43A-4CE7-B0BC-979526CCF2D4}">
      <dgm:prSet/>
      <dgm:spPr/>
      <dgm:t>
        <a:bodyPr/>
        <a:lstStyle/>
        <a:p>
          <a:pPr rtl="0"/>
          <a:r>
            <a:rPr lang="ru-RU" dirty="0" smtClean="0"/>
            <a:t>Нечаева </a:t>
          </a:r>
          <a:r>
            <a:rPr lang="ru-RU" smtClean="0"/>
            <a:t>Валентина Николаевна</a:t>
          </a:r>
          <a:endParaRPr lang="ru-RU" dirty="0"/>
        </a:p>
      </dgm:t>
    </dgm:pt>
    <dgm:pt modelId="{CE735111-B45D-4036-8A79-7B238734CA5E}" type="parTrans" cxnId="{C926C370-FB5A-4F86-A62A-6F6F9D69C68D}">
      <dgm:prSet/>
      <dgm:spPr/>
      <dgm:t>
        <a:bodyPr/>
        <a:lstStyle/>
        <a:p>
          <a:endParaRPr lang="ru-RU"/>
        </a:p>
      </dgm:t>
    </dgm:pt>
    <dgm:pt modelId="{FE5F3C3B-65EB-4335-BB89-C7361F1C6C63}" type="sibTrans" cxnId="{C926C370-FB5A-4F86-A62A-6F6F9D69C68D}">
      <dgm:prSet/>
      <dgm:spPr/>
      <dgm:t>
        <a:bodyPr/>
        <a:lstStyle/>
        <a:p>
          <a:endParaRPr lang="ru-RU"/>
        </a:p>
      </dgm:t>
    </dgm:pt>
    <dgm:pt modelId="{85B111F6-5168-4F8F-9D69-36C53BD31231}">
      <dgm:prSet/>
      <dgm:spPr/>
      <dgm:t>
        <a:bodyPr/>
        <a:lstStyle/>
        <a:p>
          <a:pPr rtl="0"/>
          <a:r>
            <a:rPr lang="ru-RU" dirty="0" smtClean="0"/>
            <a:t>МБОУ «ЦО № 14»</a:t>
          </a:r>
          <a:endParaRPr lang="ru-RU" dirty="0"/>
        </a:p>
      </dgm:t>
    </dgm:pt>
    <dgm:pt modelId="{6370A9E6-C8D3-441C-8C81-DF4BA5C8230F}" type="parTrans" cxnId="{714B7951-FED9-40FD-A21A-41CE01E06625}">
      <dgm:prSet/>
      <dgm:spPr/>
      <dgm:t>
        <a:bodyPr/>
        <a:lstStyle/>
        <a:p>
          <a:endParaRPr lang="ru-RU"/>
        </a:p>
      </dgm:t>
    </dgm:pt>
    <dgm:pt modelId="{F9B762BC-7622-4A55-BE9F-E99C00C97530}" type="sibTrans" cxnId="{714B7951-FED9-40FD-A21A-41CE01E06625}">
      <dgm:prSet/>
      <dgm:spPr/>
      <dgm:t>
        <a:bodyPr/>
        <a:lstStyle/>
        <a:p>
          <a:endParaRPr lang="ru-RU"/>
        </a:p>
      </dgm:t>
    </dgm:pt>
    <dgm:pt modelId="{E87A22AD-168D-4476-8461-97739FC860AB}" type="pres">
      <dgm:prSet presAssocID="{376EE845-B4B8-46EE-A43D-8B761E2F9DAC}" presName="cycle" presStyleCnt="0">
        <dgm:presLayoutVars>
          <dgm:dir/>
          <dgm:resizeHandles val="exact"/>
        </dgm:presLayoutVars>
      </dgm:prSet>
      <dgm:spPr/>
    </dgm:pt>
    <dgm:pt modelId="{02623F0C-35A7-4F3F-B9A5-A7318D6E8D4A}" type="pres">
      <dgm:prSet presAssocID="{AAE2B25F-C43A-4CE7-B0BC-979526CCF2D4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3925B-52BB-47BE-8C89-E647EAA1908E}" type="pres">
      <dgm:prSet presAssocID="{FE5F3C3B-65EB-4335-BB89-C7361F1C6C63}" presName="sibTrans" presStyleLbl="sibTrans2D1" presStyleIdx="0" presStyleCnt="2"/>
      <dgm:spPr/>
    </dgm:pt>
    <dgm:pt modelId="{241644E3-6AA7-45A7-9192-B64C7FCBC2B6}" type="pres">
      <dgm:prSet presAssocID="{FE5F3C3B-65EB-4335-BB89-C7361F1C6C63}" presName="connectorText" presStyleLbl="sibTrans2D1" presStyleIdx="0" presStyleCnt="2"/>
      <dgm:spPr/>
    </dgm:pt>
    <dgm:pt modelId="{877A7272-0B7C-4CB2-8CCF-DE9F866A023B}" type="pres">
      <dgm:prSet presAssocID="{85B111F6-5168-4F8F-9D69-36C53BD31231}" presName="node" presStyleLbl="node1" presStyleIdx="1" presStyleCnt="2">
        <dgm:presLayoutVars>
          <dgm:bulletEnabled val="1"/>
        </dgm:presLayoutVars>
      </dgm:prSet>
      <dgm:spPr/>
    </dgm:pt>
    <dgm:pt modelId="{288C7311-5AA5-4743-A5D3-AB8B99120867}" type="pres">
      <dgm:prSet presAssocID="{F9B762BC-7622-4A55-BE9F-E99C00C97530}" presName="sibTrans" presStyleLbl="sibTrans2D1" presStyleIdx="1" presStyleCnt="2"/>
      <dgm:spPr/>
    </dgm:pt>
    <dgm:pt modelId="{3146AC9F-EA22-4BE8-BFBE-340932AB3FCF}" type="pres">
      <dgm:prSet presAssocID="{F9B762BC-7622-4A55-BE9F-E99C00C97530}" presName="connectorText" presStyleLbl="sibTrans2D1" presStyleIdx="1" presStyleCnt="2"/>
      <dgm:spPr/>
    </dgm:pt>
  </dgm:ptLst>
  <dgm:cxnLst>
    <dgm:cxn modelId="{C926C370-FB5A-4F86-A62A-6F6F9D69C68D}" srcId="{376EE845-B4B8-46EE-A43D-8B761E2F9DAC}" destId="{AAE2B25F-C43A-4CE7-B0BC-979526CCF2D4}" srcOrd="0" destOrd="0" parTransId="{CE735111-B45D-4036-8A79-7B238734CA5E}" sibTransId="{FE5F3C3B-65EB-4335-BB89-C7361F1C6C63}"/>
    <dgm:cxn modelId="{52EFEEA9-6B4E-4821-9F7F-59185A1BAD6F}" type="presOf" srcId="{F9B762BC-7622-4A55-BE9F-E99C00C97530}" destId="{3146AC9F-EA22-4BE8-BFBE-340932AB3FCF}" srcOrd="1" destOrd="0" presId="urn:microsoft.com/office/officeart/2005/8/layout/cycle2"/>
    <dgm:cxn modelId="{714B7951-FED9-40FD-A21A-41CE01E06625}" srcId="{376EE845-B4B8-46EE-A43D-8B761E2F9DAC}" destId="{85B111F6-5168-4F8F-9D69-36C53BD31231}" srcOrd="1" destOrd="0" parTransId="{6370A9E6-C8D3-441C-8C81-DF4BA5C8230F}" sibTransId="{F9B762BC-7622-4A55-BE9F-E99C00C97530}"/>
    <dgm:cxn modelId="{FEA29B82-CDB4-4B98-8D07-A40C09080ABD}" type="presOf" srcId="{FE5F3C3B-65EB-4335-BB89-C7361F1C6C63}" destId="{0853925B-52BB-47BE-8C89-E647EAA1908E}" srcOrd="0" destOrd="0" presId="urn:microsoft.com/office/officeart/2005/8/layout/cycle2"/>
    <dgm:cxn modelId="{58787A09-4836-42F5-A292-1557C0ABC4E1}" type="presOf" srcId="{AAE2B25F-C43A-4CE7-B0BC-979526CCF2D4}" destId="{02623F0C-35A7-4F3F-B9A5-A7318D6E8D4A}" srcOrd="0" destOrd="0" presId="urn:microsoft.com/office/officeart/2005/8/layout/cycle2"/>
    <dgm:cxn modelId="{FCBD6D97-8A74-45ED-BF53-C305D9EB1716}" type="presOf" srcId="{FE5F3C3B-65EB-4335-BB89-C7361F1C6C63}" destId="{241644E3-6AA7-45A7-9192-B64C7FCBC2B6}" srcOrd="1" destOrd="0" presId="urn:microsoft.com/office/officeart/2005/8/layout/cycle2"/>
    <dgm:cxn modelId="{1BDE3731-9DA3-4E30-B731-0F6650237465}" type="presOf" srcId="{F9B762BC-7622-4A55-BE9F-E99C00C97530}" destId="{288C7311-5AA5-4743-A5D3-AB8B99120867}" srcOrd="0" destOrd="0" presId="urn:microsoft.com/office/officeart/2005/8/layout/cycle2"/>
    <dgm:cxn modelId="{0B9DC513-8EF1-434C-A3E7-1C84989F4A83}" type="presOf" srcId="{376EE845-B4B8-46EE-A43D-8B761E2F9DAC}" destId="{E87A22AD-168D-4476-8461-97739FC860AB}" srcOrd="0" destOrd="0" presId="urn:microsoft.com/office/officeart/2005/8/layout/cycle2"/>
    <dgm:cxn modelId="{99BEACC5-7FA6-40B1-8215-D3DF271E43EE}" type="presOf" srcId="{85B111F6-5168-4F8F-9D69-36C53BD31231}" destId="{877A7272-0B7C-4CB2-8CCF-DE9F866A023B}" srcOrd="0" destOrd="0" presId="urn:microsoft.com/office/officeart/2005/8/layout/cycle2"/>
    <dgm:cxn modelId="{8F91793F-AE82-4D48-AEC9-EBE75BA42A7C}" type="presParOf" srcId="{E87A22AD-168D-4476-8461-97739FC860AB}" destId="{02623F0C-35A7-4F3F-B9A5-A7318D6E8D4A}" srcOrd="0" destOrd="0" presId="urn:microsoft.com/office/officeart/2005/8/layout/cycle2"/>
    <dgm:cxn modelId="{9E5BC289-C677-4EA3-BFA1-C73465B820E4}" type="presParOf" srcId="{E87A22AD-168D-4476-8461-97739FC860AB}" destId="{0853925B-52BB-47BE-8C89-E647EAA1908E}" srcOrd="1" destOrd="0" presId="urn:microsoft.com/office/officeart/2005/8/layout/cycle2"/>
    <dgm:cxn modelId="{91D7CE43-2E27-40B8-8FD9-8C4E842A030D}" type="presParOf" srcId="{0853925B-52BB-47BE-8C89-E647EAA1908E}" destId="{241644E3-6AA7-45A7-9192-B64C7FCBC2B6}" srcOrd="0" destOrd="0" presId="urn:microsoft.com/office/officeart/2005/8/layout/cycle2"/>
    <dgm:cxn modelId="{13EAFBF8-2422-436C-9E8F-4878BC38CB54}" type="presParOf" srcId="{E87A22AD-168D-4476-8461-97739FC860AB}" destId="{877A7272-0B7C-4CB2-8CCF-DE9F866A023B}" srcOrd="2" destOrd="0" presId="urn:microsoft.com/office/officeart/2005/8/layout/cycle2"/>
    <dgm:cxn modelId="{6BC4585F-D4C6-4A69-80EC-0316C50DFCA8}" type="presParOf" srcId="{E87A22AD-168D-4476-8461-97739FC860AB}" destId="{288C7311-5AA5-4743-A5D3-AB8B99120867}" srcOrd="3" destOrd="0" presId="urn:microsoft.com/office/officeart/2005/8/layout/cycle2"/>
    <dgm:cxn modelId="{4136A7B1-9E51-4C1F-972C-26138AAF7190}" type="presParOf" srcId="{288C7311-5AA5-4743-A5D3-AB8B99120867}" destId="{3146AC9F-EA22-4BE8-BFBE-340932AB3FCF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2560A-97D8-4E76-B371-D64EB92ED07F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3AC24-550F-4FB5-8FE6-665008D40D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AC24-550F-4FB5-8FE6-665008D40D1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7D1E09-BC48-439F-84B2-72E72923310B}" type="datetimeFigureOut">
              <a:rPr lang="ru-RU" smtClean="0"/>
              <a:pPr/>
              <a:t>28.09.2021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C63C4E-1BF4-4E7B-9B6E-6EF3F515704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slide" Target="slide3.xml"/><Relationship Id="rId16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&#1089;&#1077;&#1079;&#1086;&#1085;&#1099;-&#1075;&#1086;&#1076;&#1072;.&#1088;&#1092;/sites/default/files/images/okruzhayushhij_mir/vod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&#1089;&#1077;&#1079;&#1086;&#1085;&#1099;-&#1075;&#1086;&#1076;&#1072;.&#1088;&#1092;/sites/default/files/images/okruzhayushhij_mir/voda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slide" Target="slide2.xml"/><Relationship Id="rId2" Type="http://schemas.openxmlformats.org/officeDocument/2006/relationships/hyperlink" Target="http://&#1089;&#1077;&#1079;&#1086;&#1085;&#1099;-&#1075;&#1086;&#1076;&#1072;.&#1088;&#1092;/sites/default/files/images/okruzhayushhij_mir/voda_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http://&#1089;&#1077;&#1079;&#1086;&#1085;&#1099;-&#1075;&#1086;&#1076;&#1072;.&#1088;&#1092;/sites/default/files/images/okruzhayushhij_mir/voda_4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&#1089;&#1077;&#1079;&#1086;&#1085;&#1099;-&#1075;&#1086;&#1076;&#1072;.&#1088;&#1092;/sites/default/files/images/okruzhayushhij_mir/voda_5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&#1089;&#1077;&#1079;&#1086;&#1085;&#1099;-&#1075;&#1086;&#1076;&#1072;.&#1088;&#1092;/sites/default/files/images/shkolnikam/vodnie_resursi_3.jpg" TargetMode="External"/><Relationship Id="rId7" Type="http://schemas.openxmlformats.org/officeDocument/2006/relationships/image" Target="../media/image3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naperekate.narod.ru/nachireki01.html" TargetMode="External"/><Relationship Id="rId2" Type="http://schemas.openxmlformats.org/officeDocument/2006/relationships/hyperlink" Target="http://&#1089;&#1077;&#1079;&#1086;&#1085;&#1099;-&#1075;&#1086;&#1076;&#1072;.&#1088;&#1092;/&#1074;&#1086;&#1076;&#1072;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hyperlink" Target="http://studme.org/76629/ekologiya/ohrana_vodnyh_resursov" TargetMode="External"/><Relationship Id="rId4" Type="http://schemas.openxmlformats.org/officeDocument/2006/relationships/hyperlink" Target="http://mirznanii.com/a/330088/okhrana-vodnykh-resursov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708920"/>
            <a:ext cx="3957064" cy="1427584"/>
          </a:xfrm>
        </p:spPr>
        <p:txBody>
          <a:bodyPr>
            <a:noAutofit/>
          </a:bodyPr>
          <a:lstStyle/>
          <a:p>
            <a:r>
              <a:rPr lang="ru-RU" sz="96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ВОДА</a:t>
            </a:r>
            <a:endParaRPr lang="ru-RU" sz="960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4572000" y="5445224"/>
          <a:ext cx="4326304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410" name="Picture 2" descr="http://smayls.ru/data/smiles/animashki-kapli-1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2492896"/>
            <a:ext cx="2082145" cy="2498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51520" y="1340768"/>
            <a:ext cx="8640960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Вода - роль воды в природе и жизни человека</a:t>
            </a:r>
            <a:endParaRPr kumimoji="0" lang="ru-RU" altLang="zh-TW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altLang="zh-TW" sz="24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3" action="ppaction://hlinksldjump"/>
              </a:rPr>
              <a:t>Химический состав воды</a:t>
            </a:r>
            <a:endParaRPr lang="ru-RU" altLang="zh-TW" sz="2400" dirty="0" smtClean="0"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ru-RU" altLang="zh-TW" sz="24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4" action="ppaction://hlinksldjump"/>
              </a:rPr>
              <a:t>Состояния воды</a:t>
            </a:r>
            <a:endParaRPr kumimoji="0" lang="ru-RU" altLang="zh-TW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5" action="ppaction://hlinksldjump"/>
              </a:rPr>
              <a:t>Вода в природе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6" action="ppaction://hlinksldjump"/>
              </a:rPr>
              <a:t>Вода в жизни человека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7" action="ppaction://hlinksldjump"/>
              </a:rPr>
              <a:t>Внутренние воды и водные ресурсы Тульской области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8" action="ppaction://hlinksldjump"/>
              </a:rPr>
              <a:t>Реки </a:t>
            </a:r>
            <a:r>
              <a:rPr lang="ru-RU" altLang="zh-TW" sz="22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8" action="ppaction://hlinksldjump"/>
              </a:rPr>
              <a:t>Тульской области</a:t>
            </a: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8" action="ppaction://hlinksldjump"/>
              </a:rPr>
              <a:t>  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9" action="ppaction://hlinksldjump"/>
              </a:rPr>
              <a:t>Озера</a:t>
            </a:r>
            <a:r>
              <a:rPr lang="ru-RU" altLang="zh-TW" sz="22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9" action="ppaction://hlinksldjump"/>
              </a:rPr>
              <a:t> Тульской области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0" action="ppaction://hlinksldjump"/>
              </a:rPr>
              <a:t>Пруды</a:t>
            </a:r>
            <a:r>
              <a:rPr lang="ru-RU" altLang="zh-TW" sz="22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10" action="ppaction://hlinksldjump"/>
              </a:rPr>
              <a:t> Тульской области</a:t>
            </a: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0" action="ppaction://hlinksldjump"/>
              </a:rPr>
              <a:t> 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1" action="ppaction://hlinksldjump"/>
              </a:rPr>
              <a:t>Болота</a:t>
            </a:r>
            <a:r>
              <a:rPr lang="ru-RU" altLang="zh-TW" sz="22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11" action="ppaction://hlinksldjump"/>
              </a:rPr>
              <a:t> Тульской области</a:t>
            </a: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1" action="ppaction://hlinksldjump"/>
              </a:rPr>
              <a:t> 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2" action="ppaction://hlinksldjump"/>
              </a:rPr>
              <a:t>Подземные воды</a:t>
            </a:r>
            <a:r>
              <a:rPr lang="ru-RU" altLang="zh-TW" sz="2200" dirty="0" smtClean="0">
                <a:latin typeface="Calibri" pitchFamily="34" charset="0"/>
                <a:ea typeface="Times New Roman" pitchFamily="18" charset="0"/>
                <a:cs typeface="Calibri" pitchFamily="34" charset="0"/>
                <a:hlinkClick r:id="rId12" action="ppaction://hlinksldjump"/>
              </a:rPr>
              <a:t> Тульской области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3" action="ppaction://hlinksldjump"/>
              </a:rPr>
              <a:t>Использование водных ресурсов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4" action="ppaction://hlinksldjump"/>
              </a:rPr>
              <a:t>Проблемы загрязнения водных ресурсов</a:t>
            </a:r>
            <a:endParaRPr kumimoji="0" lang="ru-RU" altLang="zh-TW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altLang="zh-TW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15" action="ppaction://hlinksldjump"/>
              </a:rPr>
              <a:t>Охрана водных ресурсов</a:t>
            </a:r>
            <a:endParaRPr kumimoji="0" lang="ru-RU" altLang="zh-TW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ru-RU" altLang="zh-TW" sz="2200" dirty="0" smtClean="0">
                <a:latin typeface="Calibri" pitchFamily="34" charset="0"/>
                <a:cs typeface="Calibri" pitchFamily="34" charset="0"/>
                <a:hlinkClick r:id="rId16" action="ppaction://hlinksldjump"/>
              </a:rPr>
              <a:t>Список использованных источников</a:t>
            </a:r>
            <a:endParaRPr kumimoji="0" lang="ru-RU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лево 5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640960" cy="1196752"/>
          </a:xfrm>
        </p:spPr>
        <p:txBody>
          <a:bodyPr>
            <a:noAutofit/>
          </a:bodyPr>
          <a:lstStyle/>
          <a:p>
            <a:pPr lvl="0" algn="ctr"/>
            <a:r>
              <a:rPr lang="ru-RU" altLang="zh-TW" sz="44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Вода - роль воды в природе и жизни человека</a:t>
            </a:r>
            <a:endParaRPr lang="ru-RU" sz="4400" b="1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51520" y="1988840"/>
            <a:ext cx="4320480" cy="30469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altLang="zh-TW" sz="2400" b="0" i="1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«Вода стоит особняком в истории нашей планеты.</a:t>
            </a: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altLang="zh-TW" sz="2400" b="0" i="1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Нет природного тела, которое могло бы</a:t>
            </a: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altLang="zh-TW" sz="2400" b="0" i="1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сравниться с ней по влиянию на ход основных,</a:t>
            </a: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altLang="zh-TW" sz="2400" b="0" i="1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самых грандиозных, геологических процессов.»</a:t>
            </a: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ru-RU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altLang="zh-TW" sz="2400" b="0" i="1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В.И. Вернадский</a:t>
            </a:r>
            <a:endParaRPr kumimoji="0" lang="ru-RU" altLang="zh-TW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вода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33056"/>
            <a:ext cx="3696072" cy="2605901"/>
          </a:xfrm>
          <a:prstGeom prst="rect">
            <a:avLst/>
          </a:prstGeom>
          <a:noFill/>
          <a:ln>
            <a:noFill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4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4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7740352" cy="620688"/>
          </a:xfrm>
        </p:spPr>
        <p:txBody>
          <a:bodyPr>
            <a:noAutofit/>
          </a:bodyPr>
          <a:lstStyle/>
          <a:p>
            <a:pPr lvl="0" algn="ctr"/>
            <a:r>
              <a:rPr lang="ru-RU" altLang="zh-TW" sz="44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Химический состав воды</a:t>
            </a:r>
            <a:endParaRPr lang="ru-RU" sz="4400" b="1" dirty="0"/>
          </a:p>
        </p:txBody>
      </p:sp>
      <p:pic>
        <p:nvPicPr>
          <p:cNvPr id="5" name="Рисунок 4" descr="строение воды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3961239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http://smayls.ru/data/smiles/animashki-napitki-43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0"/>
            <a:ext cx="1656184" cy="2760307"/>
          </a:xfrm>
          <a:prstGeom prst="rect">
            <a:avLst/>
          </a:prstGeom>
          <a:noFill/>
        </p:spPr>
      </p:pic>
      <p:pic>
        <p:nvPicPr>
          <p:cNvPr id="33794" name="Picture 2" descr="http://gif-pictures.ru/images/oie_yu3ahwOaoXH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181475"/>
            <a:ext cx="4762500" cy="2676525"/>
          </a:xfrm>
          <a:prstGeom prst="rect">
            <a:avLst/>
          </a:prstGeom>
          <a:noFill/>
        </p:spPr>
      </p:pic>
      <p:sp>
        <p:nvSpPr>
          <p:cNvPr id="7" name="Стрелка влево 6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6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6660232" cy="620688"/>
          </a:xfrm>
        </p:spPr>
        <p:txBody>
          <a:bodyPr>
            <a:noAutofit/>
          </a:bodyPr>
          <a:lstStyle/>
          <a:p>
            <a:pPr lvl="0" algn="ctr"/>
            <a:r>
              <a:rPr lang="ru-RU" altLang="zh-TW" sz="44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Состояния воды</a:t>
            </a:r>
            <a:endParaRPr lang="ru-RU" sz="4400" b="1" dirty="0"/>
          </a:p>
        </p:txBody>
      </p:sp>
      <p:pic>
        <p:nvPicPr>
          <p:cNvPr id="34818" name="Picture 2" descr="http://www.hareketligifler.net/data/media/271/gemi-hareketli-resim-000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7406" y="1412776"/>
            <a:ext cx="4376117" cy="2016224"/>
          </a:xfrm>
          <a:prstGeom prst="rect">
            <a:avLst/>
          </a:prstGeom>
          <a:noFill/>
        </p:spPr>
      </p:pic>
      <p:pic>
        <p:nvPicPr>
          <p:cNvPr id="34820" name="Picture 4" descr="http://bitcoinbelgie.be/wp-content/uploads/2013/11/faucet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0" y="2132856"/>
            <a:ext cx="2699792" cy="3103209"/>
          </a:xfrm>
          <a:prstGeom prst="rect">
            <a:avLst/>
          </a:prstGeom>
          <a:noFill/>
        </p:spPr>
      </p:pic>
      <p:pic>
        <p:nvPicPr>
          <p:cNvPr id="34822" name="Picture 6" descr="http://uchitel.3dn.ru/_ld/48/311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851920" y="4221088"/>
            <a:ext cx="2873474" cy="2873478"/>
          </a:xfrm>
          <a:prstGeom prst="rect">
            <a:avLst/>
          </a:prstGeom>
          <a:noFill/>
        </p:spPr>
      </p:pic>
      <p:pic>
        <p:nvPicPr>
          <p:cNvPr id="34824" name="Picture 8" descr="http://daogeo.ru/wp-content/uploads/2012/11/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268760"/>
            <a:ext cx="4838260" cy="3168352"/>
          </a:xfrm>
          <a:prstGeom prst="rect">
            <a:avLst/>
          </a:prstGeom>
          <a:noFill/>
        </p:spPr>
      </p:pic>
      <p:sp>
        <p:nvSpPr>
          <p:cNvPr id="7" name="Стрелка влево 6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6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https://im0-tub-ru.yandex.net/i?id=c00057e010626ff8f8456bc6e7ee226e&amp;n=33&amp;h=215&amp;w=3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3573016"/>
            <a:ext cx="4483968" cy="3089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20688"/>
            <a:ext cx="8640960" cy="6206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Вода в природе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речная вода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 rot="21223561">
            <a:off x="144646" y="1468634"/>
            <a:ext cx="3814445" cy="28562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дождевая вода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40768"/>
            <a:ext cx="3814445" cy="2142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4340" name="Picture 4" descr="http://i72.beon.ru/68/38/1643868/69/53165669/0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320847"/>
            <a:ext cx="4788024" cy="353715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" name="Стрелка влево 6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7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лево 5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20688"/>
            <a:ext cx="8640960" cy="6206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Вода в природе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842" name="Picture 2" descr="C:\Users\consc\Desktop\image.jpg"/>
          <p:cNvPicPr>
            <a:picLocks noChangeAspect="1" noChangeArrowheads="1"/>
          </p:cNvPicPr>
          <p:nvPr/>
        </p:nvPicPr>
        <p:blipFill>
          <a:blip r:embed="rId3" cstate="print"/>
          <a:srcRect t="1701" r="3401" b="170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5844" name="Picture 4" descr="http://900igr.net/up/datas/235146/001.jpg"/>
          <p:cNvPicPr>
            <a:picLocks noChangeAspect="1" noChangeArrowheads="1"/>
          </p:cNvPicPr>
          <p:nvPr/>
        </p:nvPicPr>
        <p:blipFill>
          <a:blip r:embed="rId4" cstate="print"/>
          <a:srcRect l="14563" t="45800" r="6688" b="2751"/>
          <a:stretch>
            <a:fillRect/>
          </a:stretch>
        </p:blipFill>
        <p:spPr bwMode="auto">
          <a:xfrm>
            <a:off x="0" y="1412776"/>
            <a:ext cx="9202286" cy="4509120"/>
          </a:xfrm>
          <a:prstGeom prst="rect">
            <a:avLst/>
          </a:prstGeom>
          <a:noFill/>
        </p:spPr>
      </p:pic>
      <p:pic>
        <p:nvPicPr>
          <p:cNvPr id="35846" name="Picture 6" descr="http://hrammallorca.com/writersforumid/yuyemevwe/pic1517638.jpg"/>
          <p:cNvPicPr>
            <a:picLocks noChangeAspect="1" noChangeArrowheads="1"/>
          </p:cNvPicPr>
          <p:nvPr/>
        </p:nvPicPr>
        <p:blipFill>
          <a:blip r:embed="rId5" cstate="print"/>
          <a:srcRect l="4466" t="15060" r="4732" b="11149"/>
          <a:stretch>
            <a:fillRect/>
          </a:stretch>
        </p:blipFill>
        <p:spPr bwMode="auto">
          <a:xfrm>
            <a:off x="0" y="1772816"/>
            <a:ext cx="9144000" cy="3394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92696"/>
            <a:ext cx="8640960" cy="54868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Вода в жизни человека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 descr="http://сезоны-года.рф/sites/default/files/resize/images/okruzhayushhij_mir/voda_5-400x299.jp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b="3878"/>
          <a:stretch>
            <a:fillRect/>
          </a:stretch>
        </p:blipFill>
        <p:spPr bwMode="auto">
          <a:xfrm>
            <a:off x="755576" y="1196751"/>
            <a:ext cx="7704856" cy="56612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Стрелка влево 4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4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764704"/>
            <a:ext cx="8640960" cy="115212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Внутренние воды и водные ресурсы Тульской области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89" name="Picture 1" descr="C:\Users\consc\Desktop\image (3).jpg"/>
          <p:cNvPicPr>
            <a:picLocks noChangeAspect="1" noChangeArrowheads="1"/>
          </p:cNvPicPr>
          <p:nvPr/>
        </p:nvPicPr>
        <p:blipFill>
          <a:blip r:embed="rId2" cstate="print"/>
          <a:srcRect l="20075" t="11151" r="17713" b="1701"/>
          <a:stretch>
            <a:fillRect/>
          </a:stretch>
        </p:blipFill>
        <p:spPr bwMode="auto">
          <a:xfrm>
            <a:off x="0" y="0"/>
            <a:ext cx="6408712" cy="673320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228184" y="1340768"/>
            <a:ext cx="2915816" cy="396044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Внутренние воды и водные ресурсы Тульской области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лево 4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3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692696"/>
            <a:ext cx="8640960" cy="54868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Реки Тульской области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consc\Desktop\image (4).jpg"/>
          <p:cNvPicPr>
            <a:picLocks noChangeAspect="1" noChangeArrowheads="1"/>
          </p:cNvPicPr>
          <p:nvPr/>
        </p:nvPicPr>
        <p:blipFill>
          <a:blip r:embed="rId2" cstate="print"/>
          <a:srcRect l="861" t="14720" r="861" b="5901"/>
          <a:stretch>
            <a:fillRect/>
          </a:stretch>
        </p:blipFill>
        <p:spPr bwMode="auto">
          <a:xfrm>
            <a:off x="0" y="1318846"/>
            <a:ext cx="9144000" cy="5539154"/>
          </a:xfrm>
          <a:prstGeom prst="rect">
            <a:avLst/>
          </a:prstGeom>
          <a:noFill/>
        </p:spPr>
      </p:pic>
      <p:sp>
        <p:nvSpPr>
          <p:cNvPr id="6" name="Стрелка влево 5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3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267744" y="692696"/>
            <a:ext cx="6876256" cy="6206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Озера Тульской области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1" name="Picture 3" descr="C:\Users\consc\Desktop\image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4860032" cy="3569610"/>
          </a:xfrm>
          <a:prstGeom prst="rect">
            <a:avLst/>
          </a:prstGeom>
          <a:noFill/>
        </p:spPr>
      </p:pic>
      <p:pic>
        <p:nvPicPr>
          <p:cNvPr id="2052" name="Picture 4" descr="C:\Users\consc\Desktop\image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5717"/>
            <a:ext cx="4788024" cy="3572283"/>
          </a:xfrm>
          <a:prstGeom prst="rect">
            <a:avLst/>
          </a:prstGeom>
          <a:noFill/>
        </p:spPr>
      </p:pic>
      <p:sp>
        <p:nvSpPr>
          <p:cNvPr id="8" name="Стрелка влево 7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4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92696"/>
            <a:ext cx="8640960" cy="6206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Пруды Тульской области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4" name="Picture 2" descr="http://static.panoramio.com/photos/large/591489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284984"/>
            <a:ext cx="5192688" cy="3356992"/>
          </a:xfrm>
          <a:prstGeom prst="rect">
            <a:avLst/>
          </a:prstGeom>
          <a:noFill/>
        </p:spPr>
      </p:pic>
      <p:pic>
        <p:nvPicPr>
          <p:cNvPr id="13316" name="Picture 4" descr="http://waatp.ru/photos/58d1dc8dae8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6362" y="4166320"/>
            <a:ext cx="4047638" cy="2691680"/>
          </a:xfrm>
          <a:prstGeom prst="rect">
            <a:avLst/>
          </a:prstGeom>
          <a:noFill/>
        </p:spPr>
      </p:pic>
      <p:sp>
        <p:nvSpPr>
          <p:cNvPr id="7" name="Стрелка влево 6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4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8" name="Picture 6" descr="https://upload.wikimedia.org/wikipedia/commons/1/1f/%D0%94%D1%83%D0%B1%D0%B5%D0%BD%D1%81%D0%BA%D0%B8%D0%B9_%D0%BF%D1%80%D1%83%D0%B4_%D1%81_%D0%B2%D0%B8%D0%B4%D0%BE%D0%BC_%D0%BD%D0%B0_%D0%9C%D0%BE%D1%81%D0%BE%D0%BB%D0%BE%D0%B2%D1%81%D0%BA%D0%B8%D0%B9_%D0%B4%D0%BE%D0%B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340768"/>
            <a:ext cx="3960440" cy="247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3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33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92696"/>
            <a:ext cx="8640960" cy="6206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457200" lvl="0" indent="-4572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Болота Тульской области 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info.senatorvtule.ru/obzor/017%20(2%20(367x270))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3495675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 descr="http://cdn-st1.rtr-vesti.ru/p/xw_3824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717032"/>
            <a:ext cx="5210091" cy="2959621"/>
          </a:xfrm>
          <a:prstGeom prst="rect">
            <a:avLst/>
          </a:prstGeom>
          <a:noFill/>
        </p:spPr>
      </p:pic>
      <p:pic>
        <p:nvPicPr>
          <p:cNvPr id="12292" name="Picture 4" descr="http://uslide.ru/images/20/26998/736/img10.jpg"/>
          <p:cNvPicPr>
            <a:picLocks noChangeAspect="1" noChangeArrowheads="1"/>
          </p:cNvPicPr>
          <p:nvPr/>
        </p:nvPicPr>
        <p:blipFill>
          <a:blip r:embed="rId5" cstate="print"/>
          <a:srcRect l="57521" t="19174" r="5501" b="6871"/>
          <a:stretch>
            <a:fillRect/>
          </a:stretch>
        </p:blipFill>
        <p:spPr bwMode="auto">
          <a:xfrm>
            <a:off x="5940152" y="1556792"/>
            <a:ext cx="2952328" cy="4428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836712"/>
            <a:ext cx="8640960" cy="476672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Подземные воды Тульской области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info.senatorvtule.ru/obzor/015%20(1%20(365x250))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476625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6" name="Picture 2" descr="http://data10.gallery.ru/albums/gallery/171776-e86a6-26059475-m750x7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132856"/>
            <a:ext cx="3979540" cy="3979541"/>
          </a:xfrm>
          <a:prstGeom prst="rect">
            <a:avLst/>
          </a:prstGeom>
          <a:noFill/>
        </p:spPr>
      </p:pic>
      <p:pic>
        <p:nvPicPr>
          <p:cNvPr id="11268" name="Picture 4" descr="https://im0-tub-ru.yandex.net/i?id=8afec55291d6e17fbd83605ac92b2403&amp;n=33&amp;h=215&amp;w=3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149080"/>
            <a:ext cx="3528392" cy="23632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12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692696"/>
            <a:ext cx="8640960" cy="54868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Использование водных ресурсов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xn----8sbiecm6bhdx8i.xn--p1ai/sites/default/files/resize/images/shkolnikam/vodnie_resursi_3-400x272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12776"/>
            <a:ext cx="6696744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://xn----8sbiecm6bhdx8i.xn--p1ai/sites/default/files/images/shkolnikam/vodnie_resursi_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348880"/>
            <a:ext cx="6543764" cy="4315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2" name="Picture 2" descr="http://mmmcentr.com/wp-content/uploads/2014/12/105762541_large_3279085_4231437095374914232050895556_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1412776"/>
            <a:ext cx="7620000" cy="5067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 descr="http://sorabotnik.ru/vectorvostok/GetImageNews/3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1340768"/>
            <a:ext cx="8086725" cy="5381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51520" y="764704"/>
            <a:ext cx="8640960" cy="1196752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Проблемы загрязнения водных ресурсов</a:t>
            </a:r>
            <a:endParaRPr lang="ru-RU" altLang="zh-TW" sz="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https://fs00.infourok.ru/images/doc/205/234426/img2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12325B"/>
              </a:clrFrom>
              <a:clrTo>
                <a:srgbClr val="12325B">
                  <a:alpha val="0"/>
                </a:srgbClr>
              </a:clrTo>
            </a:clrChange>
          </a:blip>
          <a:srcRect t="23750" b="1701"/>
          <a:stretch>
            <a:fillRect/>
          </a:stretch>
        </p:blipFill>
        <p:spPr bwMode="auto">
          <a:xfrm>
            <a:off x="125760" y="1886061"/>
            <a:ext cx="8892480" cy="4971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трелка влево 2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836712"/>
            <a:ext cx="8640960" cy="476672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457200" lvl="0" indent="-4572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44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Охрана водных ресурсов</a:t>
            </a:r>
          </a:p>
        </p:txBody>
      </p:sp>
      <p:pic>
        <p:nvPicPr>
          <p:cNvPr id="8194" name="Picture 2" descr="https://ds03.infourok.ru/uploads/ex/01f9/0005bad0-2779f0a7/hello_html_m6ce5f9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7141" y="3212976"/>
            <a:ext cx="6126859" cy="3469011"/>
          </a:xfrm>
          <a:prstGeom prst="rect">
            <a:avLst/>
          </a:prstGeom>
          <a:noFill/>
        </p:spPr>
      </p:pic>
      <p:pic>
        <p:nvPicPr>
          <p:cNvPr id="8196" name="Picture 4" descr="http://900igr.net/up/datas/219262/011.jpg"/>
          <p:cNvPicPr>
            <a:picLocks noChangeAspect="1" noChangeArrowheads="1"/>
          </p:cNvPicPr>
          <p:nvPr/>
        </p:nvPicPr>
        <p:blipFill>
          <a:blip r:embed="rId4" cstate="print"/>
          <a:srcRect r="59051" b="51701"/>
          <a:stretch>
            <a:fillRect/>
          </a:stretch>
        </p:blipFill>
        <p:spPr bwMode="auto">
          <a:xfrm>
            <a:off x="251520" y="1484784"/>
            <a:ext cx="3744416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6176" y="2060848"/>
            <a:ext cx="7851648" cy="2282552"/>
          </a:xfrm>
        </p:spPr>
        <p:txBody>
          <a:bodyPr>
            <a:noAutofit/>
          </a:bodyPr>
          <a:lstStyle/>
          <a:p>
            <a:pPr algn="ctr"/>
            <a:r>
              <a:rPr lang="ru-RU" sz="8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8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Используемые источники: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852082"/>
            <a:ext cx="81369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+mj-lt"/>
                <a:ea typeface="Times New Roman" pitchFamily="18" charset="0"/>
                <a:cs typeface="Calibri" pitchFamily="34" charset="0"/>
                <a:hlinkClick r:id="rId2"/>
              </a:rPr>
              <a:t>http://сезоны-года.рф/вода.html</a:t>
            </a:r>
            <a:endParaRPr kumimoji="0" lang="ru-RU" altLang="zh-TW" sz="24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altLang="zh-TW" sz="24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+mj-lt"/>
                <a:ea typeface="Times New Roman" pitchFamily="18" charset="0"/>
                <a:cs typeface="Calibri" pitchFamily="34" charset="0"/>
                <a:hlinkClick r:id="rId3"/>
              </a:rPr>
              <a:t>http://naperekate.narod.ru/nachireki01.html</a:t>
            </a:r>
            <a:endParaRPr kumimoji="0" lang="ru-RU" altLang="zh-TW" sz="24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+mj-lt"/>
              <a:ea typeface="Times New Roman" pitchFamily="18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</a:pPr>
            <a:r>
              <a:rPr lang="en-US" altLang="zh-TW" sz="2400" dirty="0" smtClean="0">
                <a:solidFill>
                  <a:schemeClr val="accent1"/>
                </a:solidFill>
                <a:latin typeface="+mj-lt"/>
                <a:cs typeface="Arial" pitchFamily="34" charset="0"/>
                <a:hlinkClick r:id="rId4"/>
              </a:rPr>
              <a:t>http://mirznanii.com/a/330088/okhrana-vodnykh-resursov-2</a:t>
            </a:r>
            <a:endParaRPr lang="ru-RU" altLang="zh-TW" sz="2400" dirty="0" smtClean="0">
              <a:solidFill>
                <a:schemeClr val="accent1"/>
              </a:solidFill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</a:pPr>
            <a:r>
              <a:rPr lang="en-US" altLang="zh-TW" sz="2400" dirty="0" smtClean="0">
                <a:solidFill>
                  <a:schemeClr val="accent1"/>
                </a:solidFill>
                <a:latin typeface="+mj-lt"/>
                <a:cs typeface="Arial" pitchFamily="34" charset="0"/>
                <a:hlinkClick r:id="rId5"/>
              </a:rPr>
              <a:t>http://studme.org/76629/ekologiya/ohrana_vodnyh_resursov</a:t>
            </a:r>
            <a:endParaRPr lang="ru-RU" altLang="zh-TW" sz="2400" dirty="0" smtClean="0">
              <a:solidFill>
                <a:schemeClr val="accent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0" y="0"/>
            <a:ext cx="1475656" cy="5486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16632"/>
            <a:ext cx="13316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6" action="ppaction://hlinksldjump"/>
              </a:rPr>
              <a:t>СОДЕРЖАНИЕ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192</TotalTime>
  <Words>202</Words>
  <Application>Microsoft Office PowerPoint</Application>
  <PresentationFormat>Экран (4:3)</PresentationFormat>
  <Paragraphs>60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ВОДА</vt:lpstr>
      <vt:lpstr>СОДЕРЖАНИЕ</vt:lpstr>
      <vt:lpstr>Вода - роль воды в природе и жизни человека</vt:lpstr>
      <vt:lpstr>Химический состав воды</vt:lpstr>
      <vt:lpstr>Состояния воды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СПАСИБО ЗА ВНИМАНИЕ!</vt:lpstr>
      <vt:lpstr>Используемые источники: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</dc:title>
  <dc:creator>Кристина Цибулина</dc:creator>
  <cp:lastModifiedBy>user</cp:lastModifiedBy>
  <cp:revision>24</cp:revision>
  <dcterms:created xsi:type="dcterms:W3CDTF">2017-04-13T05:12:21Z</dcterms:created>
  <dcterms:modified xsi:type="dcterms:W3CDTF">2021-09-28T02:58:54Z</dcterms:modified>
</cp:coreProperties>
</file>