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70" r:id="rId4"/>
    <p:sldId id="258" r:id="rId5"/>
    <p:sldId id="271" r:id="rId6"/>
    <p:sldId id="261" r:id="rId7"/>
    <p:sldId id="272" r:id="rId8"/>
    <p:sldId id="264" r:id="rId9"/>
    <p:sldId id="273" r:id="rId10"/>
    <p:sldId id="266" r:id="rId11"/>
    <p:sldId id="274" r:id="rId12"/>
    <p:sldId id="27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FBFCD4"/>
    <a:srgbClr val="99FF99"/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62" autoAdjust="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zvukipro.com/jivotnie/865-zvuki-zhirafa.html" TargetMode="External"/><Relationship Id="rId3" Type="http://schemas.openxmlformats.org/officeDocument/2006/relationships/hyperlink" Target="https://www.kidsclever.ru/content/zagadki-pro-shakala" TargetMode="External"/><Relationship Id="rId7" Type="http://schemas.openxmlformats.org/officeDocument/2006/relationships/hyperlink" Target="https://faunistics.com/zhiraf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vnost.ru/zebra-zhivotnoe-opisanie-osobennosti-vidy-obraz-zhizni-i-sreda-obitaniya-zebry/" TargetMode="External"/><Relationship Id="rId5" Type="http://schemas.openxmlformats.org/officeDocument/2006/relationships/hyperlink" Target="https://givnost.ru/verblyud-zhivotnoe-opisanie-osobennosti-vidy-i-sreda-obitaniya-verblyuda/" TargetMode="External"/><Relationship Id="rId4" Type="http://schemas.openxmlformats.org/officeDocument/2006/relationships/hyperlink" Target="https://mamamozhetvse.ru/zagadki-pro-verblyuda-dlya-detej-22-luchshi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wallpapersplanet.net/sites/default/files/safari-wallpapers-37661-813226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лок-схема: альтернативный процесс 3"/>
          <p:cNvSpPr/>
          <p:nvPr/>
        </p:nvSpPr>
        <p:spPr>
          <a:xfrm>
            <a:off x="1691680" y="5805264"/>
            <a:ext cx="5472608" cy="936104"/>
          </a:xfrm>
          <a:prstGeom prst="flowChartAlternateProcess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выполнила: воспитатель МАДОУ </a:t>
            </a:r>
            <a:r>
              <a:rPr lang="ru-RU" b="1" i="1" dirty="0" smtClean="0">
                <a:solidFill>
                  <a:schemeClr val="tx1"/>
                </a:solidFill>
              </a:rPr>
              <a:t>«детский </a:t>
            </a:r>
            <a:r>
              <a:rPr lang="ru-RU" b="1" i="1" dirty="0" smtClean="0">
                <a:solidFill>
                  <a:schemeClr val="tx1"/>
                </a:solidFill>
              </a:rPr>
              <a:t>сад №56 комбинированного </a:t>
            </a:r>
            <a:r>
              <a:rPr lang="ru-RU" b="1" i="1" dirty="0" smtClean="0">
                <a:solidFill>
                  <a:schemeClr val="tx1"/>
                </a:solidFill>
              </a:rPr>
              <a:t>вида» </a:t>
            </a:r>
            <a:r>
              <a:rPr lang="ru-RU" b="1" i="1" dirty="0" smtClean="0">
                <a:solidFill>
                  <a:schemeClr val="tx1"/>
                </a:solidFill>
              </a:rPr>
              <a:t>Бортник Л.В.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Апрель 2021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3970" y="188640"/>
            <a:ext cx="76760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5400" b="1" cap="none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Животный мир Африки</a:t>
            </a: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52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3.bp.blogspot.com/-nf7a8BbgzxI/WgiRIfGCyPI/AAAAAAAAZcw/maJ8NG0tGAIw7O4nqrGP19tr37MZlBovwCLcBGAs/w1200-h630-p-k-no-nu/Africa-Botswana-Namibia-6-vist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1835696" y="692695"/>
            <a:ext cx="5472608" cy="4824537"/>
          </a:xfrm>
          <a:prstGeom prst="flowChartAlternateProcess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Инструкция</a:t>
            </a:r>
          </a:p>
          <a:p>
            <a:pPr algn="ctr"/>
            <a:endParaRPr lang="ru-RU" sz="2800" b="1" i="1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tx1"/>
                </a:solidFill>
              </a:rPr>
              <a:t>Кроссворд начинаем отгадывать с первого вопроса, затем второй, третий…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tx1"/>
                </a:solidFill>
              </a:rPr>
              <a:t>Для того чтобы появился вопрос необходимо нажать на кнопку на которой записана цифра, находящаяся перед отгадываемым словом.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tx1"/>
                </a:solidFill>
              </a:rPr>
              <a:t>В автофигуре появится вопрос на который необходимо ответить детям.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tx1"/>
                </a:solidFill>
              </a:rPr>
              <a:t>Если ответ верный, то педагог нажимает кнопку ответ.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tx1"/>
                </a:solidFill>
              </a:rPr>
              <a:t>Отгадываемые слова вставляются в кроссворд последовательно и автоматически.</a:t>
            </a:r>
          </a:p>
        </p:txBody>
      </p:sp>
    </p:spTree>
    <p:extLst>
      <p:ext uri="{BB962C8B-B14F-4D97-AF65-F5344CB8AC3E}">
        <p14:creationId xmlns:p14="http://schemas.microsoft.com/office/powerpoint/2010/main" val="164975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3.bp.blogspot.com/-nf7a8BbgzxI/WgiRIfGCyPI/AAAAAAAAZcw/maJ8NG0tGAIw7O4nqrGP19tr37MZlBovwCLcBGAs/w1200-h630-p-k-no-nu/Africa-Botswana-Namibia-6-vista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4"/>
            <a:ext cx="9252519" cy="68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Скругленный прямоугольник 21"/>
          <p:cNvSpPr/>
          <p:nvPr/>
        </p:nvSpPr>
        <p:spPr>
          <a:xfrm>
            <a:off x="1064715" y="106950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060376" y="1717576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2500536" y="364502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pSp>
        <p:nvGrpSpPr>
          <p:cNvPr id="46" name="Группа 45"/>
          <p:cNvGrpSpPr/>
          <p:nvPr/>
        </p:nvGrpSpPr>
        <p:grpSpPr>
          <a:xfrm>
            <a:off x="1780456" y="1069504"/>
            <a:ext cx="6463952" cy="3871664"/>
            <a:chOff x="1780456" y="1069504"/>
            <a:chExt cx="6463952" cy="3871664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322061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250053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466077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394069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466077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394069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22061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250053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4652392" y="2348880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652392" y="2996952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466077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4660776" y="429309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178045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178045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94069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322061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608416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538085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752432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Скругленный прямоугольник 33"/>
            <p:cNvSpPr/>
            <p:nvPr/>
          </p:nvSpPr>
          <p:spPr>
            <a:xfrm>
              <a:off x="680424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Скругленный прямоугольник 36"/>
            <p:cNvSpPr/>
            <p:nvPr/>
          </p:nvSpPr>
          <p:spPr>
            <a:xfrm>
              <a:off x="394069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>
              <a:off x="322061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Скругленный прямоугольник 38"/>
            <p:cNvSpPr/>
            <p:nvPr/>
          </p:nvSpPr>
          <p:spPr>
            <a:xfrm>
              <a:off x="6100936" y="364065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Скругленный прямоугольник 39"/>
            <p:cNvSpPr/>
            <p:nvPr/>
          </p:nvSpPr>
          <p:spPr>
            <a:xfrm>
              <a:off x="5380856" y="3653109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3" name="Скругленный прямоугольник 42"/>
          <p:cNvSpPr/>
          <p:nvPr/>
        </p:nvSpPr>
        <p:spPr>
          <a:xfrm>
            <a:off x="2500536" y="2365648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4652392" y="421432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7308304" y="421432"/>
            <a:ext cx="1656184" cy="559296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Скругленная прямоугольная выноска 46"/>
          <p:cNvSpPr/>
          <p:nvPr/>
        </p:nvSpPr>
        <p:spPr>
          <a:xfrm>
            <a:off x="1424755" y="5204628"/>
            <a:ext cx="6408711" cy="1464731"/>
          </a:xfrm>
          <a:prstGeom prst="wedgeRoundRectCallout">
            <a:avLst>
              <a:gd name="adj1" fmla="val 44454"/>
              <a:gd name="adj2" fmla="val -105318"/>
              <a:gd name="adj3" fmla="val 16667"/>
            </a:avLst>
          </a:prstGeom>
          <a:solidFill>
            <a:srgbClr val="FBFCD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Наверное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жаркой далёкой стране </a:t>
            </a:r>
            <a:endParaRPr lang="ru-RU" sz="2000" b="1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прислонилась к ограде. </a:t>
            </a:r>
            <a:endParaRPr lang="ru-RU" sz="2000" b="1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Полоски 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у неё на спине, </a:t>
            </a:r>
            <a:endParaRPr lang="ru-RU" sz="2000" b="1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строчки кривые — в тетради</a:t>
            </a:r>
            <a:r>
              <a:rPr lang="ru-RU" sz="2000" b="1" dirty="0">
                <a:solidFill>
                  <a:srgbClr val="111111"/>
                </a:solidFill>
                <a:latin typeface="Arial"/>
              </a:rPr>
              <a:t>.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0" name="Управляющая кнопка: далее 49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Управляющая кнопка: назад 51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9" name="Группа 58"/>
          <p:cNvGrpSpPr/>
          <p:nvPr/>
        </p:nvGrpSpPr>
        <p:grpSpPr>
          <a:xfrm>
            <a:off x="1866318" y="1061715"/>
            <a:ext cx="3420291" cy="662325"/>
            <a:chOff x="1866318" y="1061715"/>
            <a:chExt cx="3420291" cy="662325"/>
          </a:xfrm>
        </p:grpSpPr>
        <p:sp>
          <p:nvSpPr>
            <p:cNvPr id="54" name="TextBox 53"/>
            <p:cNvSpPr txBox="1"/>
            <p:nvPr/>
          </p:nvSpPr>
          <p:spPr>
            <a:xfrm>
              <a:off x="4015796" y="1061715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306478" y="1061716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58639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  <a:endPara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86631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</a:t>
              </a:r>
              <a:endPara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738254" y="1074477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910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im0-tub-ru.yandex.net/i?id=eebe95375d70e21d5380c489ec3731d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966" y="0"/>
            <a:ext cx="92380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804248" y="1268760"/>
            <a:ext cx="2160240" cy="576064"/>
          </a:xfrm>
          <a:prstGeom prst="round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Что за животное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04248" y="1997224"/>
            <a:ext cx="2160240" cy="576064"/>
          </a:xfrm>
          <a:prstGeom prst="round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Чем питается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897151" y="4143460"/>
            <a:ext cx="3744416" cy="2448272"/>
          </a:xfrm>
          <a:prstGeom prst="wedgeRoundRectCallout">
            <a:avLst>
              <a:gd name="adj1" fmla="val 43323"/>
              <a:gd name="adj2" fmla="val -73639"/>
              <a:gd name="adj3" fmla="val 16667"/>
            </a:avLst>
          </a:prstGeom>
          <a:solidFill>
            <a:srgbClr val="CC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202122"/>
                </a:solidFill>
                <a:latin typeface="Arial"/>
              </a:rPr>
              <a:t>Зебра – животное небольшое по размерам, длина тела составляет около 2 м, масса до 360 кг</a:t>
            </a:r>
            <a:r>
              <a:rPr lang="ru-RU" dirty="0" smtClean="0">
                <a:solidFill>
                  <a:srgbClr val="202122"/>
                </a:solidFill>
                <a:latin typeface="Arial"/>
              </a:rPr>
              <a:t>. 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У зебры грива из короткого волоса жесткой структуры расположена вертикально. </a:t>
            </a:r>
            <a:endParaRPr lang="ru-RU" i="0" dirty="0">
              <a:solidFill>
                <a:srgbClr val="202122"/>
              </a:solidFill>
              <a:effectLst/>
              <a:latin typeface="Arial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700057" y="4127792"/>
            <a:ext cx="3481288" cy="2298636"/>
          </a:xfrm>
          <a:prstGeom prst="wedgeRoundRectCallout">
            <a:avLst>
              <a:gd name="adj1" fmla="val 34976"/>
              <a:gd name="adj2" fmla="val -74723"/>
              <a:gd name="adj3" fmla="val 16667"/>
            </a:avLst>
          </a:prstGeom>
          <a:solidFill>
            <a:srgbClr val="CC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333333"/>
                </a:solidFill>
                <a:latin typeface="Arial"/>
              </a:rPr>
              <a:t>Зебра - травоядное животное, которое в основном питается </a:t>
            </a:r>
            <a:endParaRPr lang="ru-RU" dirty="0" smtClean="0">
              <a:solidFill>
                <a:srgbClr val="333333"/>
              </a:solidFill>
              <a:latin typeface="Arial"/>
            </a:endParaRP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/>
              </a:rPr>
              <a:t>различными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видами трав, но также может </a:t>
            </a:r>
            <a:r>
              <a:rPr lang="ru-RU" dirty="0" smtClean="0">
                <a:solidFill>
                  <a:srgbClr val="333333"/>
                </a:solidFill>
                <a:latin typeface="Arial"/>
              </a:rPr>
              <a:t>есть кору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и </a:t>
            </a:r>
            <a:r>
              <a:rPr lang="ru-RU" dirty="0" smtClean="0">
                <a:solidFill>
                  <a:srgbClr val="333333"/>
                </a:solidFill>
                <a:latin typeface="Arial"/>
              </a:rPr>
              <a:t>кустарники.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zebra6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709908" y="404664"/>
            <a:ext cx="609600" cy="609600"/>
          </a:xfrm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назад 10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7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3.bp.blogspot.com/-nf7a8BbgzxI/WgiRIfGCyPI/AAAAAAAAZcw/maJ8NG0tGAIw7O4nqrGP19tr37MZlBovwCLcBGAs/w1200-h630-p-k-no-nu/Africa-Botswana-Namibia-6-vista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4"/>
            <a:ext cx="9252519" cy="68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64715" y="106950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60376" y="1717576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00536" y="364502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780456" y="1069504"/>
            <a:ext cx="6463952" cy="3871664"/>
            <a:chOff x="1780456" y="1069504"/>
            <a:chExt cx="6463952" cy="387166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22061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250053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466077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94069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466077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394069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322061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250053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652392" y="2348880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4652392" y="2996952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466077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4660776" y="429309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178045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178045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394069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22061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608416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Скругленный прямоугольник 25"/>
            <p:cNvSpPr/>
            <p:nvPr/>
          </p:nvSpPr>
          <p:spPr>
            <a:xfrm>
              <a:off x="538085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752432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680424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394069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322061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6100936" y="364065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5380856" y="3653109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3" name="Скругленный прямоугольник 32"/>
          <p:cNvSpPr/>
          <p:nvPr/>
        </p:nvSpPr>
        <p:spPr>
          <a:xfrm>
            <a:off x="2500536" y="2365648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652392" y="421432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308304" y="421432"/>
            <a:ext cx="1656184" cy="559296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ответ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6" name="Скругленная прямоугольная выноска 35"/>
          <p:cNvSpPr/>
          <p:nvPr/>
        </p:nvSpPr>
        <p:spPr>
          <a:xfrm>
            <a:off x="1424755" y="5204628"/>
            <a:ext cx="6408711" cy="1536739"/>
          </a:xfrm>
          <a:prstGeom prst="wedgeRoundRectCallout">
            <a:avLst>
              <a:gd name="adj1" fmla="val 44454"/>
              <a:gd name="adj2" fmla="val -105318"/>
              <a:gd name="adj3" fmla="val 16667"/>
            </a:avLst>
          </a:prstGeom>
          <a:solidFill>
            <a:srgbClr val="FBFCD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на свете выше всех,</a:t>
            </a:r>
          </a:p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 достанет без помех?</a:t>
            </a:r>
          </a:p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Пятна все не отстирав,</a:t>
            </a:r>
          </a:p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Вновь обедает..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Управляющая кнопка: далее 36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Управляющая кнопка: назад 37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Группа 38"/>
          <p:cNvGrpSpPr/>
          <p:nvPr/>
        </p:nvGrpSpPr>
        <p:grpSpPr>
          <a:xfrm>
            <a:off x="1866318" y="1061715"/>
            <a:ext cx="3420291" cy="662325"/>
            <a:chOff x="1866318" y="1061715"/>
            <a:chExt cx="3420291" cy="662325"/>
          </a:xfrm>
        </p:grpSpPr>
        <p:sp>
          <p:nvSpPr>
            <p:cNvPr id="40" name="TextBox 39"/>
            <p:cNvSpPr txBox="1"/>
            <p:nvPr/>
          </p:nvSpPr>
          <p:spPr>
            <a:xfrm>
              <a:off x="4015796" y="1061715"/>
              <a:ext cx="5483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306478" y="1061716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58639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86631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738254" y="1074477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52" name="Группа 51"/>
          <p:cNvGrpSpPr/>
          <p:nvPr/>
        </p:nvGrpSpPr>
        <p:grpSpPr>
          <a:xfrm>
            <a:off x="1829272" y="1708468"/>
            <a:ext cx="3527176" cy="640412"/>
            <a:chOff x="1829272" y="1708468"/>
            <a:chExt cx="3527176" cy="640412"/>
          </a:xfrm>
        </p:grpSpPr>
        <p:sp>
          <p:nvSpPr>
            <p:cNvPr id="45" name="TextBox 44"/>
            <p:cNvSpPr txBox="1"/>
            <p:nvPr/>
          </p:nvSpPr>
          <p:spPr>
            <a:xfrm>
              <a:off x="4685184" y="1708468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ф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940696" y="1735801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а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220616" y="1764105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473477" y="1743008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и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829272" y="1743009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ж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645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nimaljournal.ru/articles/wild/travoyadnie/jiraf/jira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804248" y="1268760"/>
            <a:ext cx="2160240" cy="57606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Что за животное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04248" y="1997224"/>
            <a:ext cx="2160240" cy="57606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Чем питается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884784" y="2573288"/>
            <a:ext cx="3721464" cy="4177208"/>
          </a:xfrm>
          <a:prstGeom prst="wedgeRoundRectCallout">
            <a:avLst>
              <a:gd name="adj1" fmla="val 48311"/>
              <a:gd name="adj2" fmla="val -76624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ato"/>
              </a:rPr>
              <a:t>Жирафа </a:t>
            </a:r>
            <a:r>
              <a:rPr lang="ru-RU" dirty="0">
                <a:solidFill>
                  <a:schemeClr val="tx1"/>
                </a:solidFill>
                <a:latin typeface="Lato"/>
              </a:rPr>
              <a:t>выдает пятнистое тело, а также небольшая голова, возвышающаяся на несравнимо длинной шее. Кроме этого, у жирафа крепкие и также высокие ноги.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ato"/>
              </a:rPr>
              <a:t>На </a:t>
            </a:r>
            <a:r>
              <a:rPr lang="ru-RU" dirty="0">
                <a:solidFill>
                  <a:schemeClr val="tx1"/>
                </a:solidFill>
                <a:latin typeface="Lato"/>
              </a:rPr>
              <a:t>сегодняшний день жираф считается самым высоким животным, при этом они достаточно массивные. Могут весить до 1200 килограммов, а их высота составляет около 6 метров (2-х этажный дом</a:t>
            </a:r>
            <a:r>
              <a:rPr lang="ru-RU" dirty="0" smtClean="0">
                <a:solidFill>
                  <a:schemeClr val="tx1"/>
                </a:solidFill>
                <a:latin typeface="Lato"/>
              </a:rPr>
              <a:t>).</a:t>
            </a:r>
            <a:endParaRPr lang="ru-RU" b="0" i="0" dirty="0">
              <a:solidFill>
                <a:schemeClr val="tx1"/>
              </a:solidFill>
              <a:effectLst/>
              <a:latin typeface="Lato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573665" y="3824213"/>
            <a:ext cx="3625304" cy="2926283"/>
          </a:xfrm>
          <a:prstGeom prst="wedgeRoundRectCallout">
            <a:avLst>
              <a:gd name="adj1" fmla="val 38540"/>
              <a:gd name="adj2" fmla="val -81349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/>
              </a:rPr>
              <a:t>Жираф — травоядный представитель фауны и </a:t>
            </a:r>
            <a:r>
              <a:rPr lang="ru-RU" dirty="0" smtClean="0">
                <a:solidFill>
                  <a:schemeClr val="tx1"/>
                </a:solidFill>
                <a:latin typeface="Arial"/>
              </a:rPr>
              <a:t>питается он </a:t>
            </a:r>
            <a:r>
              <a:rPr lang="ru-RU" dirty="0">
                <a:solidFill>
                  <a:schemeClr val="tx1"/>
                </a:solidFill>
                <a:latin typeface="Arial"/>
              </a:rPr>
              <a:t>в основном листьями деревьев. Данное животное кушает большое количество пищи, и до 30 килограммов пищи в день он способен </a:t>
            </a:r>
            <a:r>
              <a:rPr lang="ru-RU" dirty="0" smtClean="0">
                <a:solidFill>
                  <a:schemeClr val="tx1"/>
                </a:solidFill>
                <a:latin typeface="Arial"/>
              </a:rPr>
              <a:t>съесть.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kak-govorit-zhiraf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100392" y="404664"/>
            <a:ext cx="609600" cy="609600"/>
          </a:xfrm>
          <a:prstGeom prst="rect">
            <a:avLst/>
          </a:prstGeom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назад 10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22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3.bp.blogspot.com/-nf7a8BbgzxI/WgiRIfGCyPI/AAAAAAAAZcw/maJ8NG0tGAIw7O4nqrGP19tr37MZlBovwCLcBGAs/w1200-h630-p-k-no-nu/Africa-Botswana-Namibia-6-vista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4"/>
            <a:ext cx="9252519" cy="68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64715" y="106950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60376" y="1717576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00536" y="364502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780456" y="1069504"/>
            <a:ext cx="6463952" cy="3871664"/>
            <a:chOff x="1780456" y="1069504"/>
            <a:chExt cx="6463952" cy="387166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22061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250053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466077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94069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466077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394069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322061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250053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652392" y="2348880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4652392" y="2996952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466077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4660776" y="429309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178045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178045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394069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22061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608416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Скругленный прямоугольник 25"/>
            <p:cNvSpPr/>
            <p:nvPr/>
          </p:nvSpPr>
          <p:spPr>
            <a:xfrm>
              <a:off x="538085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752432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680424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394069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322061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6100936" y="364065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5380856" y="3653109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3" name="Скругленный прямоугольник 32"/>
          <p:cNvSpPr/>
          <p:nvPr/>
        </p:nvSpPr>
        <p:spPr>
          <a:xfrm>
            <a:off x="2500536" y="2365648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652392" y="421432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308304" y="421432"/>
            <a:ext cx="1656184" cy="559296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ответ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6" name="Скругленная прямоугольная выноска 35"/>
          <p:cNvSpPr/>
          <p:nvPr/>
        </p:nvSpPr>
        <p:spPr>
          <a:xfrm>
            <a:off x="1424755" y="5204629"/>
            <a:ext cx="6408711" cy="1296144"/>
          </a:xfrm>
          <a:prstGeom prst="wedgeRoundRectCallout">
            <a:avLst>
              <a:gd name="adj1" fmla="val 44454"/>
              <a:gd name="adj2" fmla="val -105318"/>
              <a:gd name="adj3" fmla="val 16667"/>
            </a:avLst>
          </a:prstGeom>
          <a:solidFill>
            <a:srgbClr val="FBFCD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может неделю не есть ничего, </a:t>
            </a:r>
            <a:endParaRPr lang="ru-RU" sz="2400" b="1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Кладовка </a:t>
            </a:r>
            <a:r>
              <a:rPr lang="ru-RU" sz="24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едой на спине у него</a:t>
            </a:r>
            <a:r>
              <a:rPr lang="ru-RU" sz="24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Управляющая кнопка: далее 36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Управляющая кнопка: назад 37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Группа 38"/>
          <p:cNvGrpSpPr/>
          <p:nvPr/>
        </p:nvGrpSpPr>
        <p:grpSpPr>
          <a:xfrm>
            <a:off x="1866318" y="1061715"/>
            <a:ext cx="3420291" cy="662325"/>
            <a:chOff x="1866318" y="1061715"/>
            <a:chExt cx="3420291" cy="662325"/>
          </a:xfrm>
        </p:grpSpPr>
        <p:sp>
          <p:nvSpPr>
            <p:cNvPr id="40" name="TextBox 39"/>
            <p:cNvSpPr txBox="1"/>
            <p:nvPr/>
          </p:nvSpPr>
          <p:spPr>
            <a:xfrm>
              <a:off x="4015796" y="1061715"/>
              <a:ext cx="5483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306478" y="1061716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58639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86631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738254" y="1074477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1829272" y="1708468"/>
            <a:ext cx="3527176" cy="640412"/>
            <a:chOff x="1829272" y="1708468"/>
            <a:chExt cx="3527176" cy="640412"/>
          </a:xfrm>
        </p:grpSpPr>
        <p:sp>
          <p:nvSpPr>
            <p:cNvPr id="46" name="TextBox 45"/>
            <p:cNvSpPr txBox="1"/>
            <p:nvPr/>
          </p:nvSpPr>
          <p:spPr>
            <a:xfrm>
              <a:off x="4685184" y="1708468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ф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940696" y="1735801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а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220616" y="1764105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473477" y="1743008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и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29272" y="1743009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ж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9" name="Группа 58"/>
          <p:cNvGrpSpPr/>
          <p:nvPr/>
        </p:nvGrpSpPr>
        <p:grpSpPr>
          <a:xfrm>
            <a:off x="3292623" y="2365647"/>
            <a:ext cx="4907092" cy="645501"/>
            <a:chOff x="3292623" y="2365647"/>
            <a:chExt cx="4907092" cy="645501"/>
          </a:xfrm>
        </p:grpSpPr>
        <p:sp>
          <p:nvSpPr>
            <p:cNvPr id="52" name="TextBox 51"/>
            <p:cNvSpPr txBox="1"/>
            <p:nvPr/>
          </p:nvSpPr>
          <p:spPr>
            <a:xfrm>
              <a:off x="7623651" y="2397296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д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156176" y="2393831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л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876256" y="2365647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ю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452864" y="2426372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б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732784" y="2365648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995161" y="2405381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е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292623" y="2426373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в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86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slam.ru/sites/default/files/img/news/2015/08/verbludi_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camel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8100392" y="260648"/>
            <a:ext cx="609600" cy="6096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6804248" y="1268760"/>
            <a:ext cx="2160240" cy="576064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Что за животное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04248" y="1997224"/>
            <a:ext cx="2160240" cy="576064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Чем питается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516360" y="2817528"/>
            <a:ext cx="3888432" cy="2889448"/>
          </a:xfrm>
          <a:prstGeom prst="wedgeRoundRectCallout">
            <a:avLst>
              <a:gd name="adj1" fmla="val 43323"/>
              <a:gd name="adj2" fmla="val -73639"/>
              <a:gd name="adj3" fmla="val 16667"/>
            </a:avLst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202122"/>
                </a:solidFill>
                <a:latin typeface="Arial"/>
              </a:rPr>
              <a:t>Животное верблюд удивительное и уникальное не только по месту проживания но и некоторым особенностям. Верблюды хорошо приспособлены к выживанию в засушливых и пустынных районах, и могут несколько дней прожить без воды. 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59064" y="3140968"/>
            <a:ext cx="3874864" cy="3430339"/>
          </a:xfrm>
          <a:prstGeom prst="wedgeRoundRectCallout">
            <a:avLst>
              <a:gd name="adj1" fmla="val 44272"/>
              <a:gd name="adj2" fmla="val -60991"/>
              <a:gd name="adj3" fmla="val 16667"/>
            </a:avLst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202122"/>
                </a:solidFill>
                <a:latin typeface="Arial"/>
              </a:rPr>
              <a:t>Верблюды — жвачные животные. Они питаются солянками, полынью, верблюжьей колючкой и саксаулом. Верблюды могут пить солёную воду. Жидкость верблюды сохраняют в ячеях рубца желудка и поэтому очень хорошо переносят обезвоживание; но главным источником воды является жир.</a:t>
            </a:r>
            <a:endParaRPr lang="ru-RU" b="0" i="0" dirty="0">
              <a:solidFill>
                <a:srgbClr val="202122"/>
              </a:solidFill>
              <a:effectLst/>
              <a:latin typeface="Arial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8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3.bp.blogspot.com/-nf7a8BbgzxI/WgiRIfGCyPI/AAAAAAAAZcw/maJ8NG0tGAIw7O4nqrGP19tr37MZlBovwCLcBGAs/w1200-h630-p-k-no-nu/Africa-Botswana-Namibia-6-vista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4"/>
            <a:ext cx="9252519" cy="68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64715" y="106950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60376" y="1717576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00536" y="364502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780456" y="1069504"/>
            <a:ext cx="6463952" cy="3871664"/>
            <a:chOff x="1780456" y="1069504"/>
            <a:chExt cx="6463952" cy="387166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22061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250053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466077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94069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466077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394069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322061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250053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652392" y="2348880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4652392" y="2996952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466077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4660776" y="429309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178045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178045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394069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22061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608416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Скругленный прямоугольник 25"/>
            <p:cNvSpPr/>
            <p:nvPr/>
          </p:nvSpPr>
          <p:spPr>
            <a:xfrm>
              <a:off x="538085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752432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680424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394069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322061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6100936" y="364065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5380856" y="3653109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3" name="Скругленный прямоугольник 32"/>
          <p:cNvSpPr/>
          <p:nvPr/>
        </p:nvSpPr>
        <p:spPr>
          <a:xfrm>
            <a:off x="2500536" y="2365648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652392" y="421432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308304" y="421432"/>
            <a:ext cx="1656184" cy="559296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ответ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6" name="Скругленная прямоугольная выноска 35"/>
          <p:cNvSpPr/>
          <p:nvPr/>
        </p:nvSpPr>
        <p:spPr>
          <a:xfrm>
            <a:off x="1424755" y="5204629"/>
            <a:ext cx="6408711" cy="1296144"/>
          </a:xfrm>
          <a:prstGeom prst="wedgeRoundRectCallout">
            <a:avLst>
              <a:gd name="adj1" fmla="val 44454"/>
              <a:gd name="adj2" fmla="val -105318"/>
              <a:gd name="adj3" fmla="val 16667"/>
            </a:avLst>
          </a:prstGeom>
          <a:solidFill>
            <a:srgbClr val="FBFCD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зверь похож на волка,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мордочка острей,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Жутко воет и кричит он –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Голосистый …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Управляющая кнопка: далее 36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Управляющая кнопка: назад 37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9" name="Группа 38"/>
          <p:cNvGrpSpPr/>
          <p:nvPr/>
        </p:nvGrpSpPr>
        <p:grpSpPr>
          <a:xfrm>
            <a:off x="1866318" y="1061715"/>
            <a:ext cx="3420291" cy="662325"/>
            <a:chOff x="1866318" y="1061715"/>
            <a:chExt cx="3420291" cy="662325"/>
          </a:xfrm>
        </p:grpSpPr>
        <p:sp>
          <p:nvSpPr>
            <p:cNvPr id="40" name="TextBox 39"/>
            <p:cNvSpPr txBox="1"/>
            <p:nvPr/>
          </p:nvSpPr>
          <p:spPr>
            <a:xfrm>
              <a:off x="4015796" y="1061715"/>
              <a:ext cx="5483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306478" y="1061716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58639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866318" y="1077709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/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з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738254" y="1074477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1829272" y="1708468"/>
            <a:ext cx="3527176" cy="640412"/>
            <a:chOff x="1829272" y="1708468"/>
            <a:chExt cx="3527176" cy="640412"/>
          </a:xfrm>
        </p:grpSpPr>
        <p:sp>
          <p:nvSpPr>
            <p:cNvPr id="46" name="TextBox 45"/>
            <p:cNvSpPr txBox="1"/>
            <p:nvPr/>
          </p:nvSpPr>
          <p:spPr>
            <a:xfrm>
              <a:off x="4685184" y="1708468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ф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940696" y="1735801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а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220616" y="1764105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473477" y="1743008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и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29272" y="1743009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ж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1" name="Группа 50"/>
          <p:cNvGrpSpPr/>
          <p:nvPr/>
        </p:nvGrpSpPr>
        <p:grpSpPr>
          <a:xfrm>
            <a:off x="3292623" y="2365647"/>
            <a:ext cx="4907092" cy="645501"/>
            <a:chOff x="3292623" y="2365647"/>
            <a:chExt cx="4907092" cy="645501"/>
          </a:xfrm>
        </p:grpSpPr>
        <p:sp>
          <p:nvSpPr>
            <p:cNvPr id="52" name="TextBox 51"/>
            <p:cNvSpPr txBox="1"/>
            <p:nvPr/>
          </p:nvSpPr>
          <p:spPr>
            <a:xfrm>
              <a:off x="7623651" y="2397296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д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156176" y="2393831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л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876256" y="2365647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ю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452864" y="2426372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б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732784" y="2365648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995161" y="2405381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е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292623" y="2426373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в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5" name="Группа 64"/>
          <p:cNvGrpSpPr/>
          <p:nvPr/>
        </p:nvGrpSpPr>
        <p:grpSpPr>
          <a:xfrm>
            <a:off x="3314862" y="3653107"/>
            <a:ext cx="3416099" cy="627971"/>
            <a:chOff x="3314862" y="3653107"/>
            <a:chExt cx="3416099" cy="627971"/>
          </a:xfrm>
        </p:grpSpPr>
        <p:sp>
          <p:nvSpPr>
            <p:cNvPr id="60" name="TextBox 59"/>
            <p:cNvSpPr txBox="1"/>
            <p:nvPr/>
          </p:nvSpPr>
          <p:spPr>
            <a:xfrm>
              <a:off x="6190990" y="3653107"/>
              <a:ext cx="5399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л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5488957" y="3676672"/>
              <a:ext cx="5399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а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730698" y="3653108"/>
              <a:ext cx="5399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к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024180" y="3653109"/>
              <a:ext cx="5399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а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314862" y="3696303"/>
              <a:ext cx="5399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ш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705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zimbabweconnections.com/wp-content/uploads/2017/05/ngamo-dry-season-jackal-e14948595831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" y="-12013"/>
            <a:ext cx="9226982" cy="687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olden_jackal_bark_london_zoo_uk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524328" y="404664"/>
            <a:ext cx="609600" cy="6096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6804248" y="1268760"/>
            <a:ext cx="2160240" cy="576064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Что за животное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04248" y="1997224"/>
            <a:ext cx="2160240" cy="576064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Чем питается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884784" y="3284984"/>
            <a:ext cx="3520008" cy="2889448"/>
          </a:xfrm>
          <a:prstGeom prst="wedgeRoundRectCallout">
            <a:avLst>
              <a:gd name="adj1" fmla="val 43323"/>
              <a:gd name="adj2" fmla="val -73639"/>
              <a:gd name="adj3" fmla="val 16667"/>
            </a:avLst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202122"/>
                </a:solidFill>
                <a:latin typeface="Arial"/>
              </a:rPr>
              <a:t>Шакал — небольшое животное, размером меньше средней дворняги. По общему облику он очень похож на сильно </a:t>
            </a:r>
            <a:r>
              <a:rPr lang="ru-RU" dirty="0" smtClean="0">
                <a:solidFill>
                  <a:srgbClr val="202122"/>
                </a:solidFill>
                <a:latin typeface="Arial"/>
              </a:rPr>
              <a:t>уменьшенного волка. 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Весит он 7—10 </a:t>
            </a:r>
            <a:r>
              <a:rPr lang="ru-RU" dirty="0" smtClean="0">
                <a:solidFill>
                  <a:srgbClr val="202122"/>
                </a:solidFill>
                <a:latin typeface="Arial"/>
              </a:rPr>
              <a:t>кг. Общая </a:t>
            </a:r>
            <a:r>
              <a:rPr lang="ru-RU" dirty="0">
                <a:solidFill>
                  <a:srgbClr val="202122"/>
                </a:solidFill>
                <a:latin typeface="Arial"/>
              </a:rPr>
              <a:t>окраска шакала в целом серая с оттенком жёлтого, рыжего, палевого. </a:t>
            </a:r>
            <a:endParaRPr lang="ru-RU" b="0" i="0" dirty="0">
              <a:solidFill>
                <a:srgbClr val="202122"/>
              </a:solidFill>
              <a:effectLst/>
              <a:latin typeface="Arial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259064" y="3284984"/>
            <a:ext cx="3874864" cy="3286323"/>
          </a:xfrm>
          <a:prstGeom prst="wedgeRoundRectCallout">
            <a:avLst>
              <a:gd name="adj1" fmla="val 31043"/>
              <a:gd name="adj2" fmla="val -69664"/>
              <a:gd name="adj3" fmla="val 16667"/>
            </a:avLst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202122"/>
                </a:solidFill>
                <a:latin typeface="Arial"/>
              </a:rPr>
              <a:t>Обыкновенный шакал — зверь почти всеядный. Кормится преимущественно в тёмное время суток. Большое, но не преобладающее значение в питании имеет падаль. Ловит самых разнообразных мелких зверьков и птиц, а также ящериц, змей, лягушек, улиток; поедает много насекомых — жуков, кузнечиков, разных личинок. </a:t>
            </a:r>
            <a:endParaRPr lang="ru-RU" b="0" i="0" dirty="0">
              <a:solidFill>
                <a:srgbClr val="202122"/>
              </a:solidFill>
              <a:effectLst/>
              <a:latin typeface="Arial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03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2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3.bp.blogspot.com/-nf7a8BbgzxI/WgiRIfGCyPI/AAAAAAAAZcw/maJ8NG0tGAIw7O4nqrGP19tr37MZlBovwCLcBGAs/w1200-h630-p-k-no-nu/Africa-Botswana-Namibia-6-vista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4"/>
            <a:ext cx="9252519" cy="68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1064715" y="106950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60376" y="1717576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00536" y="3645024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780456" y="1069504"/>
            <a:ext cx="6463952" cy="3871664"/>
            <a:chOff x="1780456" y="1069504"/>
            <a:chExt cx="6463952" cy="387166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22061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250053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466077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94069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466077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394069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322061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250053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4652392" y="2348880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4652392" y="2996952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466077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4660776" y="429309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1780456" y="106950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1780456" y="1717576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394069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322061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608416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Скругленный прямоугольник 25"/>
            <p:cNvSpPr/>
            <p:nvPr/>
          </p:nvSpPr>
          <p:spPr>
            <a:xfrm>
              <a:off x="5380856" y="2365648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752432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6804248" y="2373733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394069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3220616" y="364502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6100936" y="3640654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5380856" y="3653109"/>
              <a:ext cx="720080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3" name="Скругленный прямоугольник 32"/>
          <p:cNvSpPr/>
          <p:nvPr/>
        </p:nvSpPr>
        <p:spPr>
          <a:xfrm>
            <a:off x="2500536" y="2365648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652392" y="421432"/>
            <a:ext cx="720080" cy="648072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308304" y="421432"/>
            <a:ext cx="1656184" cy="559296"/>
          </a:xfrm>
          <a:prstGeom prst="round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ответ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6" name="Скругленная прямоугольная выноска 35"/>
          <p:cNvSpPr/>
          <p:nvPr/>
        </p:nvSpPr>
        <p:spPr>
          <a:xfrm>
            <a:off x="1424755" y="5204629"/>
            <a:ext cx="6408711" cy="1296144"/>
          </a:xfrm>
          <a:prstGeom prst="wedgeRoundRectCallout">
            <a:avLst>
              <a:gd name="adj1" fmla="val 44454"/>
              <a:gd name="adj2" fmla="val -105318"/>
              <a:gd name="adj3" fmla="val 16667"/>
            </a:avLst>
          </a:prstGeom>
          <a:solidFill>
            <a:srgbClr val="FBFCD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Самый теплый </a:t>
            </a:r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материк</a:t>
            </a:r>
          </a:p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Живописен и велик. </a:t>
            </a:r>
            <a:endParaRPr lang="ru-RU" sz="2000" b="1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Тут 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живет среди саванн </a:t>
            </a:r>
            <a:endParaRPr lang="ru-RU" sz="2000" b="1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</a:t>
            </a:r>
            <a:r>
              <a:rPr lang="ru-RU" sz="2000" b="1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львов и обезьян</a:t>
            </a:r>
            <a:r>
              <a:rPr lang="ru-RU" sz="2000" b="1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Управляющая кнопка: далее 36">
            <a:hlinkClick r:id="" action="ppaction://hlinkshowjump?jump=nextslide" highlightClick="1"/>
          </p:cNvPr>
          <p:cNvSpPr/>
          <p:nvPr/>
        </p:nvSpPr>
        <p:spPr>
          <a:xfrm>
            <a:off x="8181345" y="5697492"/>
            <a:ext cx="703312" cy="803281"/>
          </a:xfrm>
          <a:prstGeom prst="actionButtonForwardNext">
            <a:avLst/>
          </a:prstGeom>
          <a:solidFill>
            <a:srgbClr val="FFFF99"/>
          </a:solidFill>
          <a:ln>
            <a:noFill/>
          </a:ln>
          <a:effectLst>
            <a:outerShdw blurRad="50800" dist="50800" dir="5400000" algn="ctr" rotWithShape="0">
              <a:srgbClr val="FFFF99"/>
            </a:outerShdw>
          </a:effectLst>
          <a:scene3d>
            <a:camera prst="orthographicFront"/>
            <a:lightRig rig="threePt" dir="t"/>
          </a:scene3d>
          <a:sp3d extrusionH="76200">
            <a:extrusionClr>
              <a:srgbClr val="FFFF99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Управляющая кнопка: назад 37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4015796" y="1061715"/>
            <a:ext cx="548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306478" y="1061716"/>
            <a:ext cx="548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86398" y="1077709"/>
            <a:ext cx="548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66318" y="1077709"/>
            <a:ext cx="548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940696" y="1735801"/>
            <a:ext cx="671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20616" y="1764105"/>
            <a:ext cx="671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473477" y="1743008"/>
            <a:ext cx="671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829272" y="1743009"/>
            <a:ext cx="671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623651" y="2397296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156176" y="2393831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876256" y="2365647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452864" y="2426372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995161" y="2405381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292623" y="2426373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190990" y="3653107"/>
            <a:ext cx="539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488957" y="3676672"/>
            <a:ext cx="539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024180" y="3653109"/>
            <a:ext cx="539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314862" y="3696303"/>
            <a:ext cx="539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7" name="Группа 66"/>
          <p:cNvGrpSpPr/>
          <p:nvPr/>
        </p:nvGrpSpPr>
        <p:grpSpPr>
          <a:xfrm>
            <a:off x="4685184" y="1074477"/>
            <a:ext cx="671264" cy="3866691"/>
            <a:chOff x="4685184" y="1074477"/>
            <a:chExt cx="671264" cy="3866691"/>
          </a:xfrm>
        </p:grpSpPr>
        <p:sp>
          <p:nvSpPr>
            <p:cNvPr id="44" name="TextBox 43"/>
            <p:cNvSpPr txBox="1"/>
            <p:nvPr/>
          </p:nvSpPr>
          <p:spPr>
            <a:xfrm>
              <a:off x="4738254" y="1074477"/>
              <a:ext cx="5483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685184" y="1708468"/>
              <a:ext cx="6712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ф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732784" y="2365648"/>
              <a:ext cx="5760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730698" y="3653108"/>
              <a:ext cx="5399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к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790812" y="4356393"/>
              <a:ext cx="4468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777255" y="3011147"/>
              <a:ext cx="4468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  <a:endPara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188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3.bp.blogspot.com/-nf7a8BbgzxI/WgiRIfGCyPI/AAAAAAAAZcw/maJ8NG0tGAIw7O4nqrGP19tr37MZlBovwCLcBGAs/w1200-h630-p-k-no-nu/Africa-Botswana-Namibia-6-vista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4"/>
            <a:ext cx="9252519" cy="68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1925959" y="805407"/>
            <a:ext cx="5400600" cy="5328592"/>
          </a:xfrm>
          <a:prstGeom prst="flowChartAlternateProcess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Используемые ресурсы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Загадки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b="1" i="1" dirty="0">
                <a:solidFill>
                  <a:schemeClr val="tx1"/>
                </a:solidFill>
                <a:hlinkClick r:id="rId3"/>
              </a:rPr>
              <a:t>https://</a:t>
            </a:r>
            <a:r>
              <a:rPr lang="en-US" b="1" i="1" dirty="0" smtClean="0">
                <a:solidFill>
                  <a:schemeClr val="tx1"/>
                </a:solidFill>
                <a:hlinkClick r:id="rId3"/>
              </a:rPr>
              <a:t>www.kidsclever.ru/content/zagadki-pro-shakala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b="1" i="1" dirty="0">
                <a:solidFill>
                  <a:schemeClr val="tx1"/>
                </a:solidFill>
                <a:hlinkClick r:id="rId4"/>
              </a:rPr>
              <a:t>https://</a:t>
            </a:r>
            <a:r>
              <a:rPr lang="en-US" b="1" i="1" dirty="0" smtClean="0">
                <a:solidFill>
                  <a:schemeClr val="tx1"/>
                </a:solidFill>
                <a:hlinkClick r:id="rId4"/>
              </a:rPr>
              <a:t>mamamozhetvse.ru/zagadki-pro-verblyuda-dlya-detej-22-luchshih.html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Описание животных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b="1" i="1" dirty="0">
                <a:solidFill>
                  <a:schemeClr val="tx1"/>
                </a:solidFill>
                <a:hlinkClick r:id="rId5"/>
              </a:rPr>
              <a:t>https://givnost.ru/verblyud-zhivotnoe-opisanie-osobennosti-vidy-i-sreda-obitaniya-verblyuda</a:t>
            </a:r>
            <a:r>
              <a:rPr lang="en-US" b="1" i="1" dirty="0" smtClean="0">
                <a:solidFill>
                  <a:schemeClr val="tx1"/>
                </a:solidFill>
                <a:hlinkClick r:id="rId5"/>
              </a:rPr>
              <a:t>/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b="1" i="1" dirty="0">
                <a:solidFill>
                  <a:schemeClr val="tx1"/>
                </a:solidFill>
                <a:hlinkClick r:id="rId6"/>
              </a:rPr>
              <a:t>https://givnost.ru/zebra-zhivotnoe-opisanie-osobennosti-vidy-obraz-zhizni-i-sreda-obitaniya-zebry</a:t>
            </a:r>
            <a:r>
              <a:rPr lang="en-US" b="1" i="1" dirty="0" smtClean="0">
                <a:solidFill>
                  <a:schemeClr val="tx1"/>
                </a:solidFill>
                <a:hlinkClick r:id="rId6"/>
              </a:rPr>
              <a:t>/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b="1" i="1" dirty="0">
                <a:solidFill>
                  <a:schemeClr val="tx1"/>
                </a:solidFill>
                <a:hlinkClick r:id="rId7"/>
              </a:rPr>
              <a:t>https://faunistics.com/zhiraf</a:t>
            </a:r>
            <a:r>
              <a:rPr lang="en-US" b="1" i="1" dirty="0" smtClean="0">
                <a:solidFill>
                  <a:schemeClr val="tx1"/>
                </a:solidFill>
                <a:hlinkClick r:id="rId7"/>
              </a:rPr>
              <a:t>/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Звуки животных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en-US" b="1" i="1" dirty="0">
                <a:solidFill>
                  <a:schemeClr val="tx1"/>
                </a:solidFill>
                <a:hlinkClick r:id="rId8"/>
              </a:rPr>
              <a:t>https://</a:t>
            </a:r>
            <a:r>
              <a:rPr lang="en-US" b="1" i="1" dirty="0" smtClean="0">
                <a:solidFill>
                  <a:schemeClr val="tx1"/>
                </a:solidFill>
                <a:hlinkClick r:id="rId8"/>
              </a:rPr>
              <a:t>zvukipro.com/jivotnie/865-zvuki-zhirafa.html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147936" y="5697491"/>
            <a:ext cx="736848" cy="803281"/>
          </a:xfrm>
          <a:prstGeom prst="actionButtonBackPrevious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2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609</Words>
  <Application>Microsoft Office PowerPoint</Application>
  <PresentationFormat>Экран (4:3)</PresentationFormat>
  <Paragraphs>163</Paragraphs>
  <Slides>12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tgg</dc:creator>
  <cp:lastModifiedBy>Windows User</cp:lastModifiedBy>
  <cp:revision>44</cp:revision>
  <dcterms:created xsi:type="dcterms:W3CDTF">2021-04-21T06:41:06Z</dcterms:created>
  <dcterms:modified xsi:type="dcterms:W3CDTF">2021-04-21T07:32:09Z</dcterms:modified>
</cp:coreProperties>
</file>