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70" r:id="rId4"/>
    <p:sldId id="271" r:id="rId5"/>
    <p:sldId id="269" r:id="rId6"/>
    <p:sldId id="259" r:id="rId7"/>
    <p:sldId id="268" r:id="rId8"/>
    <p:sldId id="261" r:id="rId9"/>
    <p:sldId id="272" r:id="rId10"/>
    <p:sldId id="262" r:id="rId11"/>
    <p:sldId id="273" r:id="rId12"/>
    <p:sldId id="263" r:id="rId13"/>
    <p:sldId id="264" r:id="rId14"/>
    <p:sldId id="274" r:id="rId15"/>
    <p:sldId id="265" r:id="rId16"/>
    <p:sldId id="278" r:id="rId17"/>
    <p:sldId id="266" r:id="rId18"/>
    <p:sldId id="267" r:id="rId19"/>
    <p:sldId id="277" r:id="rId20"/>
    <p:sldId id="279" r:id="rId21"/>
    <p:sldId id="260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1.6203703703703751E-2"/>
                  <c:y val="5.9523809523809514E-2"/>
                </c:manualLayout>
              </c:layout>
              <c:dLblPos val="ctr"/>
              <c:showVal val="1"/>
            </c:dLbl>
            <c:dLbl>
              <c:idx val="1"/>
              <c:layout>
                <c:manualLayout>
                  <c:x val="-3.4722222222222245E-2"/>
                  <c:y val="3.9682539682539805E-2"/>
                </c:manualLayout>
              </c:layout>
              <c:dLblPos val="ctr"/>
              <c:showVal val="1"/>
            </c:dLbl>
            <c:dLbl>
              <c:idx val="2"/>
              <c:layout>
                <c:manualLayout>
                  <c:x val="-1.851851851851859E-2"/>
                  <c:y val="-2.3809523809523898E-2"/>
                </c:manualLayout>
              </c:layout>
              <c:dLblPos val="ctr"/>
              <c:showVal val="1"/>
            </c:dLbl>
            <c:txPr>
              <a:bodyPr/>
              <a:lstStyle/>
              <a:p>
                <a:pPr>
                  <a:defRPr sz="32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9 лет</c:v>
                </c:pt>
                <c:pt idx="1">
                  <c:v>14 лет</c:v>
                </c:pt>
                <c:pt idx="2">
                  <c:v>17 лет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0.65000000000000202</c:v>
                </c:pt>
                <c:pt idx="1">
                  <c:v>0.35000000000000031</c:v>
                </c:pt>
                <c:pt idx="2">
                  <c:v>0.2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/>
      <c:txPr>
        <a:bodyPr/>
        <a:lstStyle/>
        <a:p>
          <a:pPr>
            <a:defRPr sz="28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2011</c:v>
                </c:pt>
              </c:strCache>
            </c:strRef>
          </c:tx>
          <c:dLbls>
            <c:txPr>
              <a:bodyPr/>
              <a:lstStyle/>
              <a:p>
                <a:pPr>
                  <a:defRPr sz="32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Val val="1"/>
          </c:dLbls>
          <c:cat>
            <c:strRef>
              <c:f>Лист1!$A$2:$A$4</c:f>
              <c:strCache>
                <c:ptCount val="3"/>
                <c:pt idx="0">
                  <c:v>I место</c:v>
                </c:pt>
                <c:pt idx="1">
                  <c:v>II место</c:v>
                </c:pt>
                <c:pt idx="2">
                  <c:v>III место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2012</c:v>
                </c:pt>
              </c:strCache>
            </c:strRef>
          </c:tx>
          <c:dLbls>
            <c:txPr>
              <a:bodyPr/>
              <a:lstStyle/>
              <a:p>
                <a:pPr>
                  <a:defRPr sz="32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Val val="1"/>
          </c:dLbls>
          <c:cat>
            <c:strRef>
              <c:f>Лист1!$A$2:$A$4</c:f>
              <c:strCache>
                <c:ptCount val="3"/>
                <c:pt idx="0">
                  <c:v>I место</c:v>
                </c:pt>
                <c:pt idx="1">
                  <c:v>II место</c:v>
                </c:pt>
                <c:pt idx="2">
                  <c:v>III место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2013</c:v>
                </c:pt>
              </c:strCache>
            </c:strRef>
          </c:tx>
          <c:dLbls>
            <c:txPr>
              <a:bodyPr/>
              <a:lstStyle/>
              <a:p>
                <a:pPr>
                  <a:defRPr sz="32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Val val="1"/>
          </c:dLbls>
          <c:cat>
            <c:strRef>
              <c:f>Лист1!$A$2:$A$4</c:f>
              <c:strCache>
                <c:ptCount val="3"/>
                <c:pt idx="0">
                  <c:v>I место</c:v>
                </c:pt>
                <c:pt idx="1">
                  <c:v>II место</c:v>
                </c:pt>
                <c:pt idx="2">
                  <c:v>III место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</c:ser>
        <c:dLbls>
          <c:showVal val="1"/>
        </c:dLbls>
        <c:gapWidth val="75"/>
        <c:axId val="156082560"/>
        <c:axId val="156084096"/>
      </c:barChart>
      <c:catAx>
        <c:axId val="156082560"/>
        <c:scaling>
          <c:orientation val="minMax"/>
        </c:scaling>
        <c:axPos val="b"/>
        <c:majorTickMark val="none"/>
        <c:tickLblPos val="nextTo"/>
        <c:crossAx val="156084096"/>
        <c:crosses val="autoZero"/>
        <c:auto val="1"/>
        <c:lblAlgn val="ctr"/>
        <c:lblOffset val="100"/>
      </c:catAx>
      <c:valAx>
        <c:axId val="15608409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56082560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00042"/>
            <a:ext cx="7772400" cy="221457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Формирование траектории развития мотивированных детей 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посредством создания 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гармоничной образовательной среды.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4000504"/>
            <a:ext cx="6400800" cy="2428892"/>
          </a:xfrm>
        </p:spPr>
        <p:txBody>
          <a:bodyPr>
            <a:normAutofit fontScale="925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Два мира есть у человека:</a:t>
            </a:r>
          </a:p>
          <a:p>
            <a:pPr algn="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Один, который нас творил,</a:t>
            </a:r>
          </a:p>
          <a:p>
            <a:pPr algn="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Другой, который мы от века</a:t>
            </a:r>
          </a:p>
          <a:p>
            <a:pPr algn="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Творим по мере наших сил.</a:t>
            </a:r>
          </a:p>
          <a:p>
            <a:pPr algn="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Н.Заболоцкий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571480"/>
            <a:ext cx="5072098" cy="50720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14290"/>
          <a:ext cx="8786874" cy="6613731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928958"/>
                <a:gridCol w="2928958"/>
                <a:gridCol w="2928958"/>
              </a:tblGrid>
              <a:tr h="4415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ПОЗНАВАТЕЛЬНЫЙ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РАЗВИВАЮЩИЙ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ВОСПИТЫВАЮЩИЙ</a:t>
                      </a:r>
                      <a:endParaRPr lang="ru-RU" dirty="0"/>
                    </a:p>
                  </a:txBody>
                  <a:tcPr/>
                </a:tc>
              </a:tr>
              <a:tr h="5987889">
                <a:tc>
                  <a:txBody>
                    <a:bodyPr/>
                    <a:lstStyle/>
                    <a:p>
                      <a:pPr lvl="0" algn="l">
                        <a:buFont typeface="Wingdings" pitchFamily="2" charset="2"/>
                        <a:buChar char="Ø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и развитие различных видов памяти, внимания, воображения. </a:t>
                      </a:r>
                    </a:p>
                    <a:p>
                      <a:pPr lvl="0" algn="l">
                        <a:buFont typeface="Wingdings" pitchFamily="2" charset="2"/>
                        <a:buNone/>
                      </a:pPr>
                      <a:endParaRPr lang="ru-RU" sz="1050" b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l">
                        <a:buFont typeface="Wingdings" pitchFamily="2" charset="2"/>
                        <a:buChar char="Ø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и развитие </a:t>
                      </a:r>
                      <a:r>
                        <a:rPr lang="ru-RU" sz="2000" b="1" kern="12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общеучебных</a:t>
                      </a: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умений и навыков.</a:t>
                      </a:r>
                    </a:p>
                    <a:p>
                      <a:pPr lvl="0" algn="l">
                        <a:buFont typeface="Wingdings" pitchFamily="2" charset="2"/>
                        <a:buNone/>
                      </a:pPr>
                      <a:endParaRPr lang="ru-RU" sz="1050" b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l">
                        <a:buFont typeface="Wingdings" pitchFamily="2" charset="2"/>
                        <a:buChar char="Ø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общей способности искать и находить новые решения, необычные способы достижения требуемого результата, новые подходы к рассмотрению предлагаемой ситуации.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ru-RU" sz="18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речи.</a:t>
                      </a:r>
                    </a:p>
                    <a:p>
                      <a:pPr lvl="0">
                        <a:buFont typeface="Wingdings" pitchFamily="2" charset="2"/>
                        <a:buNone/>
                      </a:pPr>
                      <a:endParaRPr lang="ru-RU" sz="1050" b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ru-RU" sz="18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мышления в ходе усвоения таких приёмов мыслительной деятельности, как умение анализировать, сравнивать, синтезировать, обобщать, выделять главное, доказывать и опровергать.</a:t>
                      </a:r>
                    </a:p>
                    <a:p>
                      <a:pPr lvl="0">
                        <a:buFont typeface="Wingdings" pitchFamily="2" charset="2"/>
                        <a:buNone/>
                      </a:pPr>
                      <a:endParaRPr lang="ru-RU" sz="1050" b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ru-RU" sz="18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пространственного восприятия и сенсомоторной координации.</a:t>
                      </a:r>
                    </a:p>
                    <a:p>
                      <a:pPr lvl="0">
                        <a:buFont typeface="Wingdings" pitchFamily="2" charset="2"/>
                        <a:buNone/>
                      </a:pPr>
                      <a:endParaRPr lang="ru-RU" sz="1050" b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ru-RU" sz="18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двигательной сферы.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Воспитание системы нравственных межличностных отношений (формировать «Я – концепцию»).</a:t>
                      </a:r>
                    </a:p>
                    <a:p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214290"/>
          <a:ext cx="8715436" cy="652272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4357718"/>
                <a:gridCol w="4357718"/>
              </a:tblGrid>
              <a:tr h="63092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ОСНОВНЫЕ ПРИНЦИПЫ</a:t>
                      </a:r>
                      <a:r>
                        <a:rPr lang="ru-RU" baseline="0" dirty="0" smtClean="0"/>
                        <a:t> РАСПРЕДЕЛЕНИЯ МАТЕРИАЛА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ОЖИДАЕМЫЙ РЕЗУЛЬТАТ</a:t>
                      </a:r>
                      <a:endParaRPr lang="ru-RU" dirty="0"/>
                    </a:p>
                  </a:txBody>
                  <a:tcPr anchor="ctr"/>
                </a:tc>
              </a:tr>
              <a:tr h="5798496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Системность: задания располагаются в определённом порядке;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Принцип «спирали»: через каждые 7 занятий задания повторяются;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Принцип «от простого - к сложному»: задания постепенно усложняются;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Увеличение объёма материала;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Наращивание темпа выполнения заданий;  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Смена разных видов деятельности.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Целенаправленно сосредотачиваться;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Применять специальные приемы для лучшего запоминания;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Строить правильные суждения;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Сравнивать различные объекты;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Выполнять простые виды анализа и синтеза;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Устанавливать связи между понятиями;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Комбинировать и планировать;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Самостоятельно действовать;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Принимать решения;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Управлять собой в сложных ситуациях;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ru-RU" sz="20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Работать в группе.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6384" y="3500438"/>
            <a:ext cx="210270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00438"/>
            <a:ext cx="2071702" cy="277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642918"/>
            <a:ext cx="21227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642919"/>
            <a:ext cx="210270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Универсальные учебные действия: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214290"/>
          <a:ext cx="8786876" cy="64294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96719"/>
                <a:gridCol w="2196719"/>
                <a:gridCol w="2196719"/>
                <a:gridCol w="2196719"/>
              </a:tblGrid>
              <a:tr h="45435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коммуникативные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познавательные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личностные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регулятивные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75066">
                <a:tc>
                  <a:txBody>
                    <a:bodyPr/>
                    <a:lstStyle/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05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вступать в диалог;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05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договариваться и приходить к общему решению, работая в паре;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05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участвовать в коллективном обсуждении учебной проблемы;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05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строить продуктивное взаимодействие и сотрудничество со сверстниками и взрослыми;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05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выражать свои мысли с соответствующими </a:t>
                      </a: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возрасту полнотой и точностью;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быть терпимыми к другим мнениям, учитывать их в совместной работе.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оформлять свои мысли в устной и письменной форме с учетом речевых ситуаций;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адекватно использовать речевые средства для решения различных коммуникативных задач;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владеть монологической и диалогической формами речи.</a:t>
                      </a:r>
                      <a:endParaRPr lang="ru-RU" sz="2000" b="1" kern="1200" dirty="0" smtClean="0">
                        <a:solidFill>
                          <a:srgbClr val="8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ru-RU" sz="2000" b="1" dirty="0">
                        <a:solidFill>
                          <a:srgbClr val="8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осуществлять поиск необходимой информации для выполнения учебных заданий, используя справочные материалы;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моделировать различные языковые единицы (слово, предложение);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использовать на доступном уровне логические приемы мышления (анализ, сравнение, классификацию, обобщение)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выделять существенную информацию из небольших читаемых текстов.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вычитывать все виды текстовой информации: </a:t>
                      </a:r>
                      <a:r>
                        <a:rPr lang="ru-RU" sz="1200" b="1" kern="1200" dirty="0" err="1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фактуальную</a:t>
                      </a: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1200" b="1" kern="1200" dirty="0" err="1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подтекстовую</a:t>
                      </a: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концептуальную;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пользоваться словарями, справочниками; 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строить рассуждения.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ru-RU" sz="1200" b="1" dirty="0">
                        <a:solidFill>
                          <a:srgbClr val="8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ориентация в нравственном содержании и смысле поступков как собственных, так и окружающих людей(на уровне, соответствующем возрасту);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осознание роли речи в общении людей;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понимание богатства и разнообразия языковых средств для выражения мыслей и чувств; внимание к мелодичности народной звучащей речи;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устойчивой учебно-познавательной мотивации учения, интереса к изучению курса развития речи.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чувство прекрасного – уметь чувствовать красоту и выразительность речи, стремиться к совершенствованию речи; 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интерес к изучению языка.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ru-RU" sz="1200" b="1" dirty="0">
                        <a:solidFill>
                          <a:srgbClr val="8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адекватно воспринимать оценку учителя;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вносить необходимые дополнения, исправления в свою работу;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сотрудничестве с учителем ставить конкретную учебную задачу на основе соотнесения того, что уже известно и усвоено, и того, что еще неизвестно.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составлять план решения учебной проблемы совместно с учителем; 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ru-RU" sz="12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диалоге с учителем вырабатывать критерии оценки и определять степень успешности своей работы и работы других в соответствии с этими критериями.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ru-RU" sz="1200" b="1" dirty="0">
                        <a:solidFill>
                          <a:srgbClr val="8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раунды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714488"/>
          <a:ext cx="8715440" cy="319950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78860"/>
                <a:gridCol w="2178860"/>
                <a:gridCol w="2178860"/>
                <a:gridCol w="2178860"/>
              </a:tblGrid>
              <a:tr h="39048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быстрый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умный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смелый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ловкий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813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задания на эрудицию и логику</a:t>
                      </a:r>
                      <a:endParaRPr lang="ru-RU" sz="3200" b="1" dirty="0">
                        <a:solidFill>
                          <a:srgbClr val="8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задания на умение решать проблемы</a:t>
                      </a:r>
                      <a:endParaRPr lang="ru-RU" sz="2800" b="1" dirty="0">
                        <a:solidFill>
                          <a:srgbClr val="8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задания на умение решать проблемы</a:t>
                      </a:r>
                      <a:endParaRPr lang="ru-RU" sz="2800" b="1" dirty="0">
                        <a:solidFill>
                          <a:srgbClr val="8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задания на работу с </a:t>
                      </a:r>
                      <a:r>
                        <a:rPr lang="ru-RU" sz="2800" b="1" kern="1200" dirty="0" err="1" smtClean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информаци-ей</a:t>
                      </a:r>
                      <a:endParaRPr lang="ru-RU" sz="2800" b="1" dirty="0">
                        <a:solidFill>
                          <a:srgbClr val="8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Результативность выступления учащихся на Городских научных чтениях им. И.В.Курчатова</a:t>
            </a:r>
            <a:endParaRPr lang="ru-RU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500034" y="1071546"/>
          <a:ext cx="8472518" cy="4972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Выездная школа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14422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качества образования и уровня коммуникативных компетенций обучающихся через интеграцию педагогических усилий учителей  ОУ.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реализации учащихся интеллектуальных способностей и творческих возможностей.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Предоставление возможности учащимся, увлеченным процессом обучения, пообщаться с учителями по предметам из других классов, сверстниками, разделяющими их интересы.</a:t>
            </a:r>
          </a:p>
          <a:p>
            <a:pPr>
              <a:buNone/>
            </a:pP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Мечтаем, думаем, творим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4170_1-ин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500174"/>
            <a:ext cx="1600523" cy="24003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6" name="Picture 2" descr="C:\Documents and Settings\admin\Рабочий стол\для фильма\IMG_4185_1-ин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500570"/>
            <a:ext cx="2464412" cy="16428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7" name="Picture 3" descr="C:\Documents and Settings\admin\Рабочий стол\для фильма\IMG_71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643050"/>
            <a:ext cx="2523244" cy="19288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8" name="Picture 4" descr="C:\Documents and Settings\admin\Рабочий стол\для фильма\IMG_78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1714488"/>
            <a:ext cx="2182758" cy="20026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9" name="Picture 5" descr="C:\Documents and Settings\admin\Рабочий стол\для фильма\IMG_785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4214818"/>
            <a:ext cx="3571900" cy="19325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Родительская конференция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89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00174"/>
            <a:ext cx="2537217" cy="16914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0" name="Picture 2" descr="C:\Documents and Settings\admin\Рабочий стол\Новая папка\IMG_88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643182"/>
            <a:ext cx="3250429" cy="21669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t="6667" r="15556"/>
          <a:stretch>
            <a:fillRect/>
          </a:stretch>
        </p:blipFill>
        <p:spPr bwMode="auto">
          <a:xfrm>
            <a:off x="2000232" y="4572008"/>
            <a:ext cx="2714644" cy="20002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2" name="Picture 4" descr="C:\Documents and Settings\admin\Рабочий стол\Новая папка\IMG_8917.JPG"/>
          <p:cNvPicPr>
            <a:picLocks noChangeAspect="1" noChangeArrowheads="1"/>
          </p:cNvPicPr>
          <p:nvPr/>
        </p:nvPicPr>
        <p:blipFill>
          <a:blip r:embed="rId5" cstate="print"/>
          <a:srcRect l="11728" t="32356"/>
          <a:stretch>
            <a:fillRect/>
          </a:stretch>
        </p:blipFill>
        <p:spPr bwMode="auto">
          <a:xfrm>
            <a:off x="5143504" y="4643446"/>
            <a:ext cx="3649419" cy="18643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 r="10256"/>
          <a:stretch>
            <a:fillRect/>
          </a:stretch>
        </p:blipFill>
        <p:spPr bwMode="auto">
          <a:xfrm>
            <a:off x="5143504" y="1357298"/>
            <a:ext cx="2500330" cy="18573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857224" y="500042"/>
          <a:ext cx="7358114" cy="5929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Летняя сессия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F:\лагерь\CIMG0367.JPG"/>
          <p:cNvPicPr/>
          <p:nvPr/>
        </p:nvPicPr>
        <p:blipFill>
          <a:blip r:embed="rId2" cstate="print"/>
          <a:srcRect l="3133" t="10442" r="7031" b="5292"/>
          <a:stretch>
            <a:fillRect/>
          </a:stretch>
        </p:blipFill>
        <p:spPr bwMode="auto">
          <a:xfrm>
            <a:off x="642910" y="1500174"/>
            <a:ext cx="1857388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F:\лагерь\CIMG02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285992"/>
            <a:ext cx="1928826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F:\DCIM\101CASIO\CIMG037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1357298"/>
            <a:ext cx="2071702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F:\DCIM\101CASIO\CIMG0379.JPG"/>
          <p:cNvPicPr/>
          <p:nvPr/>
        </p:nvPicPr>
        <p:blipFill>
          <a:blip r:embed="rId5" cstate="print"/>
          <a:srcRect l="12253" t="11053" r="9486" b="1053"/>
          <a:stretch>
            <a:fillRect/>
          </a:stretch>
        </p:blipFill>
        <p:spPr bwMode="auto">
          <a:xfrm>
            <a:off x="928662" y="3500438"/>
            <a:ext cx="1643074" cy="1500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F:\DCIM\101CASIO\CIMG0257.JPG"/>
          <p:cNvPicPr/>
          <p:nvPr/>
        </p:nvPicPr>
        <p:blipFill>
          <a:blip r:embed="rId6" cstate="print"/>
          <a:srcRect l="2463" t="7895"/>
          <a:stretch>
            <a:fillRect/>
          </a:stretch>
        </p:blipFill>
        <p:spPr bwMode="auto">
          <a:xfrm>
            <a:off x="3428992" y="4572008"/>
            <a:ext cx="2000264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F:\DCIM\101CASIO\CIMG0508.JPG"/>
          <p:cNvPicPr/>
          <p:nvPr/>
        </p:nvPicPr>
        <p:blipFill>
          <a:blip r:embed="rId7" cstate="print"/>
          <a:srcRect l="5180" t="10345" r="15396"/>
          <a:stretch>
            <a:fillRect/>
          </a:stretch>
        </p:blipFill>
        <p:spPr bwMode="auto">
          <a:xfrm>
            <a:off x="6357950" y="3929066"/>
            <a:ext cx="1857388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нач школа\PICT8245.JPG"/>
          <p:cNvPicPr>
            <a:picLocks noChangeAspect="1" noChangeArrowheads="1"/>
          </p:cNvPicPr>
          <p:nvPr/>
        </p:nvPicPr>
        <p:blipFill>
          <a:blip r:embed="rId2" cstate="print"/>
          <a:srcRect l="8965" r="22759"/>
          <a:stretch>
            <a:fillRect/>
          </a:stretch>
        </p:blipFill>
        <p:spPr bwMode="auto">
          <a:xfrm>
            <a:off x="571472" y="642918"/>
            <a:ext cx="2357454" cy="25896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8" name="Picture 4" descr="C:\Documents and Settings\admin\Рабочий стол\нач школа\PICT82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911207"/>
            <a:ext cx="3167085" cy="23753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9" name="Picture 5" descr="C:\Documents and Settings\admin\Рабочий стол\нач школа\PICT82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643314"/>
            <a:ext cx="2571768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30" name="Picture 6" descr="C:\Documents and Settings\admin\Рабочий стол\нач школа\PICT82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28604"/>
            <a:ext cx="3905277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643042" y="2928934"/>
            <a:ext cx="59771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ЗВЕЗДНЫЙ ДОЖДЬ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Банк мотивированных детей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428738"/>
          <a:ext cx="8229600" cy="489807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900090"/>
                <a:gridCol w="3214710"/>
                <a:gridCol w="1000132"/>
                <a:gridCol w="3114668"/>
              </a:tblGrid>
              <a:tr h="3878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Фамилия, имя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результат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812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err="1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общеинтеллектуальное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7808"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12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спортивно-оздоровительное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7808"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12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общекультурное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78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12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духовно-нравственное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120">
                <a:tc>
                  <a:txBody>
                    <a:bodyPr/>
                    <a:lstStyle/>
                    <a:p>
                      <a:pPr algn="ctr"/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12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социальное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8120">
                <a:tc>
                  <a:txBody>
                    <a:bodyPr/>
                    <a:lstStyle/>
                    <a:p>
                      <a:pPr algn="ctr"/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1643050"/>
            <a:ext cx="7507825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обучения ребенка</a:t>
            </a:r>
          </a:p>
          <a:p>
            <a:pPr algn="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состоит в том, чтобы сделать его</a:t>
            </a:r>
          </a:p>
          <a:p>
            <a:pPr algn="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способным развиваться дальше</a:t>
            </a:r>
          </a:p>
          <a:p>
            <a:pPr algn="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 помощи учителя.</a:t>
            </a:r>
          </a:p>
          <a:p>
            <a:pPr algn="r"/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П.Хаббард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«Наша новая школа»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783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571612"/>
            <a:ext cx="4038600" cy="32660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Содержимое 5" descr="IMG_779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357686" y="1826906"/>
            <a:ext cx="4329114" cy="43655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57298"/>
            <a:ext cx="8229600" cy="3500462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Общая среда – это не только общеобразовательная школа, 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 и единое образовательное пространство со своими ресурсами и возможностями.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Овал 20"/>
          <p:cNvSpPr/>
          <p:nvPr/>
        </p:nvSpPr>
        <p:spPr>
          <a:xfrm>
            <a:off x="1071538" y="357166"/>
            <a:ext cx="7560840" cy="604867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9" name="WordArt 1"/>
          <p:cNvSpPr>
            <a:spLocks noChangeArrowheads="1" noChangeShapeType="1" noTextEdit="1"/>
          </p:cNvSpPr>
          <p:nvPr/>
        </p:nvSpPr>
        <p:spPr bwMode="auto">
          <a:xfrm>
            <a:off x="2928926" y="5429264"/>
            <a:ext cx="3744416" cy="43204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Школа РОСТА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62" name="Oval 14"/>
          <p:cNvSpPr>
            <a:spLocks noChangeArrowheads="1"/>
          </p:cNvSpPr>
          <p:nvPr/>
        </p:nvSpPr>
        <p:spPr bwMode="auto">
          <a:xfrm>
            <a:off x="1357290" y="2204864"/>
            <a:ext cx="2802134" cy="1938516"/>
          </a:xfrm>
          <a:prstGeom prst="ellipse">
            <a:avLst/>
          </a:prstGeom>
          <a:solidFill>
            <a:srgbClr val="FFCC99">
              <a:alpha val="41000"/>
            </a:srgb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4932040" y="2204865"/>
            <a:ext cx="2808312" cy="2088232"/>
          </a:xfrm>
          <a:prstGeom prst="ellipse">
            <a:avLst/>
          </a:prstGeom>
          <a:solidFill>
            <a:srgbClr val="FFFF99">
              <a:alpha val="52000"/>
            </a:srgb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3214678" y="928670"/>
            <a:ext cx="2857500" cy="2197992"/>
          </a:xfrm>
          <a:prstGeom prst="ellipse">
            <a:avLst/>
          </a:prstGeom>
          <a:solidFill>
            <a:srgbClr val="CCFFCC">
              <a:alpha val="63000"/>
            </a:srgb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1571604" y="2714620"/>
            <a:ext cx="162991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Сфера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дополнительного образования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5652120" y="2636912"/>
            <a:ext cx="183584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Сфера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информационного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сопровождения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214678" y="1071546"/>
            <a:ext cx="274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Сфера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учебно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–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образовательной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деятельности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(</a:t>
            </a:r>
            <a:r>
              <a:rPr kumimoji="0" lang="ru-RU" sz="9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учебно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– предметная, внеклассная работа)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3214678" y="3357562"/>
            <a:ext cx="2743200" cy="1951038"/>
          </a:xfrm>
          <a:prstGeom prst="ellipse">
            <a:avLst/>
          </a:prstGeom>
          <a:solidFill>
            <a:srgbClr val="CCFFFF">
              <a:alpha val="45000"/>
            </a:srgb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Oval 7"/>
          <p:cNvSpPr>
            <a:spLocks noChangeArrowheads="1"/>
          </p:cNvSpPr>
          <p:nvPr/>
        </p:nvSpPr>
        <p:spPr bwMode="auto">
          <a:xfrm>
            <a:off x="3286116" y="2143116"/>
            <a:ext cx="2514600" cy="1687513"/>
          </a:xfrm>
          <a:prstGeom prst="ellipse">
            <a:avLst/>
          </a:prstGeom>
          <a:solidFill>
            <a:srgbClr val="FF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419872" y="2564904"/>
            <a:ext cx="21717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Я -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компетентностей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514600" y="1898650"/>
            <a:ext cx="18113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571868" y="4071942"/>
            <a:ext cx="20574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Сфера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внеурочной деятельности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59492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457200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428604"/>
            <a:ext cx="3071834" cy="85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WordArt 1"/>
          <p:cNvSpPr>
            <a:spLocks noChangeArrowheads="1" noChangeShapeType="1" noTextEdit="1"/>
          </p:cNvSpPr>
          <p:nvPr/>
        </p:nvSpPr>
        <p:spPr bwMode="auto">
          <a:xfrm>
            <a:off x="2428860" y="500042"/>
            <a:ext cx="3806825" cy="1063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Школа РОСТа</a:t>
            </a:r>
            <a:endParaRPr lang="ru-RU" sz="3600" kern="10" spc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57422" y="2214554"/>
            <a:ext cx="2786082" cy="6429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АЗВИТИЕ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57422" y="3000372"/>
            <a:ext cx="2786082" cy="6429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ДАРЁННОГО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57422" y="3714752"/>
            <a:ext cx="4572032" cy="6429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АМОСТОЯТЕЛЬНОГО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57422" y="4429132"/>
            <a:ext cx="3643338" cy="64294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ОЛЕРАНТНОГО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30" y="260649"/>
          <a:ext cx="8568951" cy="6311624"/>
        </p:xfrm>
        <a:graphic>
          <a:graphicData uri="http://schemas.openxmlformats.org/drawingml/2006/table">
            <a:tbl>
              <a:tblPr/>
              <a:tblGrid>
                <a:gridCol w="3156982"/>
                <a:gridCol w="1653657"/>
                <a:gridCol w="150332"/>
                <a:gridCol w="363579"/>
                <a:gridCol w="688748"/>
                <a:gridCol w="2555653"/>
              </a:tblGrid>
              <a:tr h="316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Кубок им.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Броховича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КЛАСС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6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Золотое руно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mtClean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Экологическая тропинка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mtClean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Игра-путешествие «Следопыт»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 КЛАСС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6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Выездная школа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837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Фестиваль идей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6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Рыцари здоровья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6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Британский бульдог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6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Кенгуру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6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Курчатовские чтения (НОУ</a:t>
                      </a:r>
                      <a:r>
                        <a:rPr lang="en-US" sz="1400" b="1" smtClean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361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Всероссийские дистанционные олимпиады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56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1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Интеллектуальный марафон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8370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90395" algn="l"/>
                          <a:tab pos="2747645" algn="ctr"/>
                        </a:tabLs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Русский медвежонок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1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Школьные олимпиады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61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Предметные</a:t>
                      </a:r>
                      <a:r>
                        <a:rPr lang="en-US" sz="1400" b="1" smtClean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недели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899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Конкурс  эрудитов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899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ЭМУ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899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Умелые руки (СЮТ)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40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Хочу всё знать (библиотечные уроки)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Почемучка (библиотечные уроки)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899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Школа развития речи (РР)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40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Школа эрудитов (РПС)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Школа маленьких эрудитов (РПС)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49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2102" y="3140968"/>
            <a:ext cx="1591898" cy="93610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92080" y="404664"/>
            <a:ext cx="3563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Лесенка    </a:t>
            </a:r>
          </a:p>
          <a:p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 личностного     </a:t>
            </a:r>
          </a:p>
          <a:p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         </a:t>
            </a:r>
            <a:r>
              <a:rPr lang="ru-RU" sz="48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РОСТа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1500166" y="928670"/>
            <a:ext cx="5857916" cy="92869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Центр гармоничного развития  ребёнка  «ПИФАГОРИК»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500034" y="2428868"/>
            <a:ext cx="3209925" cy="7318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</a:rPr>
              <a:t>Группа гармоничного развития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4929190" y="2428868"/>
            <a:ext cx="3617913" cy="7318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</a:rPr>
              <a:t>Школа будущего первоклассника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500034" y="3214686"/>
            <a:ext cx="3429024" cy="855663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</a:rPr>
              <a:t>Курс обучения: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</a:rPr>
              <a:t>1 год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</a:rPr>
              <a:t>Возраст: с 4,5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</a:rPr>
              <a:t>лет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4857752" y="3214686"/>
            <a:ext cx="3916363" cy="855663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</a:rPr>
              <a:t>Курс обучения: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</a:rPr>
              <a:t>1 год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</a:rPr>
              <a:t>Возраст: с 5,5 лет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cxnSp>
        <p:nvCxnSpPr>
          <p:cNvPr id="9" name="Прямая со стрелкой 8"/>
          <p:cNvCxnSpPr>
            <a:stCxn id="1026" idx="2"/>
            <a:endCxn id="1027" idx="0"/>
          </p:cNvCxnSpPr>
          <p:nvPr/>
        </p:nvCxnSpPr>
        <p:spPr>
          <a:xfrm rot="5400000">
            <a:off x="2981309" y="981053"/>
            <a:ext cx="571504" cy="2324127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1026" idx="2"/>
          </p:cNvCxnSpPr>
          <p:nvPr/>
        </p:nvCxnSpPr>
        <p:spPr>
          <a:xfrm rot="16200000" flipH="1">
            <a:off x="5393537" y="892951"/>
            <a:ext cx="571504" cy="2500330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3108" y="4071942"/>
            <a:ext cx="4572032" cy="20717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сохранение и поддержка индивидуальности ребенка, физического, умствен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ного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психического развития детей.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30" y="260649"/>
          <a:ext cx="8568951" cy="6311624"/>
        </p:xfrm>
        <a:graphic>
          <a:graphicData uri="http://schemas.openxmlformats.org/drawingml/2006/table">
            <a:tbl>
              <a:tblPr/>
              <a:tblGrid>
                <a:gridCol w="3156982"/>
                <a:gridCol w="1653657"/>
                <a:gridCol w="150332"/>
                <a:gridCol w="363579"/>
                <a:gridCol w="688748"/>
                <a:gridCol w="2555653"/>
              </a:tblGrid>
              <a:tr h="316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Кубок им.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Броховича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КЛАСС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6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Золотое руно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mtClean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Экологическая тропинка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mtClean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Игра-путешествие «Следопыт»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 КЛАСС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6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Выездная школа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837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Фестиваль идей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6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Рыцари здоровья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6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Британский бульдог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6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Кенгуру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6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Курчатовские чтения (НОУ</a:t>
                      </a:r>
                      <a:r>
                        <a:rPr lang="en-US" sz="1400" b="1" smtClean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361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Всероссийские дистанционные олимпиады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56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1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Интеллектуальный марафон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8370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90395" algn="l"/>
                          <a:tab pos="2747645" algn="ctr"/>
                        </a:tabLs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Русский медвежонок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1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Школьные олимпиады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61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Предметные</a:t>
                      </a:r>
                      <a:r>
                        <a:rPr lang="en-US" sz="1400" b="1" smtClean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недели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899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Конкурс  эрудитов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899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ЭМУ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899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Умелые руки (СЮТ)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40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Хочу всё знать (библиотечные уроки)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Почемучка (библиотечные уроки)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899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Школа развития речи (РР)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40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Школа эрудитов (РПС)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Школа маленьких эрудитов (РПС)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913" marR="379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49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3214686"/>
            <a:ext cx="1591898" cy="93610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92080" y="404664"/>
            <a:ext cx="3563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Лесенка    </a:t>
            </a:r>
          </a:p>
          <a:p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 личностного     </a:t>
            </a:r>
          </a:p>
          <a:p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         </a:t>
            </a:r>
            <a:r>
              <a:rPr lang="ru-RU" sz="48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РОСТа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900</TotalTime>
  <Words>916</Words>
  <Application>Microsoft Office PowerPoint</Application>
  <PresentationFormat>Экран (4:3)</PresentationFormat>
  <Paragraphs>229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Формирование траектории развития мотивированных детей  посредством создания  гармоничной образовательной среды.</vt:lpstr>
      <vt:lpstr>Слайд 2</vt:lpstr>
      <vt:lpstr>«Наша новая школа»</vt:lpstr>
      <vt:lpstr>Общая среда – это не только общеобразовательная школа,  но и единое образовательное пространство со своими ресурсами и возможностями.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Универсальные учебные действия: </vt:lpstr>
      <vt:lpstr>Метапредметные раунды</vt:lpstr>
      <vt:lpstr>Результативность выступления учащихся на Городских научных чтениях им. И.В.Курчатова</vt:lpstr>
      <vt:lpstr>Выездная школа</vt:lpstr>
      <vt:lpstr>Мечтаем, думаем, творим</vt:lpstr>
      <vt:lpstr>Родительская конференция</vt:lpstr>
      <vt:lpstr>Летняя сессия</vt:lpstr>
      <vt:lpstr>Слайд 21</vt:lpstr>
      <vt:lpstr>Банк мотивированных детей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траектории развития мотивированных детей посредством создания гармоничной образовательной среды.</dc:title>
  <cp:lastModifiedBy>user</cp:lastModifiedBy>
  <cp:revision>64</cp:revision>
  <dcterms:modified xsi:type="dcterms:W3CDTF">2019-04-07T14:52:36Z</dcterms:modified>
</cp:coreProperties>
</file>