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6" r:id="rId7"/>
    <p:sldId id="260" r:id="rId8"/>
    <p:sldId id="263" r:id="rId9"/>
  </p:sldIdLst>
  <p:sldSz cx="6858000" cy="9906000" type="A4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2670" y="-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51000" r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hobobo.ru/blog/kto-takoj-ded-moroz/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hobobo.ru/blog/kak-prazdnuyut-novyj-god-v-raznyh-stranah/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bobo.ru/stihi/stihi-mecgera/novogodnie-igrushki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8" y="380968"/>
            <a:ext cx="6357982" cy="9250851"/>
          </a:xfrm>
          <a:prstGeom prst="rect">
            <a:avLst/>
          </a:prstGeom>
          <a:noFill/>
          <a:ln w="38100"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95282"/>
            <a:ext cx="6572296" cy="164307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/>
            </a:r>
            <a:br>
              <a:rPr lang="ru-RU" sz="3600" b="1" i="1" dirty="0" smtClean="0">
                <a:solidFill>
                  <a:srgbClr val="FF0000"/>
                </a:solidFill>
              </a:rPr>
            </a:br>
            <a:r>
              <a:rPr lang="ru-RU" sz="3600" b="1" i="1" dirty="0" smtClean="0">
                <a:solidFill>
                  <a:srgbClr val="FF0000"/>
                </a:solidFill>
              </a:rPr>
              <a:t/>
            </a:r>
            <a:br>
              <a:rPr lang="ru-RU" sz="3600" b="1" i="1" dirty="0" smtClean="0">
                <a:solidFill>
                  <a:srgbClr val="FF0000"/>
                </a:solidFill>
              </a:rPr>
            </a:br>
            <a:r>
              <a:rPr lang="ru-RU" sz="4000" b="1" i="1" dirty="0" smtClean="0">
                <a:solidFill>
                  <a:srgbClr val="7030A0"/>
                </a:solidFill>
                <a:latin typeface="Monotype Corsiva" pitchFamily="66" charset="0"/>
              </a:rPr>
              <a:t>Волшебное происхождение </a:t>
            </a:r>
            <a: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Кто такая «Снегурочка» знает каждый ребёнок — это прекрасная девушка в </a:t>
            </a:r>
            <a:r>
              <a:rPr lang="ru-RU" sz="2400" b="1" dirty="0" err="1" smtClean="0">
                <a:solidFill>
                  <a:srgbClr val="7030A0"/>
                </a:solidFill>
              </a:rPr>
              <a:t>голубом</a:t>
            </a:r>
            <a:r>
              <a:rPr lang="ru-RU" sz="2400" b="1" dirty="0" smtClean="0">
                <a:solidFill>
                  <a:srgbClr val="7030A0"/>
                </a:solidFill>
              </a:rPr>
              <a:t> или белом наряде, которая помогает </a:t>
            </a:r>
            <a:r>
              <a:rPr lang="ru-RU" sz="2400" b="1" dirty="0" smtClean="0">
                <a:solidFill>
                  <a:srgbClr val="7030A0"/>
                </a:solidFill>
                <a:hlinkClick r:id="rId2"/>
              </a:rPr>
              <a:t>Деду Морозу</a:t>
            </a:r>
            <a:r>
              <a:rPr lang="ru-RU" sz="2400" b="1" dirty="0" smtClean="0">
                <a:solidFill>
                  <a:srgbClr val="7030A0"/>
                </a:solidFill>
              </a:rPr>
              <a:t> дарить подарки и создавать праздничное настроение. Но мало кто знает её удивительную историю!</a:t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sz="3600" b="1" i="1" dirty="0" smtClean="0">
                <a:solidFill>
                  <a:srgbClr val="FF0000"/>
                </a:solidFill>
              </a:rPr>
              <a:t/>
            </a:r>
            <a:br>
              <a:rPr lang="ru-RU" sz="3600" b="1" i="1" dirty="0" smtClean="0">
                <a:solidFill>
                  <a:srgbClr val="FF0000"/>
                </a:solidFill>
              </a:rPr>
            </a:b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04" y="2952735"/>
            <a:ext cx="6000768" cy="3571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14290" y="6738950"/>
            <a:ext cx="6500858" cy="3046988"/>
          </a:xfrm>
          <a:prstGeom prst="rect">
            <a:avLst/>
          </a:prstGeom>
          <a:noFill/>
          <a:ln w="19050">
            <a:solidFill>
              <a:srgbClr val="0070C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Существует несколько красивых легенд о том, откуда появилась Снегурочка. По одной из них, её слепили из снега бездетные старики, и она ожила, став им настоящей дочкой. По другой — это внучка Мороза и Весны, поэтому такая красивая и добрая. А вот в старых сказках Снегурочка была девушкой, сотканной из снежинок и утреннего тумана.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09530"/>
            <a:ext cx="6172200" cy="1214446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7030A0"/>
                </a:solidFill>
                <a:latin typeface="Monotype Corsiva" pitchFamily="66" charset="0"/>
              </a:rPr>
              <a:t>Помощница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или внучка?</a:t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8" y="5595942"/>
            <a:ext cx="6357982" cy="378565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Кто Снегурочка Деду Морозу ?— тоже интересный вопрос! Хотя многие считают её внучкой дедушки, на самом деле она стала его помощницей гораздо позже. В начале XX века Снегурочка начала появляться на </a:t>
            </a:r>
            <a:r>
              <a:rPr lang="ru-RU" sz="2400" b="1" dirty="0" smtClean="0">
                <a:solidFill>
                  <a:srgbClr val="7030A0"/>
                </a:solidFill>
                <a:hlinkClick r:id="rId2"/>
              </a:rPr>
              <a:t>новогодних праздниках</a:t>
            </a:r>
            <a:r>
              <a:rPr lang="ru-RU" sz="2400" b="1" dirty="0" smtClean="0">
                <a:solidFill>
                  <a:srgbClr val="7030A0"/>
                </a:solidFill>
              </a:rPr>
              <a:t> как самостоятельный персонаж, а потом уже подружилась с Дедушкой Морозом и стала помогать ему развозить подарки и устраивать праздники для детей.</a:t>
            </a:r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2996" r="2106"/>
          <a:stretch>
            <a:fillRect/>
          </a:stretch>
        </p:blipFill>
        <p:spPr bwMode="auto">
          <a:xfrm>
            <a:off x="142852" y="1166786"/>
            <a:ext cx="6508130" cy="3857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66654"/>
            <a:ext cx="6172200" cy="1881045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7030A0"/>
                </a:solidFill>
                <a:latin typeface="Monotype Corsiva" pitchFamily="66" charset="0"/>
              </a:rPr>
              <a:t>Волшебный дом Снегурочки</a:t>
            </a:r>
            <a:r>
              <a:rPr lang="ru-RU" b="1" i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r="7100"/>
          <a:stretch>
            <a:fillRect/>
          </a:stretch>
        </p:blipFill>
        <p:spPr bwMode="auto">
          <a:xfrm>
            <a:off x="214290" y="1523976"/>
            <a:ext cx="6500834" cy="39362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57166" y="6167446"/>
            <a:ext cx="6286544" cy="304698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А вы знаете, где живёт Снегурочка в России? У неё есть собственный терем в красивом городе Костроме! Это настоящий сказочный дворец, где круглый год царит волшебная атмосфера. В тереме есть комната чудес, ледяная комната, где даже летом не тает лёд, и мастерская, где Снегурка учит детей делать </a:t>
            </a:r>
            <a:r>
              <a:rPr lang="ru-RU" sz="2400" b="1" dirty="0" smtClean="0">
                <a:solidFill>
                  <a:srgbClr val="7030A0"/>
                </a:solidFill>
                <a:hlinkClick r:id="rId3"/>
              </a:rPr>
              <a:t>новогодние игрушки</a:t>
            </a:r>
            <a:r>
              <a:rPr lang="ru-RU" sz="2400" b="1" dirty="0" smtClean="0">
                <a:solidFill>
                  <a:srgbClr val="7030A0"/>
                </a:solidFill>
              </a:rPr>
              <a:t> и украшения.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52" y="166654"/>
            <a:ext cx="6429420" cy="1651000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7030A0"/>
                </a:solidFill>
                <a:latin typeface="Monotype Corsiva" pitchFamily="66" charset="0"/>
              </a:rPr>
              <a:t>Чем занимается Снегурочка</a:t>
            </a:r>
            <a:br>
              <a:rPr lang="ru-RU" b="1" i="1" dirty="0" smtClean="0">
                <a:solidFill>
                  <a:srgbClr val="7030A0"/>
                </a:solidFill>
                <a:latin typeface="Monotype Corsiva" pitchFamily="66" charset="0"/>
              </a:rPr>
            </a:br>
            <a:endParaRPr lang="ru-RU" b="1" i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8990"/>
          <a:stretch>
            <a:fillRect/>
          </a:stretch>
        </p:blipFill>
        <p:spPr bwMode="auto">
          <a:xfrm>
            <a:off x="214290" y="1166786"/>
            <a:ext cx="6508582" cy="40227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500042" y="5595942"/>
            <a:ext cx="6000792" cy="3970318"/>
          </a:xfrm>
          <a:prstGeom prst="rect">
            <a:avLst/>
          </a:prstGeom>
          <a:noFill/>
          <a:ln w="19050">
            <a:solidFill>
              <a:srgbClr val="00206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Наша зимняя красавица не сидит без дела! Летом она собирает травы и цветы для своих волшебных отваров, осенью готовит подарки к Новому году, зимой помогает дедушке Морозу радовать детей, а весной… Ой, только не говорите никому — весной она любит гулять по лесу и петь песни с птицами!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66" y="1523976"/>
            <a:ext cx="6286544" cy="4932000"/>
          </a:xfrm>
          <a:ln>
            <a:solidFill>
              <a:srgbClr val="7030A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+mn-lt"/>
              </a:rPr>
              <a:t>В том виде, как мы ее привыкли видеть на детских елках, Снегурочка появилась только в 1935 году. Именно тогда Новый год получил свое официальное оформление, а главными символами торжества были назначены Дед Мороз и его внучка Снегурочка. Самое интересное, что история не знает, кто оформил эту родственную связь. В 1937 году в Доме Союзов в Москве на новогоднем балу они уже выступали дуэтом. С тех пор эта морозная парочка радует детей и взрослых, организует раздачу подарков, водит с </a:t>
            </a:r>
            <a:r>
              <a:rPr lang="ru-RU" sz="2400" b="1" dirty="0" smtClean="0">
                <a:solidFill>
                  <a:srgbClr val="7030A0"/>
                </a:solidFill>
                <a:latin typeface="+mn-lt"/>
              </a:rPr>
              <a:t>детьми хороводы </a:t>
            </a:r>
            <a:r>
              <a:rPr lang="ru-RU" sz="2400" b="1" dirty="0" smtClean="0">
                <a:solidFill>
                  <a:srgbClr val="7030A0"/>
                </a:solidFill>
                <a:latin typeface="+mn-lt"/>
              </a:rPr>
              <a:t>и участвует в веселых играх.</a:t>
            </a:r>
            <a:endParaRPr lang="ru-RU" sz="24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8" y="0"/>
            <a:ext cx="6357982" cy="144655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7030A0"/>
                </a:solidFill>
                <a:latin typeface="Monotype Corsiva" pitchFamily="66" charset="0"/>
              </a:rPr>
              <a:t>Как  Снегурочка  вошла  в каждый  дом?</a:t>
            </a:r>
            <a:endParaRPr lang="ru-RU" sz="4400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32" y="6667512"/>
            <a:ext cx="5429288" cy="31119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1651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7030A0"/>
                </a:solidFill>
                <a:latin typeface="Monotype Corsiva" pitchFamily="66" charset="0"/>
              </a:rPr>
              <a:t>Интересные факты о Снегурочке</a:t>
            </a: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52" y="881034"/>
            <a:ext cx="6516496" cy="36655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57166" y="4810124"/>
            <a:ext cx="6143668" cy="48240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7030A0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7030A0"/>
                </a:solidFill>
              </a:rPr>
              <a:t>Она </a:t>
            </a:r>
            <a:r>
              <a:rPr lang="ru-RU" sz="2400" b="1" dirty="0" smtClean="0">
                <a:solidFill>
                  <a:srgbClr val="7030A0"/>
                </a:solidFill>
              </a:rPr>
              <a:t>очень любит зиму, но не боится весны, как в старой сказке;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7030A0"/>
                </a:solidFill>
              </a:rPr>
              <a:t>умеет говорить на языке снежинок;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7030A0"/>
                </a:solidFill>
              </a:rPr>
              <a:t>дружит со всеми лесными зверями;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7030A0"/>
                </a:solidFill>
              </a:rPr>
              <a:t>может превращать обычную воду в волшебный морозный узор;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7030A0"/>
                </a:solidFill>
              </a:rPr>
              <a:t>собирает коллекцию снежинок — и ни одна не повторяется!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Вот такая она — наша любимая волшебница, которая приносит радость детям и помогает верить в чудеса. 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0968"/>
            <a:ext cx="6858000" cy="1270032"/>
          </a:xfrm>
        </p:spPr>
        <p:txBody>
          <a:bodyPr>
            <a:noAutofit/>
          </a:bodyPr>
          <a:lstStyle/>
          <a:p>
            <a:r>
              <a:rPr lang="ru-RU" sz="5400" b="1" i="1" dirty="0" smtClean="0">
                <a:solidFill>
                  <a:srgbClr val="7030A0"/>
                </a:solidFill>
                <a:latin typeface="Monotype Corsiva" pitchFamily="66" charset="0"/>
              </a:rPr>
              <a:t>Загадки о Снегурочке</a:t>
            </a:r>
            <a:r>
              <a:rPr lang="ru-RU" sz="5400" dirty="0" smtClean="0">
                <a:solidFill>
                  <a:srgbClr val="7030A0"/>
                </a:solidFill>
              </a:rPr>
              <a:t/>
            </a:r>
            <a:br>
              <a:rPr lang="ru-RU" sz="5400" dirty="0" smtClean="0">
                <a:solidFill>
                  <a:srgbClr val="7030A0"/>
                </a:solidFill>
              </a:rPr>
            </a:br>
            <a:endParaRPr lang="ru-RU" sz="5400" dirty="0">
              <a:solidFill>
                <a:srgbClr val="7030A0"/>
              </a:solidFill>
            </a:endParaRP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/>
          <a:srcRect b="7756"/>
          <a:stretch>
            <a:fillRect/>
          </a:stretch>
        </p:blipFill>
        <p:spPr bwMode="auto">
          <a:xfrm>
            <a:off x="285728" y="1238224"/>
            <a:ext cx="6265964" cy="8235380"/>
          </a:xfrm>
          <a:prstGeom prst="rect">
            <a:avLst/>
          </a:prstGeom>
          <a:noFill/>
          <a:ln w="38100"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393</Words>
  <PresentationFormat>Лист A4 (210x297 мм)</PresentationFormat>
  <Paragraphs>21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  Волшебное происхождение  Кто такая «Снегурочка» знает каждый ребёнок — это прекрасная девушка в голубом или белом наряде, которая помогает Деду Морозу дарить подарки и создавать праздничное настроение. Но мало кто знает её удивительную историю!  </vt:lpstr>
      <vt:lpstr>Помощница или внучка? </vt:lpstr>
      <vt:lpstr>Волшебный дом Снегурочки </vt:lpstr>
      <vt:lpstr>Чем занимается Снегурочка </vt:lpstr>
      <vt:lpstr>В том виде, как мы ее привыкли видеть на детских елках, Снегурочка появилась только в 1935 году. Именно тогда Новый год получил свое официальное оформление, а главными символами торжества были назначены Дед Мороз и его внучка Снегурочка. Самое интересное, что история не знает, кто оформил эту родственную связь. В 1937 году в Доме Союзов в Москве на новогоднем балу они уже выступали дуэтом. С тех пор эта морозная парочка радует детей и взрослых, организует раздачу подарков, водит с детьми хороводы и участвует в веселых играх.</vt:lpstr>
      <vt:lpstr>Интересные факты о Снегурочке </vt:lpstr>
      <vt:lpstr>Загадки о Снегурочке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Волшебное происхождение  Снегурочка кто такая, знает каждый ребёнок — это прекрасная девушка в голубом или белом наряде, которая помогает Деду Морозу дарить подарки и создавать праздничное настроение. Но мало кто знает её удивительную историю!  </dc:title>
  <dc:creator>Judo</dc:creator>
  <cp:lastModifiedBy>Пользователь Windows</cp:lastModifiedBy>
  <cp:revision>22</cp:revision>
  <dcterms:created xsi:type="dcterms:W3CDTF">2024-12-09T06:06:00Z</dcterms:created>
  <dcterms:modified xsi:type="dcterms:W3CDTF">2025-01-28T18:38:04Z</dcterms:modified>
</cp:coreProperties>
</file>