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26"/>
  </p:notesMasterIdLst>
  <p:sldIdLst>
    <p:sldId id="256" r:id="rId3"/>
    <p:sldId id="257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7" r:id="rId20"/>
    <p:sldId id="278" r:id="rId21"/>
    <p:sldId id="276" r:id="rId22"/>
    <p:sldId id="279" r:id="rId23"/>
    <p:sldId id="280" r:id="rId24"/>
    <p:sldId id="260" r:id="rId25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8" y="-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3FFEFB-1081-4ADE-B80D-6E298F528444}" type="datetimeFigureOut">
              <a:rPr lang="ru-RU" smtClean="0"/>
              <a:pPr/>
              <a:t>26.01.2025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7C9F32-64C8-4B1D-B4CB-25FC91D896A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7C9F32-64C8-4B1D-B4CB-25FC91D896AE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19768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9144000" cy="884466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altLang="ko-KR" dirty="0" smtClean="0"/>
              <a:t> Click to edit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95536" y="1131590"/>
            <a:ext cx="8496944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405880" y="1808261"/>
            <a:ext cx="8496944" cy="2995737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1146943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884466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 smtClean="0"/>
              <a:t> Click to edit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979712" y="987574"/>
            <a:ext cx="6912768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1990056" y="1664245"/>
            <a:ext cx="6912768" cy="2995737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922808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pPr/>
              <a:t>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95959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pPr/>
              <a:t>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15133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pPr/>
              <a:t>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60431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pPr/>
              <a:t>1/26/2025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05802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pPr/>
              <a:t>1/26/2025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38794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pPr/>
              <a:t>1/26/2025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50510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pPr/>
              <a:t>1/26/2025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03535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pPr/>
              <a:t>1/26/2025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018249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pPr/>
              <a:t>1/26/2025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24409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pPr/>
              <a:t>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108716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37D59-5EDB-4C39-B697-625748F703B6}" type="datetimeFigureOut">
              <a:rPr lang="en-US" smtClean="0"/>
              <a:pPr/>
              <a:t>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DC1F-5561-484E-AB46-68C682854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40091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252391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xStyles>
    <p:titleStyle>
      <a:lvl1pPr algn="ctr" defTabSz="914400" rtl="0" eaLnBrk="1" latinLnBrk="1" hangingPunct="1">
        <a:spcBef>
          <a:spcPct val="0"/>
        </a:spcBef>
        <a:buNone/>
        <a:defRPr sz="36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37D59-5EDB-4C39-B697-625748F703B6}" type="datetimeFigureOut">
              <a:rPr lang="en-US" smtClean="0"/>
              <a:pPr/>
              <a:t>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1DC1F-5561-484E-AB46-68C682854F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21239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free-powerpoint-templates-design.com/free-powerpoint-templates-design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d-imaging.sony.co.jp/support/ilc/learn/ru/knowledge/06.html" TargetMode="External"/><Relationship Id="rId2" Type="http://schemas.openxmlformats.org/officeDocument/2006/relationships/hyperlink" Target="https://support.d-imaging.sony.co.jp/support/ilc/learn/ru/knowledge/06.html#a_mode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d-imaging.sony.co.jp/support/ilc/learn/ru/knowledge/03.html" TargetMode="External"/><Relationship Id="rId2" Type="http://schemas.openxmlformats.org/officeDocument/2006/relationships/hyperlink" Target="https://support.d-imaging.sony.co.jp/support/ilc/learn/ru/knowledge/01.html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support.d-imaging.sony.co.jp/support/ilc/learn/ru/knowledge/02.html#backlight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d-imaging.sony.co.jp/support/ilc/learn/ru/knowledge/05.html" TargetMode="External"/><Relationship Id="rId2" Type="http://schemas.openxmlformats.org/officeDocument/2006/relationships/hyperlink" Target="https://support.d-imaging.sony.co.jp/support/ilc/learn/ru/knowledge/02.html#frontlight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res.ru/pol-fukua/osveschenie-v-fotografii-bibliya-sveta-12489527/" TargetMode="External"/><Relationship Id="rId7" Type="http://schemas.openxmlformats.org/officeDocument/2006/relationships/hyperlink" Target="https://letohin.livejournal.com/214988.html" TargetMode="External"/><Relationship Id="rId2" Type="http://schemas.openxmlformats.org/officeDocument/2006/relationships/hyperlink" Target="https://www.sony.ru/electronics/support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fotorika.ru/osnovy-fotografii/risuyushiy_svet_v_fotografii.html" TargetMode="External"/><Relationship Id="rId5" Type="http://schemas.openxmlformats.org/officeDocument/2006/relationships/hyperlink" Target="https://www.takefoto.ru/articles/teoriya_fotografii/875_rol_sveta_v_fotografii" TargetMode="External"/><Relationship Id="rId4" Type="http://schemas.openxmlformats.org/officeDocument/2006/relationships/hyperlink" Target="http://fotogora.ru/?page_id=348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hlinkClick r:id="rId2"/>
          </p:cNvPr>
          <p:cNvSpPr txBox="1"/>
          <p:nvPr/>
        </p:nvSpPr>
        <p:spPr>
          <a:xfrm>
            <a:off x="0" y="4844068"/>
            <a:ext cx="9144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МБОУ</a:t>
            </a:r>
            <a:r>
              <a:rPr lang="ru-RU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«Дом детского творчества» р.п. </a:t>
            </a:r>
            <a:r>
              <a:rPr lang="ru-RU" altLang="ko-KR" sz="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Мучкап</a:t>
            </a:r>
            <a:r>
              <a:rPr lang="ru-RU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Сергей Мартынов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1101973"/>
            <a:ext cx="9144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200" b="1" dirty="0" smtClean="0"/>
              <a:t> Базовые </a:t>
            </a:r>
            <a:r>
              <a:rPr lang="ru-RU" sz="1200" b="1" smtClean="0"/>
              <a:t>знания ФОТО-ВИДЕО (Урок1)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1"/>
          <p:cNvSpPr txBox="1">
            <a:spLocks noChangeArrowheads="1"/>
          </p:cNvSpPr>
          <p:nvPr/>
        </p:nvSpPr>
        <p:spPr bwMode="auto">
          <a:xfrm>
            <a:off x="0" y="411510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/>
              <a:t>Выразительный портрет</a:t>
            </a:r>
          </a:p>
        </p:txBody>
      </p:sp>
      <p:pic>
        <p:nvPicPr>
          <p:cNvPr id="12" name="Рисунок 11" descr="libe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7944" y="1491630"/>
            <a:ext cx="1008000" cy="10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447833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> </a:t>
            </a:r>
            <a:r>
              <a:rPr lang="ru-RU" dirty="0" smtClean="0"/>
              <a:t>Выразительный портрет</a:t>
            </a:r>
            <a:br>
              <a:rPr lang="ru-RU" dirty="0" smtClean="0"/>
            </a:br>
            <a:endParaRPr lang="en-US" dirty="0"/>
          </a:p>
        </p:txBody>
      </p:sp>
      <p:pic>
        <p:nvPicPr>
          <p:cNvPr id="6" name="Содержимое 5" descr="promo_lesson1.jpg"/>
          <p:cNvPicPr>
            <a:picLocks noGrp="1" noChangeAspect="1"/>
          </p:cNvPicPr>
          <p:nvPr>
            <p:ph idx="10"/>
          </p:nvPr>
        </p:nvPicPr>
        <p:blipFill>
          <a:blip r:embed="rId2" cstate="print"/>
          <a:stretch>
            <a:fillRect/>
          </a:stretch>
        </p:blipFill>
        <p:spPr>
          <a:xfrm>
            <a:off x="251520" y="987574"/>
            <a:ext cx="8596313" cy="3619500"/>
          </a:xfrm>
        </p:spPr>
      </p:pic>
      <p:sp>
        <p:nvSpPr>
          <p:cNvPr id="7" name="Прямоугольник 6"/>
          <p:cNvSpPr/>
          <p:nvPr/>
        </p:nvSpPr>
        <p:spPr>
          <a:xfrm>
            <a:off x="4139952" y="1347614"/>
            <a:ext cx="471601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Снимайте </a:t>
            </a:r>
          </a:p>
          <a:p>
            <a:pPr algn="ctr"/>
            <a:r>
              <a:rPr lang="ru-RU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выразительные </a:t>
            </a:r>
          </a:p>
          <a:p>
            <a:pPr algn="ctr"/>
            <a:r>
              <a:rPr lang="ru-RU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портреты </a:t>
            </a:r>
            <a:br>
              <a:rPr lang="ru-RU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людьми на первом  плане</a:t>
            </a:r>
            <a:br>
              <a:rPr lang="ru-RU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4587974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Фокусное расстояние: 180 мм / F-число: 4.0 / Выдержка: 1/250 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9059448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> </a:t>
            </a:r>
            <a:r>
              <a:rPr lang="ru-RU" dirty="0" smtClean="0"/>
              <a:t>Выразительный портрет</a:t>
            </a:r>
            <a:br>
              <a:rPr lang="ru-RU" dirty="0" smtClean="0"/>
            </a:br>
            <a:endParaRPr lang="en-US" dirty="0"/>
          </a:p>
        </p:txBody>
      </p:sp>
      <p:sp>
        <p:nvSpPr>
          <p:cNvPr id="5" name="Содержимое 4"/>
          <p:cNvSpPr>
            <a:spLocks noGrp="1"/>
          </p:cNvSpPr>
          <p:nvPr>
            <p:ph idx="10"/>
          </p:nvPr>
        </p:nvSpPr>
        <p:spPr>
          <a:xfrm>
            <a:off x="0" y="1059582"/>
            <a:ext cx="9144000" cy="3744416"/>
          </a:xfrm>
        </p:spPr>
        <p:txBody>
          <a:bodyPr/>
          <a:lstStyle/>
          <a:p>
            <a:r>
              <a:rPr lang="ru-RU" sz="2800" dirty="0" smtClean="0"/>
              <a:t>Для выразительных и четких портретных снимков необходимо размыть задний план и подчеркнуть людей.</a:t>
            </a:r>
            <a:br>
              <a:rPr lang="ru-RU" sz="2800" dirty="0" smtClean="0"/>
            </a:br>
            <a:r>
              <a:rPr lang="ru-RU" sz="2800" dirty="0" smtClean="0"/>
              <a:t>Эти снимки называются портретными, а техника  съемки может быть использована как для </a:t>
            </a:r>
            <a:r>
              <a:rPr lang="ru-RU" sz="2800" dirty="0" err="1" smtClean="0"/>
              <a:t>повсед-невной</a:t>
            </a:r>
            <a:r>
              <a:rPr lang="ru-RU" sz="2800" dirty="0" smtClean="0"/>
              <a:t> </a:t>
            </a:r>
            <a:r>
              <a:rPr lang="ru-RU" sz="2800" dirty="0" smtClean="0"/>
              <a:t>мгновенной съемки, так и для памятных  фотографий со дня рождения или свадебного      торжества.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09059448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> </a:t>
            </a:r>
            <a:r>
              <a:rPr lang="ru-RU" dirty="0" smtClean="0"/>
              <a:t>Выразительный портрет</a:t>
            </a:r>
            <a:br>
              <a:rPr lang="ru-RU" dirty="0" smtClean="0"/>
            </a:br>
            <a:endParaRPr lang="en-US" dirty="0"/>
          </a:p>
        </p:txBody>
      </p:sp>
      <p:sp>
        <p:nvSpPr>
          <p:cNvPr id="5" name="Содержимое 4"/>
          <p:cNvSpPr>
            <a:spLocks noGrp="1"/>
          </p:cNvSpPr>
          <p:nvPr>
            <p:ph idx="10"/>
          </p:nvPr>
        </p:nvSpPr>
        <p:spPr>
          <a:xfrm>
            <a:off x="-108520" y="987574"/>
            <a:ext cx="9252520" cy="3960440"/>
          </a:xfrm>
        </p:spPr>
        <p:txBody>
          <a:bodyPr/>
          <a:lstStyle/>
          <a:p>
            <a:r>
              <a:rPr lang="ru-RU" sz="2800" dirty="0" smtClean="0"/>
              <a:t>Когда мы снимаем без особой подготовки, мы     часто стараемся поместить всю фигуру человека в  кадр, что выглядит достаточно скучно и </a:t>
            </a:r>
            <a:r>
              <a:rPr lang="ru-RU" sz="2800" dirty="0" err="1" smtClean="0"/>
              <a:t>официаль-но</a:t>
            </a:r>
            <a:r>
              <a:rPr lang="ru-RU" sz="2800" dirty="0" smtClean="0"/>
              <a:t>. </a:t>
            </a:r>
            <a:br>
              <a:rPr lang="ru-RU" sz="2800" dirty="0" smtClean="0"/>
            </a:br>
            <a:r>
              <a:rPr lang="ru-RU" sz="2800" dirty="0" smtClean="0"/>
              <a:t>В этом разделе вы научитесь, как выделять людей на фотографии и как сделать портретный снимок более выразительным.</a:t>
            </a:r>
            <a:br>
              <a:rPr lang="ru-RU" sz="2800" dirty="0" smtClean="0"/>
            </a:br>
            <a:r>
              <a:rPr lang="ru-RU" sz="2800" dirty="0" smtClean="0"/>
              <a:t>При съемке установите камеру на </a:t>
            </a:r>
            <a:r>
              <a:rPr lang="ru-RU" sz="2800" dirty="0" smtClean="0">
                <a:hlinkClick r:id="rId2"/>
              </a:rPr>
              <a:t>A-режим</a:t>
            </a:r>
            <a:r>
              <a:rPr lang="ru-RU" sz="2800" dirty="0" smtClean="0"/>
              <a:t> и </a:t>
            </a:r>
            <a:r>
              <a:rPr lang="ru-RU" sz="2800" dirty="0" err="1" smtClean="0"/>
              <a:t>мак-симально</a:t>
            </a:r>
            <a:r>
              <a:rPr lang="ru-RU" sz="2800" dirty="0" smtClean="0"/>
              <a:t> </a:t>
            </a:r>
            <a:r>
              <a:rPr lang="ru-RU" sz="2800" dirty="0" smtClean="0">
                <a:hlinkClick r:id="rId3"/>
              </a:rPr>
              <a:t>откройте диафрагму</a:t>
            </a:r>
            <a:r>
              <a:rPr lang="ru-RU" sz="2800" dirty="0" smtClean="0"/>
              <a:t>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09059448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> </a:t>
            </a:r>
            <a:r>
              <a:rPr lang="ru-RU" dirty="0" smtClean="0"/>
              <a:t>Выразительный портрет</a:t>
            </a:r>
            <a:br>
              <a:rPr lang="ru-RU" dirty="0" smtClean="0"/>
            </a:br>
            <a:endParaRPr lang="en-US" dirty="0"/>
          </a:p>
        </p:txBody>
      </p:sp>
      <p:sp>
        <p:nvSpPr>
          <p:cNvPr id="5" name="Содержимое 4"/>
          <p:cNvSpPr>
            <a:spLocks noGrp="1"/>
          </p:cNvSpPr>
          <p:nvPr>
            <p:ph idx="10"/>
          </p:nvPr>
        </p:nvSpPr>
        <p:spPr>
          <a:xfrm>
            <a:off x="-180528" y="987574"/>
            <a:ext cx="9324528" cy="3960440"/>
          </a:xfrm>
        </p:spPr>
        <p:txBody>
          <a:bodyPr/>
          <a:lstStyle/>
          <a:p>
            <a:pPr algn="ctr"/>
            <a:r>
              <a:rPr lang="ru-RU" sz="2800" b="1" dirty="0" smtClean="0"/>
              <a:t>Съемка на телеобъектив</a:t>
            </a:r>
          </a:p>
          <a:p>
            <a:r>
              <a:rPr lang="ru-RU" sz="2800" dirty="0" smtClean="0"/>
              <a:t>Если вы используете </a:t>
            </a:r>
            <a:r>
              <a:rPr lang="ru-RU" sz="2800" dirty="0" err="1" smtClean="0"/>
              <a:t>зум-объектив</a:t>
            </a:r>
            <a:r>
              <a:rPr lang="ru-RU" sz="2800" dirty="0" smtClean="0"/>
              <a:t>, подойдите к    объекту на минимальное расстояние и снимите    его в режиме телеобъектива (с большим </a:t>
            </a:r>
            <a:r>
              <a:rPr lang="ru-RU" sz="2800" dirty="0" smtClean="0">
                <a:hlinkClick r:id="rId2"/>
              </a:rPr>
              <a:t>фокусным расстоянием</a:t>
            </a:r>
            <a:r>
              <a:rPr lang="ru-RU" sz="2800" dirty="0" smtClean="0"/>
              <a:t>). Таким образом, вы не допустите </a:t>
            </a:r>
            <a:r>
              <a:rPr lang="ru-RU" sz="2800" dirty="0" err="1" smtClean="0"/>
              <a:t>по-падания</a:t>
            </a:r>
            <a:r>
              <a:rPr lang="ru-RU" sz="2800" dirty="0" smtClean="0"/>
              <a:t> ненужных предметов в кадр и добьетесь  большей </a:t>
            </a:r>
            <a:r>
              <a:rPr lang="ru-RU" sz="2800" dirty="0" smtClean="0">
                <a:hlinkClick r:id="rId3"/>
              </a:rPr>
              <a:t>размытости</a:t>
            </a:r>
            <a:r>
              <a:rPr lang="ru-RU" sz="2800" dirty="0" smtClean="0"/>
              <a:t> заднего плана. В результате,  человек, которого вы снимаете, будет выделен на снимке.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09059448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> </a:t>
            </a:r>
            <a:r>
              <a:rPr lang="ru-RU" dirty="0" smtClean="0"/>
              <a:t>Выразительный портрет</a:t>
            </a:r>
            <a:br>
              <a:rPr lang="ru-RU" dirty="0" smtClean="0"/>
            </a:br>
            <a:endParaRPr lang="en-US" dirty="0"/>
          </a:p>
        </p:txBody>
      </p:sp>
      <p:pic>
        <p:nvPicPr>
          <p:cNvPr id="4" name="Содержимое 3" descr="les1_1_1_modal.jpg"/>
          <p:cNvPicPr>
            <a:picLocks noGrp="1" noChangeAspect="1"/>
          </p:cNvPicPr>
          <p:nvPr>
            <p:ph idx="10"/>
          </p:nvPr>
        </p:nvPicPr>
        <p:blipFill>
          <a:blip r:embed="rId2" cstate="print"/>
          <a:stretch>
            <a:fillRect/>
          </a:stretch>
        </p:blipFill>
        <p:spPr>
          <a:xfrm>
            <a:off x="35496" y="1203598"/>
            <a:ext cx="9043040" cy="3672408"/>
          </a:xfrm>
        </p:spPr>
      </p:pic>
      <p:sp useBgFill="1">
        <p:nvSpPr>
          <p:cNvPr id="6" name="Прямоугольник 5"/>
          <p:cNvSpPr/>
          <p:nvPr/>
        </p:nvSpPr>
        <p:spPr>
          <a:xfrm>
            <a:off x="467544" y="4371950"/>
            <a:ext cx="39604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[1] Фокусное расстояние: 55 мм / </a:t>
            </a:r>
            <a:br>
              <a:rPr lang="ru-RU" sz="1400" dirty="0" smtClean="0"/>
            </a:br>
            <a:r>
              <a:rPr lang="ru-RU" sz="1400" dirty="0" smtClean="0"/>
              <a:t>F-число:1.8</a:t>
            </a:r>
            <a:endParaRPr lang="ru-RU" sz="1400" dirty="0"/>
          </a:p>
        </p:txBody>
      </p:sp>
      <p:sp useBgFill="1">
        <p:nvSpPr>
          <p:cNvPr id="7" name="Прямоугольник 6"/>
          <p:cNvSpPr/>
          <p:nvPr/>
        </p:nvSpPr>
        <p:spPr>
          <a:xfrm>
            <a:off x="4716016" y="4371950"/>
            <a:ext cx="41764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[2] Фокусное расстояние: 55 мм / </a:t>
            </a:r>
            <a:br>
              <a:rPr lang="ru-RU" sz="1400" dirty="0" smtClean="0"/>
            </a:br>
            <a:r>
              <a:rPr lang="ru-RU" sz="1400" dirty="0" smtClean="0"/>
              <a:t>F-число: 1.8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209059448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> </a:t>
            </a:r>
            <a:r>
              <a:rPr lang="ru-RU" dirty="0" smtClean="0"/>
              <a:t>Выразительный портрет</a:t>
            </a:r>
            <a:br>
              <a:rPr lang="ru-RU" dirty="0" smtClean="0"/>
            </a:br>
            <a:endParaRPr lang="en-US" dirty="0"/>
          </a:p>
        </p:txBody>
      </p:sp>
      <p:sp>
        <p:nvSpPr>
          <p:cNvPr id="5" name="Содержимое 4"/>
          <p:cNvSpPr>
            <a:spLocks noGrp="1"/>
          </p:cNvSpPr>
          <p:nvPr>
            <p:ph idx="10"/>
          </p:nvPr>
        </p:nvSpPr>
        <p:spPr>
          <a:xfrm>
            <a:off x="-180528" y="1563638"/>
            <a:ext cx="9324528" cy="3384376"/>
          </a:xfrm>
        </p:spPr>
        <p:txBody>
          <a:bodyPr/>
          <a:lstStyle/>
          <a:p>
            <a:r>
              <a:rPr lang="ru-RU" sz="2800" dirty="0" smtClean="0"/>
              <a:t>Фотография №2 была снята с близкого расстояния от человека и с приближением и с крупным </a:t>
            </a:r>
            <a:r>
              <a:rPr lang="ru-RU" sz="2800" dirty="0" err="1" smtClean="0"/>
              <a:t>пла</a:t>
            </a:r>
            <a:r>
              <a:rPr lang="ru-RU" sz="2800" dirty="0" smtClean="0"/>
              <a:t>-  ном верхней части тела. В результате снимок стал выглядеть более выразительно. Съемка с близкого расстояния делает задний план более размытым и подчеркивает выражение лица женщины.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09059448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> </a:t>
            </a:r>
            <a:r>
              <a:rPr lang="ru-RU" dirty="0" smtClean="0"/>
              <a:t>Выразительный портрет</a:t>
            </a:r>
            <a:br>
              <a:rPr lang="ru-RU" dirty="0" smtClean="0"/>
            </a:br>
            <a:endParaRPr lang="en-US" dirty="0"/>
          </a:p>
        </p:txBody>
      </p:sp>
      <p:sp>
        <p:nvSpPr>
          <p:cNvPr id="5" name="Содержимое 4"/>
          <p:cNvSpPr>
            <a:spLocks noGrp="1"/>
          </p:cNvSpPr>
          <p:nvPr>
            <p:ph idx="10"/>
          </p:nvPr>
        </p:nvSpPr>
        <p:spPr>
          <a:xfrm>
            <a:off x="-180528" y="1563638"/>
            <a:ext cx="9324528" cy="3384376"/>
          </a:xfrm>
        </p:spPr>
        <p:txBody>
          <a:bodyPr/>
          <a:lstStyle/>
          <a:p>
            <a:r>
              <a:rPr lang="ru-RU" sz="2800" dirty="0" smtClean="0"/>
              <a:t>Для снимков на память в туристических поездках  способ съемки, как на фотографии №1, подойдет  лучше, так как в кадр попадает окружающий пей- </a:t>
            </a:r>
            <a:r>
              <a:rPr lang="ru-RU" sz="2800" dirty="0" err="1" smtClean="0"/>
              <a:t>заж</a:t>
            </a:r>
            <a:r>
              <a:rPr lang="ru-RU" sz="2800" dirty="0" smtClean="0"/>
              <a:t>. Если ваша цель — выделить на кадре именно человека, то такие снимки, как фотография №2     выглядят более впечатляющими.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09059448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> </a:t>
            </a:r>
            <a:r>
              <a:rPr lang="ru-RU" dirty="0" smtClean="0"/>
              <a:t>Выразительный портрет</a:t>
            </a:r>
            <a:br>
              <a:rPr lang="ru-RU" dirty="0" smtClean="0"/>
            </a:br>
            <a:endParaRPr lang="en-US" dirty="0"/>
          </a:p>
        </p:txBody>
      </p:sp>
      <p:sp>
        <p:nvSpPr>
          <p:cNvPr id="5" name="Содержимое 4"/>
          <p:cNvSpPr>
            <a:spLocks noGrp="1"/>
          </p:cNvSpPr>
          <p:nvPr>
            <p:ph idx="10"/>
          </p:nvPr>
        </p:nvSpPr>
        <p:spPr>
          <a:xfrm>
            <a:off x="-180528" y="1059582"/>
            <a:ext cx="9324528" cy="3816424"/>
          </a:xfrm>
        </p:spPr>
        <p:txBody>
          <a:bodyPr/>
          <a:lstStyle/>
          <a:p>
            <a:pPr algn="ctr"/>
            <a:r>
              <a:rPr lang="ru-RU" sz="2800" b="1" dirty="0" smtClean="0"/>
              <a:t>Выбор композиции</a:t>
            </a:r>
          </a:p>
          <a:p>
            <a:r>
              <a:rPr lang="ru-RU" sz="2800" dirty="0" smtClean="0"/>
              <a:t>От композиции зависит атмосфера фотографии,    даже если вы снимаете один и тот же объект.</a:t>
            </a:r>
            <a:br>
              <a:rPr lang="ru-RU" sz="2800" dirty="0" smtClean="0"/>
            </a:br>
            <a:r>
              <a:rPr lang="ru-RU" sz="2800" dirty="0" smtClean="0"/>
              <a:t>При любительской съемке объект часто </a:t>
            </a:r>
            <a:r>
              <a:rPr lang="ru-RU" sz="2800" dirty="0" err="1" smtClean="0"/>
              <a:t>помещает-ся</a:t>
            </a:r>
            <a:r>
              <a:rPr lang="ru-RU" sz="2800" dirty="0" smtClean="0"/>
              <a:t> в центр кадра. Когда вы делаете портретный     снимок, постарайтесь следовать "Правилу третей" при построении композиции.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09059448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> </a:t>
            </a:r>
            <a:r>
              <a:rPr lang="ru-RU" dirty="0" smtClean="0"/>
              <a:t>Выразительный портрет</a:t>
            </a:r>
            <a:br>
              <a:rPr lang="ru-RU" dirty="0" smtClean="0"/>
            </a:br>
            <a:endParaRPr lang="en-US" dirty="0"/>
          </a:p>
        </p:txBody>
      </p:sp>
      <p:sp>
        <p:nvSpPr>
          <p:cNvPr id="5" name="Содержимое 4"/>
          <p:cNvSpPr>
            <a:spLocks noGrp="1"/>
          </p:cNvSpPr>
          <p:nvPr>
            <p:ph idx="10"/>
          </p:nvPr>
        </p:nvSpPr>
        <p:spPr>
          <a:xfrm>
            <a:off x="-180528" y="915566"/>
            <a:ext cx="9324528" cy="3816424"/>
          </a:xfrm>
        </p:spPr>
        <p:txBody>
          <a:bodyPr/>
          <a:lstStyle/>
          <a:p>
            <a:r>
              <a:rPr lang="ru-RU" sz="2800" dirty="0" smtClean="0"/>
              <a:t>При портретной съемке разместите центр лица    или глаза на разделяющую линию.</a:t>
            </a:r>
            <a:br>
              <a:rPr lang="ru-RU" sz="2800" dirty="0" smtClean="0"/>
            </a:br>
            <a:r>
              <a:rPr lang="ru-RU" sz="2800" dirty="0" smtClean="0"/>
              <a:t>Это базовое правило для создания гармоничных  фотографий. Если вы не уверены, какую </a:t>
            </a:r>
            <a:r>
              <a:rPr lang="ru-RU" sz="2800" dirty="0" err="1" smtClean="0"/>
              <a:t>компози</a:t>
            </a:r>
            <a:r>
              <a:rPr lang="ru-RU" sz="2800" dirty="0" smtClean="0"/>
              <a:t>- </a:t>
            </a:r>
            <a:r>
              <a:rPr lang="ru-RU" sz="2800" dirty="0" err="1" smtClean="0"/>
              <a:t>цию</a:t>
            </a:r>
            <a:r>
              <a:rPr lang="ru-RU" sz="2800" dirty="0" smtClean="0"/>
              <a:t> выбрать для кадра, используйте "правило </a:t>
            </a:r>
            <a:r>
              <a:rPr lang="ru-RU" sz="2800" dirty="0" err="1" smtClean="0"/>
              <a:t>тре-тей</a:t>
            </a:r>
            <a:r>
              <a:rPr lang="ru-RU" sz="2800" dirty="0" smtClean="0"/>
              <a:t>". Запомнив это правило, вы автоматически </a:t>
            </a:r>
            <a:r>
              <a:rPr lang="ru-RU" sz="2800" dirty="0" err="1" smtClean="0"/>
              <a:t>бу-дете</a:t>
            </a:r>
            <a:r>
              <a:rPr lang="ru-RU" sz="2800" dirty="0" smtClean="0"/>
              <a:t> делать хорошие снимки. В камерах модели    есть функция отображения сетки по "правилу       третей" на мониторе в задней части камеры.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09059448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> </a:t>
            </a:r>
            <a:r>
              <a:rPr lang="ru-RU" dirty="0" smtClean="0"/>
              <a:t>Выразительный портрет</a:t>
            </a:r>
            <a:br>
              <a:rPr lang="ru-RU" dirty="0" smtClean="0"/>
            </a:br>
            <a:endParaRPr lang="en-US" dirty="0"/>
          </a:p>
        </p:txBody>
      </p:sp>
      <p:pic>
        <p:nvPicPr>
          <p:cNvPr id="4" name="Содержимое 3" descr="les1_2_1_modal.jpg"/>
          <p:cNvPicPr>
            <a:picLocks noGrp="1" noChangeAspect="1"/>
          </p:cNvPicPr>
          <p:nvPr>
            <p:ph idx="10"/>
          </p:nvPr>
        </p:nvPicPr>
        <p:blipFill>
          <a:blip r:embed="rId2" cstate="print"/>
          <a:stretch>
            <a:fillRect/>
          </a:stretch>
        </p:blipFill>
        <p:spPr>
          <a:xfrm>
            <a:off x="1907704" y="956901"/>
            <a:ext cx="5458852" cy="4186599"/>
          </a:xfrm>
        </p:spPr>
      </p:pic>
    </p:spTree>
    <p:extLst>
      <p:ext uri="{BB962C8B-B14F-4D97-AF65-F5344CB8AC3E}">
        <p14:creationId xmlns:p14="http://schemas.microsoft.com/office/powerpoint/2010/main" xmlns="" val="209059448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> </a:t>
            </a:r>
            <a:r>
              <a:rPr lang="ru-RU" dirty="0" smtClean="0"/>
              <a:t>Выразительный портрет</a:t>
            </a:r>
            <a:br>
              <a:rPr lang="ru-RU" dirty="0" smtClean="0"/>
            </a:br>
            <a:endParaRPr lang="en-US" dirty="0"/>
          </a:p>
        </p:txBody>
      </p:sp>
      <p:sp>
        <p:nvSpPr>
          <p:cNvPr id="5" name="Содержимое 4"/>
          <p:cNvSpPr>
            <a:spLocks noGrp="1"/>
          </p:cNvSpPr>
          <p:nvPr>
            <p:ph idx="10"/>
          </p:nvPr>
        </p:nvSpPr>
        <p:spPr>
          <a:xfrm>
            <a:off x="-180528" y="1131590"/>
            <a:ext cx="9324528" cy="3816424"/>
          </a:xfrm>
        </p:spPr>
        <p:txBody>
          <a:bodyPr/>
          <a:lstStyle/>
          <a:p>
            <a:r>
              <a:rPr lang="ru-RU" sz="2800" dirty="0" smtClean="0"/>
              <a:t>Используйте эту функцию,    чтобы построить </a:t>
            </a:r>
            <a:r>
              <a:rPr lang="ru-RU" sz="2800" dirty="0" err="1" smtClean="0"/>
              <a:t>ком-позицию</a:t>
            </a:r>
            <a:r>
              <a:rPr lang="ru-RU" sz="2800" dirty="0" smtClean="0"/>
              <a:t> при съемке. Поместив центр головы </a:t>
            </a:r>
            <a:r>
              <a:rPr lang="ru-RU" sz="2800" dirty="0" err="1" smtClean="0"/>
              <a:t>че</a:t>
            </a:r>
            <a:r>
              <a:rPr lang="ru-RU" sz="2800" dirty="0" smtClean="0"/>
              <a:t>- </a:t>
            </a:r>
            <a:r>
              <a:rPr lang="ru-RU" sz="2800" dirty="0" err="1" smtClean="0"/>
              <a:t>ловека</a:t>
            </a:r>
            <a:r>
              <a:rPr lang="ru-RU" sz="2800" dirty="0" smtClean="0"/>
              <a:t> на разделяющую линию, вы получите вы-  разительную и гармоничную фотографию, как на  этом примере. К тому же, если вы оставите больше пространства в том направлении, куда смотрит     модель, вы сможете передать атмосферу момента.</a:t>
            </a:r>
          </a:p>
        </p:txBody>
      </p:sp>
    </p:spTree>
    <p:extLst>
      <p:ext uri="{BB962C8B-B14F-4D97-AF65-F5344CB8AC3E}">
        <p14:creationId xmlns:p14="http://schemas.microsoft.com/office/powerpoint/2010/main" xmlns="" val="209059448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> </a:t>
            </a:r>
            <a:r>
              <a:rPr lang="ru-RU" dirty="0" smtClean="0"/>
              <a:t>Выразительный портрет</a:t>
            </a:r>
            <a:br>
              <a:rPr lang="ru-RU" dirty="0" smtClean="0"/>
            </a:br>
            <a:endParaRPr lang="en-US" dirty="0"/>
          </a:p>
        </p:txBody>
      </p:sp>
      <p:sp>
        <p:nvSpPr>
          <p:cNvPr id="5" name="Содержимое 4"/>
          <p:cNvSpPr>
            <a:spLocks noGrp="1"/>
          </p:cNvSpPr>
          <p:nvPr>
            <p:ph idx="10"/>
          </p:nvPr>
        </p:nvSpPr>
        <p:spPr>
          <a:xfrm>
            <a:off x="-180528" y="915566"/>
            <a:ext cx="9324528" cy="3816424"/>
          </a:xfrm>
        </p:spPr>
        <p:txBody>
          <a:bodyPr/>
          <a:lstStyle/>
          <a:p>
            <a:r>
              <a:rPr lang="ru-RU" sz="2700" dirty="0" smtClean="0"/>
              <a:t>Основной принцип портретной съемки — снимать в вертикальном положении, как показано на этом примере. Расположив тело модели параллельно длин-  ной стороне снимка, вы добьетесь того, что задний  план будет смотреться естественно, а фотография    будет простой и четкой. Съемка в вертикальном </a:t>
            </a:r>
            <a:r>
              <a:rPr lang="ru-RU" sz="2700" dirty="0" err="1" smtClean="0"/>
              <a:t>по-ложении</a:t>
            </a:r>
            <a:r>
              <a:rPr lang="ru-RU" sz="2700" dirty="0" smtClean="0"/>
              <a:t> подходит в том случае, когда вы хотите </a:t>
            </a:r>
            <a:r>
              <a:rPr lang="ru-RU" sz="2700" dirty="0" err="1" smtClean="0"/>
              <a:t>по-местить</a:t>
            </a:r>
            <a:r>
              <a:rPr lang="ru-RU" sz="2700" dirty="0" smtClean="0"/>
              <a:t> в кадр фон. Однако, если вы хотите </a:t>
            </a:r>
            <a:r>
              <a:rPr lang="ru-RU" sz="2700" dirty="0" err="1" smtClean="0"/>
              <a:t>подчер-кнуть</a:t>
            </a:r>
            <a:r>
              <a:rPr lang="ru-RU" sz="2700" dirty="0" smtClean="0"/>
              <a:t> самого человека, мы рекомендуем вам делать снимок в горизонтальном положении.</a:t>
            </a:r>
          </a:p>
        </p:txBody>
      </p:sp>
    </p:spTree>
    <p:extLst>
      <p:ext uri="{BB962C8B-B14F-4D97-AF65-F5344CB8AC3E}">
        <p14:creationId xmlns:p14="http://schemas.microsoft.com/office/powerpoint/2010/main" xmlns="" val="209059448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> </a:t>
            </a:r>
            <a:r>
              <a:rPr lang="ru-RU" dirty="0" smtClean="0"/>
              <a:t>Выразительный портрет</a:t>
            </a:r>
            <a:br>
              <a:rPr lang="ru-RU" dirty="0" smtClean="0"/>
            </a:br>
            <a:endParaRPr lang="en-US" dirty="0"/>
          </a:p>
        </p:txBody>
      </p:sp>
      <p:sp>
        <p:nvSpPr>
          <p:cNvPr id="5" name="Содержимое 4"/>
          <p:cNvSpPr>
            <a:spLocks noGrp="1"/>
          </p:cNvSpPr>
          <p:nvPr>
            <p:ph idx="10"/>
          </p:nvPr>
        </p:nvSpPr>
        <p:spPr>
          <a:xfrm>
            <a:off x="-180528" y="915566"/>
            <a:ext cx="9324528" cy="3816424"/>
          </a:xfrm>
        </p:spPr>
        <p:txBody>
          <a:bodyPr/>
          <a:lstStyle/>
          <a:p>
            <a:pPr algn="ctr"/>
            <a:r>
              <a:rPr lang="ru-RU" sz="2800" b="1" dirty="0" smtClean="0"/>
              <a:t>Использование заднего освещения</a:t>
            </a:r>
          </a:p>
          <a:p>
            <a:r>
              <a:rPr lang="ru-RU" sz="2800" dirty="0" smtClean="0"/>
              <a:t>Не менее важным является угол падения света.     Этот пункт особенно важен, если вы снимаете      женщин, так как </a:t>
            </a:r>
            <a:r>
              <a:rPr lang="ru-RU" sz="2800" dirty="0" smtClean="0">
                <a:hlinkClick r:id="rId2"/>
              </a:rPr>
              <a:t>заднее освещение</a:t>
            </a:r>
            <a:r>
              <a:rPr lang="ru-RU" sz="2800" dirty="0" smtClean="0"/>
              <a:t> подчеркнет их     кожу и волосы. Чтобы добиться желаемого заднего освещения, избегайте съемок днем в ярком </a:t>
            </a:r>
            <a:r>
              <a:rPr lang="ru-RU" sz="2800" dirty="0" err="1" smtClean="0"/>
              <a:t>сол</a:t>
            </a:r>
            <a:r>
              <a:rPr lang="ru-RU" sz="2800" dirty="0" smtClean="0"/>
              <a:t>-   </a:t>
            </a:r>
            <a:r>
              <a:rPr lang="ru-RU" sz="2800" dirty="0" err="1" smtClean="0"/>
              <a:t>нечном</a:t>
            </a:r>
            <a:r>
              <a:rPr lang="ru-RU" sz="2800" dirty="0" smtClean="0"/>
              <a:t> свете. Лучше снимать ближе к вечеру, </a:t>
            </a:r>
            <a:r>
              <a:rPr lang="ru-RU" sz="2800" dirty="0" err="1" smtClean="0"/>
              <a:t>ког-да</a:t>
            </a:r>
            <a:r>
              <a:rPr lang="ru-RU" sz="2800" dirty="0" smtClean="0"/>
              <a:t> солнечный свет становится слабее или, если это возможно, облачным днем. </a:t>
            </a:r>
          </a:p>
          <a:p>
            <a:endParaRPr lang="ru-RU" sz="2700" dirty="0" smtClean="0"/>
          </a:p>
        </p:txBody>
      </p:sp>
    </p:spTree>
    <p:extLst>
      <p:ext uri="{BB962C8B-B14F-4D97-AF65-F5344CB8AC3E}">
        <p14:creationId xmlns:p14="http://schemas.microsoft.com/office/powerpoint/2010/main" xmlns="" val="209059448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> </a:t>
            </a:r>
            <a:r>
              <a:rPr lang="ru-RU" dirty="0" smtClean="0"/>
              <a:t>Выразительный портрет</a:t>
            </a:r>
            <a:br>
              <a:rPr lang="ru-RU" dirty="0" smtClean="0"/>
            </a:br>
            <a:endParaRPr lang="en-US" dirty="0"/>
          </a:p>
        </p:txBody>
      </p:sp>
      <p:sp>
        <p:nvSpPr>
          <p:cNvPr id="5" name="Содержимое 4"/>
          <p:cNvSpPr>
            <a:spLocks noGrp="1"/>
          </p:cNvSpPr>
          <p:nvPr>
            <p:ph idx="10"/>
          </p:nvPr>
        </p:nvSpPr>
        <p:spPr>
          <a:xfrm>
            <a:off x="-180528" y="915566"/>
            <a:ext cx="9324528" cy="3816424"/>
          </a:xfrm>
        </p:spPr>
        <p:txBody>
          <a:bodyPr/>
          <a:lstStyle/>
          <a:p>
            <a:r>
              <a:rPr lang="ru-RU" sz="2800" dirty="0" smtClean="0"/>
              <a:t>С другой стороны, если вы используете </a:t>
            </a:r>
            <a:r>
              <a:rPr lang="ru-RU" sz="2800" dirty="0" smtClean="0">
                <a:hlinkClick r:id="rId2"/>
              </a:rPr>
              <a:t>переднее  освещение</a:t>
            </a:r>
            <a:r>
              <a:rPr lang="ru-RU" sz="2800" dirty="0" smtClean="0"/>
              <a:t>, на лице появятся тени и выражение    лица модели будет угрюмым из-за сильного света. Если вы можете контролировать угол падения света, постарайтесь снимать с задним освещением.</a:t>
            </a:r>
            <a:br>
              <a:rPr lang="ru-RU" sz="2800" dirty="0" smtClean="0"/>
            </a:br>
            <a:r>
              <a:rPr lang="ru-RU" sz="2800" dirty="0" smtClean="0"/>
              <a:t>Если источник света находится позади модели,      лицо может выглядеть темным. В таком случае,     отрегулируйте экспозицию, используя </a:t>
            </a:r>
            <a:r>
              <a:rPr lang="ru-RU" sz="2800" dirty="0" err="1" smtClean="0">
                <a:hlinkClick r:id="rId3"/>
              </a:rPr>
              <a:t>экспокор</a:t>
            </a:r>
            <a:r>
              <a:rPr lang="ru-RU" sz="2800" dirty="0" smtClean="0">
                <a:hlinkClick r:id="rId3"/>
              </a:rPr>
              <a:t>-</a:t>
            </a:r>
          </a:p>
          <a:p>
            <a:r>
              <a:rPr lang="ru-RU" sz="2800" dirty="0" err="1" smtClean="0">
                <a:hlinkClick r:id="rId3"/>
              </a:rPr>
              <a:t>рекцию</a:t>
            </a:r>
            <a:r>
              <a:rPr lang="ru-RU" sz="2800" dirty="0" smtClean="0"/>
              <a:t>, чтобы высветлить лицо. </a:t>
            </a:r>
            <a:endParaRPr lang="ru-RU" sz="2700" dirty="0" smtClean="0"/>
          </a:p>
        </p:txBody>
      </p:sp>
    </p:spTree>
    <p:extLst>
      <p:ext uri="{BB962C8B-B14F-4D97-AF65-F5344CB8AC3E}">
        <p14:creationId xmlns:p14="http://schemas.microsoft.com/office/powerpoint/2010/main" xmlns="" val="209059448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> </a:t>
            </a:r>
            <a:r>
              <a:rPr lang="ru-RU" dirty="0" smtClean="0"/>
              <a:t>Выразительный портрет</a:t>
            </a:r>
            <a:br>
              <a:rPr lang="ru-RU" dirty="0" smtClean="0"/>
            </a:br>
            <a:endParaRPr lang="en-US" dirty="0"/>
          </a:p>
        </p:txBody>
      </p:sp>
      <p:sp>
        <p:nvSpPr>
          <p:cNvPr id="5" name="Содержимое 4"/>
          <p:cNvSpPr>
            <a:spLocks noGrp="1"/>
          </p:cNvSpPr>
          <p:nvPr>
            <p:ph idx="10"/>
          </p:nvPr>
        </p:nvSpPr>
        <p:spPr>
          <a:xfrm>
            <a:off x="-252536" y="1059582"/>
            <a:ext cx="9396536" cy="4227934"/>
          </a:xfrm>
        </p:spPr>
        <p:txBody>
          <a:bodyPr/>
          <a:lstStyle/>
          <a:p>
            <a:r>
              <a:rPr lang="ru-RU" sz="2800" dirty="0" smtClean="0"/>
              <a:t>Задний план может стать бледноватым, но это       только добавит нежности атмосфере снимка.</a:t>
            </a:r>
          </a:p>
          <a:p>
            <a:r>
              <a:rPr lang="ru-RU" sz="2800" dirty="0" smtClean="0"/>
              <a:t>Это портрет женщины, снятый с задней подсветкой. Модель подсвечена сзади с левой стороны. На </a:t>
            </a:r>
            <a:r>
              <a:rPr lang="ru-RU" sz="2800" dirty="0" err="1" smtClean="0"/>
              <a:t>ли-це</a:t>
            </a:r>
            <a:r>
              <a:rPr lang="ru-RU" sz="2800" dirty="0" smtClean="0"/>
              <a:t> нет не желаемых теней, а свет, проходящий </a:t>
            </a:r>
            <a:r>
              <a:rPr lang="ru-RU" sz="2800" dirty="0" err="1" smtClean="0"/>
              <a:t>че</a:t>
            </a:r>
            <a:r>
              <a:rPr lang="ru-RU" sz="2800" dirty="0" smtClean="0"/>
              <a:t>- рез её волосы, придает ей нежный и воздушный   вид.</a:t>
            </a:r>
            <a:endParaRPr lang="ru-RU" sz="2700" dirty="0" smtClean="0"/>
          </a:p>
        </p:txBody>
      </p:sp>
    </p:spTree>
    <p:extLst>
      <p:ext uri="{BB962C8B-B14F-4D97-AF65-F5344CB8AC3E}">
        <p14:creationId xmlns:p14="http://schemas.microsoft.com/office/powerpoint/2010/main" xmlns="" val="209059448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> </a:t>
            </a:r>
            <a:r>
              <a:rPr lang="ru-RU" dirty="0" smtClean="0"/>
              <a:t>Выразительный портрет</a:t>
            </a:r>
            <a:br>
              <a:rPr lang="ru-RU" dirty="0" smtClean="0"/>
            </a:br>
            <a:endParaRPr lang="en-US" dirty="0"/>
          </a:p>
        </p:txBody>
      </p:sp>
      <p:pic>
        <p:nvPicPr>
          <p:cNvPr id="4" name="Содержимое 3" descr="les1_3_1.jpg"/>
          <p:cNvPicPr>
            <a:picLocks noGrp="1" noChangeAspect="1"/>
          </p:cNvPicPr>
          <p:nvPr>
            <p:ph idx="10"/>
          </p:nvPr>
        </p:nvPicPr>
        <p:blipFill>
          <a:blip r:embed="rId2" cstate="print"/>
          <a:stretch>
            <a:fillRect/>
          </a:stretch>
        </p:blipFill>
        <p:spPr>
          <a:xfrm>
            <a:off x="1763688" y="987574"/>
            <a:ext cx="5616624" cy="3748624"/>
          </a:xfrm>
        </p:spPr>
      </p:pic>
      <p:sp>
        <p:nvSpPr>
          <p:cNvPr id="6" name="Прямоугольник 5"/>
          <p:cNvSpPr/>
          <p:nvPr/>
        </p:nvSpPr>
        <p:spPr>
          <a:xfrm>
            <a:off x="611560" y="4774168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Фокусное расстояние: 200 мм / F-число: 4.0 / Выдержка: 1/400 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9059448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> </a:t>
            </a:r>
            <a:r>
              <a:rPr lang="ru-RU" dirty="0" smtClean="0"/>
              <a:t>Выразительный портрет</a:t>
            </a:r>
            <a:br>
              <a:rPr lang="ru-RU" dirty="0" smtClean="0"/>
            </a:br>
            <a:endParaRPr lang="en-US" dirty="0"/>
          </a:p>
        </p:txBody>
      </p:sp>
      <p:sp>
        <p:nvSpPr>
          <p:cNvPr id="5" name="Содержимое 4"/>
          <p:cNvSpPr>
            <a:spLocks noGrp="1"/>
          </p:cNvSpPr>
          <p:nvPr>
            <p:ph idx="10"/>
          </p:nvPr>
        </p:nvSpPr>
        <p:spPr>
          <a:xfrm>
            <a:off x="-252536" y="915566"/>
            <a:ext cx="9396536" cy="4227934"/>
          </a:xfrm>
        </p:spPr>
        <p:txBody>
          <a:bodyPr/>
          <a:lstStyle/>
          <a:p>
            <a:pPr algn="ctr"/>
            <a:r>
              <a:rPr lang="ru-RU" sz="2800" b="1" dirty="0" smtClean="0"/>
              <a:t>Использование объективов с фиксированным   фокусным расстоянием</a:t>
            </a:r>
          </a:p>
          <a:p>
            <a:r>
              <a:rPr lang="ru-RU" sz="2600" dirty="0" smtClean="0"/>
              <a:t>Мы рекомендуем использовать объективы с </a:t>
            </a:r>
            <a:r>
              <a:rPr lang="ru-RU" sz="2600" dirty="0" err="1" smtClean="0"/>
              <a:t>фиксиро</a:t>
            </a:r>
            <a:r>
              <a:rPr lang="ru-RU" sz="2600" dirty="0" smtClean="0"/>
              <a:t>- ванным фокусным расстоянием, так как они размывают задний план и делают портрет более  выразительным. Объективы с фиксированным фокусным расстоянием пропускают большое количество света в камеру, и поэтому могут снизить  </a:t>
            </a:r>
            <a:r>
              <a:rPr lang="ru-RU" sz="2600" dirty="0" err="1" smtClean="0"/>
              <a:t>смазанность</a:t>
            </a:r>
            <a:r>
              <a:rPr lang="ru-RU" sz="2600" dirty="0" smtClean="0"/>
              <a:t> кадра при съемке в ус- </a:t>
            </a:r>
            <a:r>
              <a:rPr lang="ru-RU" sz="2600" dirty="0" err="1" smtClean="0"/>
              <a:t>ловиях</a:t>
            </a:r>
            <a:r>
              <a:rPr lang="ru-RU" sz="2600" dirty="0" smtClean="0"/>
              <a:t> низкой освещенности, в том числе, и при </a:t>
            </a:r>
            <a:r>
              <a:rPr lang="ru-RU" sz="2600" dirty="0" err="1" smtClean="0"/>
              <a:t>порт-ретной</a:t>
            </a:r>
            <a:r>
              <a:rPr lang="ru-RU" sz="2600" dirty="0" smtClean="0"/>
              <a:t> съемке.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xmlns="" val="209059448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> </a:t>
            </a:r>
            <a:r>
              <a:rPr lang="ru-RU" dirty="0" smtClean="0"/>
              <a:t>Выразительный портрет</a:t>
            </a:r>
            <a:br>
              <a:rPr lang="ru-RU" dirty="0" smtClean="0"/>
            </a:br>
            <a:endParaRPr lang="en-US" dirty="0"/>
          </a:p>
        </p:txBody>
      </p:sp>
      <p:sp>
        <p:nvSpPr>
          <p:cNvPr id="5" name="Содержимое 4"/>
          <p:cNvSpPr>
            <a:spLocks noGrp="1"/>
          </p:cNvSpPr>
          <p:nvPr>
            <p:ph idx="10"/>
          </p:nvPr>
        </p:nvSpPr>
        <p:spPr>
          <a:xfrm>
            <a:off x="0" y="1059582"/>
            <a:ext cx="9396536" cy="4227934"/>
          </a:xfrm>
        </p:spPr>
        <p:txBody>
          <a:bodyPr/>
          <a:lstStyle/>
          <a:p>
            <a:r>
              <a:rPr lang="ru-RU" sz="2800" dirty="0" smtClean="0"/>
              <a:t>Этот </a:t>
            </a:r>
            <a:r>
              <a:rPr lang="ru-RU" sz="2800" dirty="0" err="1" smtClean="0"/>
              <a:t>среднефокусный</a:t>
            </a:r>
            <a:r>
              <a:rPr lang="ru-RU" sz="2800" dirty="0" smtClean="0"/>
              <a:t> телеобъектив с фокусным    расстоянием в 50 мм идеально подходит для пор-  третной съемки. Большая светосила и круговая       конструкция диафрагмы позволяют добиваться      красивого размытия фона. Система стабилизации  позволяет снимать четкие фотографии в условиях  слабой освещенности.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xmlns="" val="209059448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> </a:t>
            </a:r>
            <a:r>
              <a:rPr lang="ru-RU" dirty="0" smtClean="0"/>
              <a:t>Выразительный портрет</a:t>
            </a:r>
            <a:br>
              <a:rPr lang="ru-RU" dirty="0" smtClean="0"/>
            </a:br>
            <a:endParaRPr lang="en-US" dirty="0"/>
          </a:p>
        </p:txBody>
      </p:sp>
      <p:pic>
        <p:nvPicPr>
          <p:cNvPr id="9" name="Содержимое 8" descr="les1_4_4_).jpg"/>
          <p:cNvPicPr>
            <a:picLocks noGrp="1" noChangeAspect="1"/>
          </p:cNvPicPr>
          <p:nvPr>
            <p:ph idx="10"/>
          </p:nvPr>
        </p:nvPicPr>
        <p:blipFill>
          <a:blip r:embed="rId3" cstate="print"/>
          <a:stretch>
            <a:fillRect/>
          </a:stretch>
        </p:blipFill>
        <p:spPr>
          <a:xfrm>
            <a:off x="323528" y="1347614"/>
            <a:ext cx="8481669" cy="3312368"/>
          </a:xfrm>
        </p:spPr>
      </p:pic>
    </p:spTree>
    <p:extLst>
      <p:ext uri="{BB962C8B-B14F-4D97-AF65-F5344CB8AC3E}">
        <p14:creationId xmlns:p14="http://schemas.microsoft.com/office/powerpoint/2010/main" xmlns="" val="209059448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> </a:t>
            </a:r>
            <a:r>
              <a:rPr lang="ru-RU" dirty="0" smtClean="0"/>
              <a:t>Выразительный портрет</a:t>
            </a:r>
            <a:br>
              <a:rPr lang="ru-RU" dirty="0" smtClean="0"/>
            </a:br>
            <a:endParaRPr lang="en-US" dirty="0"/>
          </a:p>
        </p:txBody>
      </p:sp>
      <p:sp>
        <p:nvSpPr>
          <p:cNvPr id="5" name="Содержимое 4"/>
          <p:cNvSpPr>
            <a:spLocks noGrp="1"/>
          </p:cNvSpPr>
          <p:nvPr>
            <p:ph idx="10"/>
          </p:nvPr>
        </p:nvSpPr>
        <p:spPr>
          <a:xfrm>
            <a:off x="0" y="1059582"/>
            <a:ext cx="9396536" cy="4227934"/>
          </a:xfrm>
        </p:spPr>
        <p:txBody>
          <a:bodyPr/>
          <a:lstStyle/>
          <a:p>
            <a:r>
              <a:rPr lang="ru-RU" sz="2800" dirty="0" smtClean="0"/>
              <a:t>Этот </a:t>
            </a:r>
            <a:r>
              <a:rPr lang="ru-RU" sz="2800" dirty="0" err="1" smtClean="0"/>
              <a:t>среднефокусный</a:t>
            </a:r>
            <a:r>
              <a:rPr lang="ru-RU" sz="2800" dirty="0" smtClean="0"/>
              <a:t> телеобъектив с фокусным    расстоянием в 50 мм идеально подходит для пор-  третной съемки. Большая светосила и круговая       конструкция диафрагмы позволяют добиваться      красивого размытия фона. Система стабилизации  позволяет снимать четкие фотографии в условиях  слабой освещенности.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xmlns="" val="209059448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> </a:t>
            </a:r>
            <a:r>
              <a:rPr lang="ru-RU" dirty="0" smtClean="0"/>
              <a:t>Выразительный портрет</a:t>
            </a:r>
            <a:br>
              <a:rPr lang="ru-RU" dirty="0" smtClean="0"/>
            </a:br>
            <a:endParaRPr lang="en-US" dirty="0"/>
          </a:p>
        </p:txBody>
      </p:sp>
      <p:pic>
        <p:nvPicPr>
          <p:cNvPr id="4" name="Содержимое 3" descr="les1_4_3.jpg"/>
          <p:cNvPicPr>
            <a:picLocks noGrp="1" noChangeAspect="1"/>
          </p:cNvPicPr>
          <p:nvPr>
            <p:ph idx="10"/>
          </p:nvPr>
        </p:nvPicPr>
        <p:blipFill>
          <a:blip r:embed="rId2" cstate="print"/>
          <a:stretch>
            <a:fillRect/>
          </a:stretch>
        </p:blipFill>
        <p:spPr>
          <a:xfrm>
            <a:off x="1907704" y="978099"/>
            <a:ext cx="5400600" cy="3609875"/>
          </a:xfrm>
        </p:spPr>
      </p:pic>
      <p:sp>
        <p:nvSpPr>
          <p:cNvPr id="6" name="Прямоугольник 5"/>
          <p:cNvSpPr/>
          <p:nvPr/>
        </p:nvSpPr>
        <p:spPr>
          <a:xfrm>
            <a:off x="755576" y="4587974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Фокусное расстояние: 50 мм / F-число: 1.8 / Выдержка: 1/4000 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9059448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ko-KR" dirty="0" smtClean="0"/>
              <a:t>Источники</a:t>
            </a:r>
            <a:endParaRPr lang="ko-KR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0"/>
          </p:nvPr>
        </p:nvSpPr>
        <p:spPr>
          <a:xfrm>
            <a:off x="1907704" y="1131590"/>
            <a:ext cx="6912768" cy="3600400"/>
          </a:xfrm>
        </p:spPr>
        <p:txBody>
          <a:bodyPr/>
          <a:lstStyle/>
          <a:p>
            <a:r>
              <a:rPr lang="en-US" altLang="ko-KR" dirty="0" smtClean="0">
                <a:latin typeface="Arial" pitchFamily="34" charset="0"/>
                <a:cs typeface="Arial" pitchFamily="34" charset="0"/>
                <a:hlinkClick r:id="rId2"/>
              </a:rPr>
              <a:t>https://fototips.ru/praktika/balans-belogo/</a:t>
            </a:r>
          </a:p>
          <a:p>
            <a:endParaRPr lang="en-US" altLang="ko-KR" dirty="0" smtClean="0">
              <a:latin typeface="Arial" pitchFamily="34" charset="0"/>
              <a:cs typeface="Arial" pitchFamily="34" charset="0"/>
              <a:hlinkClick r:id="rId2"/>
            </a:endParaRPr>
          </a:p>
          <a:p>
            <a:r>
              <a:rPr lang="en-US" altLang="ko-KR" dirty="0" smtClean="0">
                <a:latin typeface="Arial" pitchFamily="34" charset="0"/>
                <a:cs typeface="Arial" pitchFamily="34" charset="0"/>
                <a:hlinkClick r:id="rId3"/>
              </a:rPr>
              <a:t>https://photo-monster.ru/books/read/balans-belogo-rukovodstvo-dlya-nachinayuschih</a:t>
            </a:r>
          </a:p>
          <a:p>
            <a:endParaRPr lang="en-US" altLang="ko-KR" dirty="0" smtClean="0">
              <a:latin typeface="Arial" pitchFamily="34" charset="0"/>
              <a:cs typeface="Arial" pitchFamily="34" charset="0"/>
              <a:hlinkClick r:id="rId3"/>
            </a:endParaRPr>
          </a:p>
          <a:p>
            <a:r>
              <a:rPr lang="en-US" altLang="ko-KR" dirty="0" smtClean="0">
                <a:latin typeface="Arial" pitchFamily="34" charset="0"/>
                <a:cs typeface="Arial" pitchFamily="34" charset="0"/>
                <a:hlinkClick r:id="rId3"/>
              </a:rPr>
              <a:t>https://www.litres.ru/pol-fukua/osveschenie-v-fotografii-bibliya-sveta-12489527/</a:t>
            </a:r>
            <a:endParaRPr lang="ru-RU" altLang="ko-KR" dirty="0" smtClean="0">
              <a:latin typeface="Arial" pitchFamily="34" charset="0"/>
              <a:cs typeface="Arial" pitchFamily="34" charset="0"/>
            </a:endParaRPr>
          </a:p>
          <a:p>
            <a:endParaRPr lang="ru-RU" altLang="ko-KR" dirty="0" smtClean="0">
              <a:latin typeface="Arial" pitchFamily="34" charset="0"/>
              <a:cs typeface="Arial" pitchFamily="34" charset="0"/>
            </a:endParaRPr>
          </a:p>
          <a:p>
            <a:r>
              <a:rPr lang="en-US" altLang="ko-KR" dirty="0" smtClean="0">
                <a:latin typeface="Arial" pitchFamily="34" charset="0"/>
                <a:cs typeface="Arial" pitchFamily="34" charset="0"/>
                <a:hlinkClick r:id="rId4"/>
              </a:rPr>
              <a:t>http://fotogora.ru/?page_id=3483</a:t>
            </a:r>
            <a:endParaRPr lang="ru-RU" altLang="ko-KR" dirty="0" smtClean="0">
              <a:latin typeface="Arial" pitchFamily="34" charset="0"/>
              <a:cs typeface="Arial" pitchFamily="34" charset="0"/>
            </a:endParaRPr>
          </a:p>
          <a:p>
            <a:endParaRPr lang="ru-RU" altLang="ko-KR" dirty="0" smtClean="0">
              <a:latin typeface="Arial" pitchFamily="34" charset="0"/>
              <a:cs typeface="Arial" pitchFamily="34" charset="0"/>
            </a:endParaRPr>
          </a:p>
          <a:p>
            <a:r>
              <a:rPr lang="en-US" altLang="ko-KR" dirty="0" smtClean="0">
                <a:latin typeface="Arial" pitchFamily="34" charset="0"/>
                <a:cs typeface="Arial" pitchFamily="34" charset="0"/>
                <a:hlinkClick r:id="rId5"/>
              </a:rPr>
              <a:t>https://www.takefoto.ru/articles/teoriya_fotografii/875_rol_sveta_v_fotografii</a:t>
            </a:r>
            <a:endParaRPr lang="ru-RU" altLang="ko-KR" dirty="0" smtClean="0">
              <a:latin typeface="Arial" pitchFamily="34" charset="0"/>
              <a:cs typeface="Arial" pitchFamily="34" charset="0"/>
            </a:endParaRPr>
          </a:p>
          <a:p>
            <a:endParaRPr lang="ru-RU" altLang="ko-KR" dirty="0" smtClean="0">
              <a:latin typeface="Arial" pitchFamily="34" charset="0"/>
              <a:cs typeface="Arial" pitchFamily="34" charset="0"/>
            </a:endParaRPr>
          </a:p>
          <a:p>
            <a:r>
              <a:rPr lang="en-US" altLang="ko-KR" dirty="0" smtClean="0">
                <a:latin typeface="Arial" pitchFamily="34" charset="0"/>
                <a:cs typeface="Arial" pitchFamily="34" charset="0"/>
                <a:hlinkClick r:id="rId6"/>
              </a:rPr>
              <a:t>http://fotorika.ru/osnovy-fotografii/risuyushiy_svet_v_fotografii.html</a:t>
            </a:r>
            <a:endParaRPr lang="ru-RU" altLang="ko-KR" dirty="0" smtClean="0">
              <a:latin typeface="Arial" pitchFamily="34" charset="0"/>
              <a:cs typeface="Arial" pitchFamily="34" charset="0"/>
            </a:endParaRPr>
          </a:p>
          <a:p>
            <a:endParaRPr lang="ru-RU" altLang="ko-KR" dirty="0" smtClean="0">
              <a:latin typeface="Arial" pitchFamily="34" charset="0"/>
              <a:cs typeface="Arial" pitchFamily="34" charset="0"/>
            </a:endParaRPr>
          </a:p>
          <a:p>
            <a:r>
              <a:rPr lang="en-US" altLang="ko-KR" dirty="0" smtClean="0">
                <a:latin typeface="Arial" pitchFamily="34" charset="0"/>
                <a:cs typeface="Arial" pitchFamily="34" charset="0"/>
                <a:hlinkClick r:id="rId7"/>
              </a:rPr>
              <a:t>https://letohin.livejournal.com/214988.html</a:t>
            </a:r>
            <a:endParaRPr lang="ru-RU" altLang="ko-KR" dirty="0" smtClean="0">
              <a:latin typeface="Arial" pitchFamily="34" charset="0"/>
              <a:cs typeface="Arial" pitchFamily="34" charset="0"/>
            </a:endParaRPr>
          </a:p>
          <a:p>
            <a:endParaRPr lang="ru-RU" altLang="ko-KR" dirty="0" smtClean="0">
              <a:latin typeface="Arial" pitchFamily="34" charset="0"/>
              <a:cs typeface="Arial" pitchFamily="34" charset="0"/>
            </a:endParaRPr>
          </a:p>
          <a:p>
            <a:endParaRPr lang="ru-RU" altLang="ko-KR" dirty="0" smtClean="0">
              <a:latin typeface="Arial" pitchFamily="34" charset="0"/>
              <a:cs typeface="Arial" pitchFamily="34" charset="0"/>
            </a:endParaRPr>
          </a:p>
          <a:p>
            <a:endParaRPr lang="ru-RU" altLang="ko-KR" dirty="0" smtClean="0">
              <a:latin typeface="Arial" pitchFamily="34" charset="0"/>
              <a:cs typeface="Arial" pitchFamily="34" charset="0"/>
            </a:endParaRPr>
          </a:p>
          <a:p>
            <a:endParaRPr lang="ru-RU" altLang="ko-KR" dirty="0" smtClean="0">
              <a:latin typeface="Arial" pitchFamily="34" charset="0"/>
              <a:cs typeface="Arial" pitchFamily="34" charset="0"/>
            </a:endParaRPr>
          </a:p>
          <a:p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9107610"/>
      </p:ext>
    </p:extLst>
  </p:cSld>
  <p:clrMapOvr>
    <a:masterClrMapping/>
  </p:clrMapOvr>
  <p:transition>
    <p:wipe dir="d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754</TotalTime>
  <Words>762</Words>
  <Application>Microsoft Office PowerPoint</Application>
  <PresentationFormat>Экран (16:9)</PresentationFormat>
  <Paragraphs>71</Paragraphs>
  <Slides>23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23</vt:i4>
      </vt:variant>
    </vt:vector>
  </HeadingPairs>
  <TitlesOfParts>
    <vt:vector size="25" baseType="lpstr">
      <vt:lpstr>Office Theme</vt:lpstr>
      <vt:lpstr>Custom Design</vt:lpstr>
      <vt:lpstr>Слайд 1</vt:lpstr>
      <vt:lpstr>  Выразительный портрет </vt:lpstr>
      <vt:lpstr>  Выразительный портрет </vt:lpstr>
      <vt:lpstr>  Выразительный портрет </vt:lpstr>
      <vt:lpstr>  Выразительный портрет </vt:lpstr>
      <vt:lpstr>  Выразительный портрет </vt:lpstr>
      <vt:lpstr>  Выразительный портрет </vt:lpstr>
      <vt:lpstr>  Выразительный портрет </vt:lpstr>
      <vt:lpstr>  Выразительный портрет </vt:lpstr>
      <vt:lpstr>  Выразительный портрет </vt:lpstr>
      <vt:lpstr>  Выразительный портрет </vt:lpstr>
      <vt:lpstr>  Выразительный портрет </vt:lpstr>
      <vt:lpstr>  Выразительный портрет </vt:lpstr>
      <vt:lpstr>  Выразительный портрет </vt:lpstr>
      <vt:lpstr>  Выразительный портрет </vt:lpstr>
      <vt:lpstr>  Выразительный портрет </vt:lpstr>
      <vt:lpstr>  Выразительный портрет </vt:lpstr>
      <vt:lpstr>  Выразительный портрет </vt:lpstr>
      <vt:lpstr>  Выразительный портрет </vt:lpstr>
      <vt:lpstr>  Выразительный портрет </vt:lpstr>
      <vt:lpstr>  Выразительный портрет </vt:lpstr>
      <vt:lpstr>  Выразительный портрет </vt:lpstr>
      <vt:lpstr>Источники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user</cp:lastModifiedBy>
  <cp:revision>56</cp:revision>
  <dcterms:created xsi:type="dcterms:W3CDTF">2014-04-01T16:27:38Z</dcterms:created>
  <dcterms:modified xsi:type="dcterms:W3CDTF">2025-01-26T03:17:04Z</dcterms:modified>
</cp:coreProperties>
</file>