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22"/>
  </p:handoutMasterIdLst>
  <p:sldIdLst>
    <p:sldId id="256" r:id="rId2"/>
    <p:sldId id="311" r:id="rId3"/>
    <p:sldId id="306" r:id="rId4"/>
    <p:sldId id="305" r:id="rId5"/>
    <p:sldId id="287" r:id="rId6"/>
    <p:sldId id="298" r:id="rId7"/>
    <p:sldId id="301" r:id="rId8"/>
    <p:sldId id="264" r:id="rId9"/>
    <p:sldId id="266" r:id="rId10"/>
    <p:sldId id="267" r:id="rId11"/>
    <p:sldId id="302" r:id="rId12"/>
    <p:sldId id="269" r:id="rId13"/>
    <p:sldId id="288" r:id="rId14"/>
    <p:sldId id="292" r:id="rId15"/>
    <p:sldId id="308" r:id="rId16"/>
    <p:sldId id="290" r:id="rId17"/>
    <p:sldId id="307" r:id="rId18"/>
    <p:sldId id="310" r:id="rId19"/>
    <p:sldId id="313" r:id="rId20"/>
    <p:sldId id="27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000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61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8D0DF-48D5-4684-8096-31748A7D21F7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2C423-004B-4D5F-AD3F-0D2C021461D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pic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F9D8CC-605D-4D62-9D98-941228E8382E}" type="slidenum">
              <a:rPr lang="ru-RU" altLang="ru-RU"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983AAE-0B4D-4D36-AD10-50135DEAA9A2}" type="slidenum">
              <a:rPr lang="ru-RU" altLang="ru-RU"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file:///A:\&#1043;&#1072;&#1079;&#1086;&#1074;.%20&#1087;&#1083;&#1080;&#1090;&#1099;.doc" TargetMode="External"/><Relationship Id="rId2" Type="http://schemas.openxmlformats.org/officeDocument/2006/relationships/hyperlink" Target="file:///A:\&#1057;&#1042;&#1063;%20&#1087;&#1077;&#1095;&#1080;.doc" TargetMode="External"/><Relationship Id="rId1" Type="http://schemas.openxmlformats.org/officeDocument/2006/relationships/slideLayout" Target="../slideLayouts/slideLayout12.xml"/><Relationship Id="rId5" Type="http://schemas.openxmlformats.org/officeDocument/2006/relationships/hyperlink" Target="file:///A:\&#1055;&#1099;&#1083;&#1100;.doc" TargetMode="External"/><Relationship Id="rId4" Type="http://schemas.openxmlformats.org/officeDocument/2006/relationships/hyperlink" Target="file:///A:\&#1057;&#1090;&#1088;&#1086;&#1081;&#1084;&#1072;&#1090;&#1077;&#1088;&#1080;&#1072;&#1083;&#1099;.doc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7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541818" y="3664671"/>
            <a:ext cx="3352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«Экология моего жилища»</a:t>
            </a:r>
          </a:p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ОГБПОУ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УКГиП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430981" y="4380184"/>
            <a:ext cx="35744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Разработала преподаватель Хайруллина З. А.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08" y="831273"/>
            <a:ext cx="8077200" cy="5832763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349086" y="221673"/>
            <a:ext cx="6035386" cy="6096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Актуальность проблемы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Куб 4"/>
          <p:cNvSpPr/>
          <p:nvPr/>
        </p:nvSpPr>
        <p:spPr>
          <a:xfrm>
            <a:off x="121856" y="365760"/>
            <a:ext cx="5763996" cy="1110137"/>
          </a:xfrm>
          <a:prstGeom prst="cube">
            <a:avLst>
              <a:gd name="adj" fmla="val 17447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</a:rPr>
              <a:t>Изучение экологической обстановки жилища человека для оценки ее безопасной пригодности в качестве среды обитания и поиск некоторых путей улучшения.</a:t>
            </a:r>
          </a:p>
        </p:txBody>
      </p:sp>
      <p:sp>
        <p:nvSpPr>
          <p:cNvPr id="6" name="Куб 5"/>
          <p:cNvSpPr/>
          <p:nvPr/>
        </p:nvSpPr>
        <p:spPr>
          <a:xfrm>
            <a:off x="121855" y="2099693"/>
            <a:ext cx="5763996" cy="891135"/>
          </a:xfrm>
          <a:prstGeom prst="cube">
            <a:avLst>
              <a:gd name="adj" fmla="val 13806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</a:rPr>
              <a:t>Показать взаимосвязь состояния здоровья человека и среды его обитания. Собрать теоретическую информацию по данной проблеме.</a:t>
            </a:r>
          </a:p>
        </p:txBody>
      </p:sp>
      <p:sp>
        <p:nvSpPr>
          <p:cNvPr id="7" name="Куб 6"/>
          <p:cNvSpPr/>
          <p:nvPr/>
        </p:nvSpPr>
        <p:spPr>
          <a:xfrm>
            <a:off x="566648" y="3170863"/>
            <a:ext cx="6060672" cy="675195"/>
          </a:xfrm>
          <a:prstGeom prst="cube">
            <a:avLst>
              <a:gd name="adj" fmla="val 15151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</a:rPr>
              <a:t>Оценить внутреннюю отделку помещения с экологической точки зрения.    </a:t>
            </a:r>
          </a:p>
        </p:txBody>
      </p:sp>
      <p:sp>
        <p:nvSpPr>
          <p:cNvPr id="8" name="Куб 7"/>
          <p:cNvSpPr/>
          <p:nvPr/>
        </p:nvSpPr>
        <p:spPr>
          <a:xfrm>
            <a:off x="1235826" y="4046721"/>
            <a:ext cx="6012874" cy="665018"/>
          </a:xfrm>
          <a:prstGeom prst="cube">
            <a:avLst>
              <a:gd name="adj" fmla="val 17500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</a:rPr>
              <a:t>Рассмотреть роль зелёных растений в квартире;</a:t>
            </a:r>
          </a:p>
        </p:txBody>
      </p:sp>
      <p:sp>
        <p:nvSpPr>
          <p:cNvPr id="9" name="Куб 8"/>
          <p:cNvSpPr/>
          <p:nvPr/>
        </p:nvSpPr>
        <p:spPr>
          <a:xfrm>
            <a:off x="2033848" y="4924552"/>
            <a:ext cx="5563986" cy="632469"/>
          </a:xfrm>
          <a:prstGeom prst="cube">
            <a:avLst>
              <a:gd name="adj" fmla="val 17114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Составить рекомендации по уменьшению влияния неблагоприятных факторов в квартире.</a:t>
            </a:r>
          </a:p>
        </p:txBody>
      </p:sp>
      <p:sp>
        <p:nvSpPr>
          <p:cNvPr id="10" name="Куб 9"/>
          <p:cNvSpPr/>
          <p:nvPr/>
        </p:nvSpPr>
        <p:spPr>
          <a:xfrm>
            <a:off x="2394066" y="5787816"/>
            <a:ext cx="6600305" cy="1017230"/>
          </a:xfrm>
          <a:prstGeom prst="cube">
            <a:avLst>
              <a:gd name="adj" fmla="val 168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Использовать полученные знания для прогнозирования дальнейших изменений среды обитания человека и проектирования решения экологических проблем.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21854" y="-45108"/>
            <a:ext cx="28001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Цель проекта:</a:t>
            </a:r>
            <a:endParaRPr lang="ru-RU" sz="2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21855" y="1580208"/>
            <a:ext cx="28001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Задачи проекта:</a:t>
            </a:r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92253" y="36899"/>
            <a:ext cx="7886700" cy="770947"/>
          </a:xfrm>
        </p:spPr>
        <p:txBody>
          <a:bodyPr/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Этапы реализации проекта </a:t>
            </a:r>
          </a:p>
        </p:txBody>
      </p:sp>
      <p:sp>
        <p:nvSpPr>
          <p:cNvPr id="5" name="Выгнутая вверх стрелка 4"/>
          <p:cNvSpPr/>
          <p:nvPr/>
        </p:nvSpPr>
        <p:spPr>
          <a:xfrm rot="2702010">
            <a:off x="3182283" y="1430528"/>
            <a:ext cx="121615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Куб 6"/>
          <p:cNvSpPr/>
          <p:nvPr/>
        </p:nvSpPr>
        <p:spPr>
          <a:xfrm>
            <a:off x="881149" y="2451901"/>
            <a:ext cx="3754454" cy="1191491"/>
          </a:xfrm>
          <a:prstGeom prst="cube">
            <a:avLst>
              <a:gd name="adj" fmla="val 1091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</a:rPr>
              <a:t>Проведение оценки внутренней отделки квартиры, степень безопасной пригодности для проживания.</a:t>
            </a:r>
          </a:p>
        </p:txBody>
      </p:sp>
      <p:sp>
        <p:nvSpPr>
          <p:cNvPr id="9" name="Куб 8"/>
          <p:cNvSpPr/>
          <p:nvPr/>
        </p:nvSpPr>
        <p:spPr>
          <a:xfrm>
            <a:off x="0" y="819508"/>
            <a:ext cx="3116024" cy="1191491"/>
          </a:xfrm>
          <a:prstGeom prst="cube">
            <a:avLst>
              <a:gd name="adj" fmla="val 109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</a:rPr>
              <a:t>Изучение литературы о строительных отделочных материалах; их влияние на здоровье человека.</a:t>
            </a:r>
          </a:p>
        </p:txBody>
      </p:sp>
      <p:sp>
        <p:nvSpPr>
          <p:cNvPr id="10" name="Куб 9"/>
          <p:cNvSpPr/>
          <p:nvPr/>
        </p:nvSpPr>
        <p:spPr>
          <a:xfrm>
            <a:off x="2758376" y="3919899"/>
            <a:ext cx="4386223" cy="1191491"/>
          </a:xfrm>
          <a:prstGeom prst="cube">
            <a:avLst>
              <a:gd name="adj" fmla="val 10912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</a:rPr>
              <a:t>Изучение ассортимента строительных материалов в  </a:t>
            </a:r>
            <a:r>
              <a:rPr lang="ru-RU" sz="1600" b="1" dirty="0" err="1">
                <a:solidFill>
                  <a:schemeClr val="tx1"/>
                </a:solidFill>
                <a:latin typeface="Arial" panose="020B0604020202020204" pitchFamily="34" charset="0"/>
              </a:rPr>
              <a:t>маркете</a:t>
            </a: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Arial" panose="020B0604020202020204" pitchFamily="34" charset="0"/>
              </a:rPr>
              <a:t>Леруа</a:t>
            </a: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Arial" panose="020B0604020202020204" pitchFamily="34" charset="0"/>
              </a:rPr>
              <a:t>Мерлен</a:t>
            </a: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</a:rPr>
              <a:t> в  г. Ульяновск.</a:t>
            </a:r>
          </a:p>
        </p:txBody>
      </p:sp>
      <p:sp>
        <p:nvSpPr>
          <p:cNvPr id="11" name="Куб 10"/>
          <p:cNvSpPr/>
          <p:nvPr/>
        </p:nvSpPr>
        <p:spPr>
          <a:xfrm>
            <a:off x="3258591" y="5449146"/>
            <a:ext cx="5552901" cy="1191491"/>
          </a:xfrm>
          <a:prstGeom prst="cube">
            <a:avLst>
              <a:gd name="adj" fmla="val 10912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i="1" dirty="0">
                <a:solidFill>
                  <a:schemeClr val="tx1"/>
                </a:solidFill>
                <a:latin typeface="Arial" panose="020B0604020202020204" pitchFamily="34" charset="0"/>
              </a:rPr>
              <a:t>Изучение</a:t>
            </a: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</a:rPr>
              <a:t> влияния комнатных растений на оздоровление среды в квартире и  разработка рекомендаций  о путях улучшения экологического состояния квартирной среды обитания.</a:t>
            </a:r>
          </a:p>
        </p:txBody>
      </p:sp>
      <p:sp>
        <p:nvSpPr>
          <p:cNvPr id="12" name="Выгнутая вверх стрелка 11"/>
          <p:cNvSpPr/>
          <p:nvPr/>
        </p:nvSpPr>
        <p:spPr>
          <a:xfrm rot="2702010">
            <a:off x="5044131" y="2848166"/>
            <a:ext cx="1216152" cy="76605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702010">
            <a:off x="7282371" y="4394679"/>
            <a:ext cx="121615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36249"/>
            <a:ext cx="8229600" cy="1139825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    Источники загрязнения среды</a:t>
            </a:r>
            <a:b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в жилище</a:t>
            </a:r>
          </a:p>
        </p:txBody>
      </p:sp>
      <p:sp>
        <p:nvSpPr>
          <p:cNvPr id="8195" name="Oval 3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2700338" y="1844675"/>
            <a:ext cx="2281237" cy="914400"/>
          </a:xfrm>
          <a:prstGeom prst="ellipse">
            <a:avLst/>
          </a:prstGeom>
          <a:solidFill>
            <a:srgbClr val="CCECFF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    Линолеум</a:t>
            </a:r>
          </a:p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искусственный</a:t>
            </a:r>
          </a:p>
        </p:txBody>
      </p:sp>
      <p:sp>
        <p:nvSpPr>
          <p:cNvPr id="8196" name="Oval 4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684213" y="2133600"/>
            <a:ext cx="1922462" cy="914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Обои влагостойкие </a:t>
            </a:r>
          </a:p>
          <a:p>
            <a:pPr algn="ctr" eaLnBrk="1" hangingPunct="1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виниловые </a:t>
            </a:r>
            <a:endParaRPr lang="ru-RU" alt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8" name="Oval 6"/>
          <p:cNvSpPr>
            <a:spLocks noChangeArrowheads="1"/>
          </p:cNvSpPr>
          <p:nvPr/>
        </p:nvSpPr>
        <p:spPr bwMode="auto">
          <a:xfrm>
            <a:off x="144463" y="3284538"/>
            <a:ext cx="2627312" cy="1223962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latin typeface="Times New Roman" panose="02020603050405020304" pitchFamily="18" charset="0"/>
              </a:rPr>
              <a:t>Потолочная плитка</a:t>
            </a:r>
          </a:p>
        </p:txBody>
      </p:sp>
      <p:sp>
        <p:nvSpPr>
          <p:cNvPr id="8199" name="Oval 7"/>
          <p:cNvSpPr>
            <a:spLocks noChangeArrowheads="1"/>
          </p:cNvSpPr>
          <p:nvPr/>
        </p:nvSpPr>
        <p:spPr bwMode="auto">
          <a:xfrm>
            <a:off x="286689" y="4702175"/>
            <a:ext cx="2065338" cy="504825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Окна пластиковые</a:t>
            </a:r>
            <a:endParaRPr lang="ru-RU" altLang="ru-RU" sz="16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00" name="Oval 8"/>
          <p:cNvSpPr>
            <a:spLocks noChangeArrowheads="1"/>
          </p:cNvSpPr>
          <p:nvPr/>
        </p:nvSpPr>
        <p:spPr bwMode="auto">
          <a:xfrm>
            <a:off x="6358586" y="4245769"/>
            <a:ext cx="2735262" cy="1008063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ru-RU" dirty="0"/>
              <a:t> </a:t>
            </a:r>
          </a:p>
          <a:p>
            <a:pPr algn="ctr" eaLnBrk="1" hangingPunct="1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Теплоизоляционный </a:t>
            </a:r>
          </a:p>
          <a:p>
            <a:pPr algn="ctr" eaLnBrk="1" hangingPunct="1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пенопласт </a:t>
            </a:r>
            <a:endParaRPr lang="ru-RU" altLang="ru-RU" sz="16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6262370" y="3048635"/>
            <a:ext cx="2807970" cy="1100455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Сухие </a:t>
            </a:r>
          </a:p>
          <a:p>
            <a:pPr algn="ctr" eaLnBrk="1" hangingPunct="1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штукатурные </a:t>
            </a:r>
          </a:p>
          <a:p>
            <a:pPr algn="ctr" eaLnBrk="1" hangingPunct="1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смеси </a:t>
            </a:r>
            <a:endParaRPr lang="ru-RU" alt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03" name="Oval 11">
            <a:hlinkClick r:id="rId4" action="ppaction://hlinkfile"/>
          </p:cNvPr>
          <p:cNvSpPr>
            <a:spLocks noChangeArrowheads="1"/>
          </p:cNvSpPr>
          <p:nvPr/>
        </p:nvSpPr>
        <p:spPr bwMode="auto">
          <a:xfrm>
            <a:off x="3851275" y="5537835"/>
            <a:ext cx="2663825" cy="1059815"/>
          </a:xfrm>
          <a:prstGeom prst="ellipse">
            <a:avLst/>
          </a:prstGeom>
          <a:solidFill>
            <a:srgbClr val="CCECFF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Мебель из ДВП и ДСП</a:t>
            </a:r>
            <a:endParaRPr lang="ru-RU" altLang="ru-RU" b="1" dirty="0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4" name="Oval 12"/>
          <p:cNvSpPr>
            <a:spLocks noChangeArrowheads="1"/>
          </p:cNvSpPr>
          <p:nvPr/>
        </p:nvSpPr>
        <p:spPr bwMode="auto">
          <a:xfrm>
            <a:off x="1547813" y="5229225"/>
            <a:ext cx="2282825" cy="1008063"/>
          </a:xfrm>
          <a:prstGeom prst="ellipse">
            <a:avLst/>
          </a:prstGeom>
          <a:solidFill>
            <a:srgbClr val="CCECFF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Мастики и клеи</a:t>
            </a:r>
            <a:endParaRPr lang="ru-RU" altLang="ru-RU" b="1" dirty="0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Rectangle 13"/>
          <p:cNvSpPr>
            <a:spLocks noChangeArrowheads="1"/>
          </p:cNvSpPr>
          <p:nvPr/>
        </p:nvSpPr>
        <p:spPr bwMode="auto">
          <a:xfrm>
            <a:off x="3635375" y="3860800"/>
            <a:ext cx="792163" cy="769938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endParaRPr lang="ru-RU" altLang="ru-RU" b="1">
              <a:solidFill>
                <a:srgbClr val="FFFF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5" name="AutoShape 14"/>
          <p:cNvSpPr>
            <a:spLocks noChangeArrowheads="1"/>
          </p:cNvSpPr>
          <p:nvPr/>
        </p:nvSpPr>
        <p:spPr bwMode="auto">
          <a:xfrm>
            <a:off x="3563938" y="3284538"/>
            <a:ext cx="936625" cy="576262"/>
          </a:xfrm>
          <a:prstGeom prst="triangle">
            <a:avLst>
              <a:gd name="adj" fmla="val 50000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8206" name="Rectangle 15"/>
          <p:cNvSpPr>
            <a:spLocks noChangeArrowheads="1"/>
          </p:cNvSpPr>
          <p:nvPr/>
        </p:nvSpPr>
        <p:spPr bwMode="auto">
          <a:xfrm>
            <a:off x="3924300" y="4076700"/>
            <a:ext cx="215900" cy="338138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8207" name="Line 16"/>
          <p:cNvSpPr>
            <a:spLocks noChangeShapeType="1"/>
          </p:cNvSpPr>
          <p:nvPr/>
        </p:nvSpPr>
        <p:spPr bwMode="auto">
          <a:xfrm>
            <a:off x="3924300" y="4221163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8" name="Line 17"/>
          <p:cNvSpPr>
            <a:spLocks noChangeShapeType="1"/>
          </p:cNvSpPr>
          <p:nvPr/>
        </p:nvSpPr>
        <p:spPr bwMode="auto">
          <a:xfrm>
            <a:off x="4067175" y="4076700"/>
            <a:ext cx="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9" name="Line 18"/>
          <p:cNvSpPr>
            <a:spLocks noChangeShapeType="1"/>
          </p:cNvSpPr>
          <p:nvPr/>
        </p:nvSpPr>
        <p:spPr bwMode="auto">
          <a:xfrm>
            <a:off x="2771775" y="3860800"/>
            <a:ext cx="64770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0" name="Line 19"/>
          <p:cNvSpPr>
            <a:spLocks noChangeShapeType="1"/>
          </p:cNvSpPr>
          <p:nvPr/>
        </p:nvSpPr>
        <p:spPr bwMode="auto">
          <a:xfrm>
            <a:off x="2484438" y="2781300"/>
            <a:ext cx="1150937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1" name="Line 20"/>
          <p:cNvSpPr>
            <a:spLocks noChangeShapeType="1"/>
          </p:cNvSpPr>
          <p:nvPr/>
        </p:nvSpPr>
        <p:spPr bwMode="auto">
          <a:xfrm>
            <a:off x="3924300" y="2781300"/>
            <a:ext cx="0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2" name="Line 21"/>
          <p:cNvSpPr>
            <a:spLocks noChangeShapeType="1"/>
          </p:cNvSpPr>
          <p:nvPr/>
        </p:nvSpPr>
        <p:spPr bwMode="auto">
          <a:xfrm flipH="1">
            <a:off x="4427538" y="2636838"/>
            <a:ext cx="1296987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3" name="Line 22"/>
          <p:cNvSpPr>
            <a:spLocks noChangeShapeType="1"/>
          </p:cNvSpPr>
          <p:nvPr/>
        </p:nvSpPr>
        <p:spPr bwMode="auto">
          <a:xfrm flipH="1">
            <a:off x="4500563" y="3429000"/>
            <a:ext cx="1800225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4" name="Line 23"/>
          <p:cNvSpPr>
            <a:spLocks noChangeShapeType="1"/>
          </p:cNvSpPr>
          <p:nvPr/>
        </p:nvSpPr>
        <p:spPr bwMode="auto">
          <a:xfrm flipH="1" flipV="1">
            <a:off x="4500563" y="4221163"/>
            <a:ext cx="1655762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5" name="Line 24"/>
          <p:cNvSpPr>
            <a:spLocks noChangeShapeType="1"/>
          </p:cNvSpPr>
          <p:nvPr/>
        </p:nvSpPr>
        <p:spPr bwMode="auto">
          <a:xfrm flipH="1" flipV="1">
            <a:off x="4427538" y="4508500"/>
            <a:ext cx="649287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6" name="Line 25"/>
          <p:cNvSpPr>
            <a:spLocks noChangeShapeType="1"/>
          </p:cNvSpPr>
          <p:nvPr/>
        </p:nvSpPr>
        <p:spPr bwMode="auto">
          <a:xfrm flipH="1" flipV="1">
            <a:off x="4067175" y="4724400"/>
            <a:ext cx="576263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7" name="Line 26"/>
          <p:cNvSpPr>
            <a:spLocks noChangeShapeType="1"/>
          </p:cNvSpPr>
          <p:nvPr/>
        </p:nvSpPr>
        <p:spPr bwMode="auto">
          <a:xfrm flipV="1">
            <a:off x="3132138" y="4724400"/>
            <a:ext cx="64770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8" name="Line 27"/>
          <p:cNvSpPr>
            <a:spLocks noChangeShapeType="1"/>
          </p:cNvSpPr>
          <p:nvPr/>
        </p:nvSpPr>
        <p:spPr bwMode="auto">
          <a:xfrm flipV="1">
            <a:off x="2339975" y="4365625"/>
            <a:ext cx="1152525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2" name="Oval 10">
            <a:hlinkClick r:id="rId5" action="ppaction://hlinkfile"/>
          </p:cNvPr>
          <p:cNvSpPr>
            <a:spLocks noChangeArrowheads="1"/>
          </p:cNvSpPr>
          <p:nvPr/>
        </p:nvSpPr>
        <p:spPr bwMode="auto">
          <a:xfrm>
            <a:off x="4787900" y="4652963"/>
            <a:ext cx="1344613" cy="554037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ru-RU" altLang="ru-RU" b="1" dirty="0" err="1">
                <a:solidFill>
                  <a:schemeClr val="bg2"/>
                </a:solidFill>
                <a:latin typeface="Times New Roman" panose="02020603050405020304" pitchFamily="18" charset="0"/>
              </a:rPr>
              <a:t>пы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Бетон</a:t>
            </a:r>
            <a:r>
              <a:rPr lang="ru-RU" altLang="ru-RU" sz="16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lang="ru-RU" altLang="ru-RU" b="1" dirty="0" err="1">
                <a:solidFill>
                  <a:schemeClr val="bg2"/>
                </a:solidFill>
                <a:latin typeface="Times New Roman" panose="02020603050405020304" pitchFamily="18" charset="0"/>
              </a:rPr>
              <a:t>ь</a:t>
            </a:r>
            <a:endParaRPr lang="ru-RU" altLang="ru-RU" b="1" dirty="0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" name="Oval 8"/>
          <p:cNvSpPr>
            <a:spLocks noChangeArrowheads="1"/>
          </p:cNvSpPr>
          <p:nvPr/>
        </p:nvSpPr>
        <p:spPr bwMode="auto">
          <a:xfrm>
            <a:off x="5624079" y="1908968"/>
            <a:ext cx="2468417" cy="871538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Лаки и краски</a:t>
            </a:r>
            <a:endParaRPr lang="ru-RU" altLang="ru-RU" sz="16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8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8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8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8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8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8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8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37310" y="249382"/>
          <a:ext cx="7439889" cy="6456219"/>
        </p:xfrm>
        <a:graphic>
          <a:graphicData uri="http://schemas.openxmlformats.org/drawingml/2006/table">
            <a:tbl>
              <a:tblPr firstRow="1" firstCol="1" bandRow="1"/>
              <a:tblGrid>
                <a:gridCol w="2479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9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9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33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Отделочные материалы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Химические вещества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Вызываемые заболевания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50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Пластик, линолеум, виниловые обои, пластиковые окна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Поливинилхлорид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Разрушение ЦНС, раковые заболевания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33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Линолеум, </a:t>
                      </a:r>
                      <a:r>
                        <a:rPr lang="ru-RU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ковролин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Диоксин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Подрывает иммунитет, вызывает рак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66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Монтажная пена, влагостойкие обои, пенопласт, пластик, потолочная плитка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стирол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Разрушение слизистых оболочек, нарушение ЦНС, головная боль, тошнота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33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Поливинилхлоридная</a:t>
                      </a:r>
                      <a:r>
                        <a:rPr lang="ru-RU" sz="14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пленка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фталаты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Поражение печени и почек, бесплодие, рак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6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Древесностружечная</a:t>
                      </a:r>
                      <a:r>
                        <a:rPr lang="ru-RU" sz="14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плита 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аминопласты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аллергия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150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Линолеум, лаки, краски, клей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Ксилол и  толуол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Раздражение глаз, поражение кожи, подрыв ЦНС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511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Линолеум, синтетические смолы, толь, рубероид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фенол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Тошнота, головные боли, изменение состава крови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433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ДСП, смолы, пенопласт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формальдегид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Тошнота, головная боль, раковые заболевания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433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Линолеум, лаки, краски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Бензол и этилбензол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Раковые заболевания, болезни крови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138546"/>
            <a:ext cx="7886700" cy="87283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Оценка внутренней отделки </a:t>
            </a:r>
            <a:b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моей квартиры 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294909" y="1260764"/>
            <a:ext cx="4221632" cy="19396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Натяжные потолки на кухне:  после установки ПВХ – пленка, из которой они изготовлены,  выделяет фенол, который может вызывать  тошноту, головные боли, изменение состава крови. При этом никаких запахов можно и не почувствовать. 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27" y="1170709"/>
            <a:ext cx="3482255" cy="257694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598" y="3997036"/>
            <a:ext cx="3482255" cy="254923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2598" y="3997036"/>
            <a:ext cx="420231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Окна ПВХ: пластик  содержит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диоксин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являющийся сильным канцерогеном, вызывающим мутации клеток. При производстве окон также применяется  свинец. как связующий компонент, который опасен  для здоровья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7538" y="172028"/>
            <a:ext cx="3415686" cy="13255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07" y="172028"/>
            <a:ext cx="3893017" cy="3020291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sz="quarter" idx="4294967295"/>
          </p:nvPr>
        </p:nvSpPr>
        <p:spPr>
          <a:xfrm>
            <a:off x="4752109" y="834809"/>
            <a:ext cx="3829051" cy="194771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ЛИНОЛЕУМ имеется в трех помещениях: искусственный дешевый  линолеум загрязняет воздух бензолом и этилбензолом, что может вызвать раковые заболевания и болезни крови. </a:t>
            </a:r>
          </a:p>
        </p:txBody>
      </p:sp>
      <p:pic>
        <p:nvPicPr>
          <p:cNvPr id="8" name="Picture 5" descr="78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309" y="3602182"/>
            <a:ext cx="4314445" cy="2894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258" y="3768436"/>
            <a:ext cx="4005966" cy="1759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Выделяются и такие вещества, как ксилол и толуол, фенол – в больших концентрациях они также приводят  к болезням крови, лёгких и кожи, поражают слизистые оболочки.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quarter" idx="4294967295"/>
          </p:nvPr>
        </p:nvSpPr>
        <p:spPr>
          <a:xfrm>
            <a:off x="3851564" y="110836"/>
            <a:ext cx="4606637" cy="286789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Стены  окрашены краской: </a:t>
            </a:r>
          </a:p>
          <a:p>
            <a:pPr marL="0" indent="0">
              <a:buNone/>
            </a:pP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В составе красок – поливинилхлорид - разлагается при нормальной комнатной температуре. Попадая в организм через легкие и кожу, оказывает вредное воздействие, проникая в кровь и печень. Могут вызывать аллергию, заболевание  печени, почек, нервной системы.</a:t>
            </a:r>
          </a:p>
          <a:p>
            <a:endParaRPr lang="ru-RU" sz="2400" dirty="0"/>
          </a:p>
        </p:txBody>
      </p:sp>
      <p:pic>
        <p:nvPicPr>
          <p:cNvPr id="3" name="Объект 6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" y="235527"/>
            <a:ext cx="3304309" cy="357447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4087091"/>
            <a:ext cx="38515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Пластиковые панели в ванной –особого вреда здоровью не принесут. Реально вредными для здоровья панели оказываются только при сильном нагреве и  контакте с огнем, поэтому не рекомендуется  для кухонных помещений.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2639288"/>
            <a:ext cx="3429002" cy="379614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6" y="207819"/>
            <a:ext cx="3833544" cy="2978727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sz="quarter" idx="4294967295"/>
          </p:nvPr>
        </p:nvSpPr>
        <p:spPr>
          <a:xfrm>
            <a:off x="4419601" y="401782"/>
            <a:ext cx="4378034" cy="3048000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Мебель (кухонный гарнитур) выполнена из ДСП  В 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древесно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- стружечных и в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древесно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- волокнистых плитах  содержится формальдегид, который   вызывает головные боли, тошноту, раздражает верхние дыхательные пути. Является потенциальным канцерогеном.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237" y="3388796"/>
            <a:ext cx="3833544" cy="310341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4074" y="3629891"/>
            <a:ext cx="425334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Двери в квартире выполнены из МДФ , покрытые поливинилхлоридной пленкой. Мебель из МДФ низкого качества, особенно новая, выделяет формальдегид. Это одна из основных причин их вреда Также покрытие ПВХ выделяет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фталаты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которые вызывают заболевание печени, почек.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291157" y="415636"/>
            <a:ext cx="4437207" cy="338050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Обои виниловые в прихожей  -источник стирола, вызывающего головную боль, тошноту, спазмы и потерю сознания. Краска на обоях содержит соединения цинка и меди, которые  выделяются в квартиру. При горении винила  выделяется </a:t>
            </a:r>
            <a:r>
              <a:rPr lang="ru-RU" sz="1800" b="1">
                <a:latin typeface="Arial" panose="020B0604020202020204" pitchFamily="34" charset="0"/>
                <a:cs typeface="Arial" panose="020B0604020202020204" pitchFamily="34" charset="0"/>
              </a:rPr>
              <a:t>хлороводород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, при вдыхании которого в органах дыхания образуется соляная кислота, не совместимая с жизнью человека.</a:t>
            </a:r>
          </a:p>
          <a:p>
            <a:pPr marL="0" indent="0">
              <a:buNone/>
            </a:pPr>
            <a:endParaRPr lang="ru-RU" sz="5100" b="1" dirty="0"/>
          </a:p>
        </p:txBody>
      </p:sp>
      <p:pic>
        <p:nvPicPr>
          <p:cNvPr id="7" name="Объект 6" descr="http://remdn.pp.ua/tmp/mongol-detskaya1.gif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20" y="415636"/>
            <a:ext cx="3868737" cy="2901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https://mebel-go.ru/mebelgoer/8673img_019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3679" y="3796145"/>
            <a:ext cx="3747798" cy="290945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07832" y="3404213"/>
            <a:ext cx="398332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Обои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флизелиновые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 в зале на стенах  не несут вреда, являются качественным отделочным материалом, однако производители, чтобы удешевить свой продукт  изобрели  виниловые обои на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флизелиновой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основе, которые называют «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флизелиновыми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», как раз этот винил и является опасным для здоровья человека.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quarter" idx="4294967295"/>
          </p:nvPr>
        </p:nvSpPr>
        <p:spPr>
          <a:xfrm>
            <a:off x="4012624" y="401781"/>
            <a:ext cx="4535631" cy="2701637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Потолочная плитка в зале - из </a:t>
            </a:r>
            <a:r>
              <a:rPr lang="ru-RU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пенополистирола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. Полимеры подвержены разложению, при этом выделяется ядовитый стирол, вызывающий раздражение слизистых носоглотки, сильнейшие головные боли, нарушение работы нервной системы,  негативно влияет на кроветворение и приводит к лейкозу.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818" y="3429000"/>
            <a:ext cx="3583134" cy="32627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63" y="221673"/>
            <a:ext cx="3502602" cy="288174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51409" y="3659970"/>
            <a:ext cx="345037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Выделяется формальдегид, </a:t>
            </a: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который вызывает </a:t>
            </a:r>
          </a:p>
          <a:p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тошноту, головную боль, </a:t>
            </a:r>
          </a:p>
          <a:p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раковые заболевания.</a:t>
            </a:r>
          </a:p>
          <a:p>
            <a:endParaRPr lang="ru-RU" sz="2400" dirty="0"/>
          </a:p>
          <a:p>
            <a:r>
              <a:rPr lang="ru-RU" sz="2400" dirty="0"/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Куб 3"/>
          <p:cNvSpPr/>
          <p:nvPr/>
        </p:nvSpPr>
        <p:spPr>
          <a:xfrm>
            <a:off x="494607" y="67322"/>
            <a:ext cx="8099366" cy="1045528"/>
          </a:xfrm>
          <a:prstGeom prst="cube">
            <a:avLst>
              <a:gd name="adj" fmla="val 169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  <a:tabLst>
                <a:tab pos="628650" algn="l"/>
              </a:tabLst>
            </a:pP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Для отделки моей квартиры так же использованы и экологически чистые строительные материалы: </a:t>
            </a:r>
            <a:endParaRPr lang="ru-RU" sz="24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трелка вправо с вырезом 10"/>
          <p:cNvSpPr/>
          <p:nvPr/>
        </p:nvSpPr>
        <p:spPr>
          <a:xfrm>
            <a:off x="495994" y="4150182"/>
            <a:ext cx="4948842" cy="854500"/>
          </a:xfrm>
          <a:prstGeom prst="notched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Водоэмульсионная краска</a:t>
            </a:r>
            <a:endParaRPr lang="ru-RU" b="1" dirty="0"/>
          </a:p>
        </p:txBody>
      </p:sp>
      <p:sp>
        <p:nvSpPr>
          <p:cNvPr id="12" name="Стрелка вправо с вырезом 11"/>
          <p:cNvSpPr/>
          <p:nvPr/>
        </p:nvSpPr>
        <p:spPr>
          <a:xfrm>
            <a:off x="495994" y="5892314"/>
            <a:ext cx="6888479" cy="82347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Простые бумажные обои</a:t>
            </a:r>
            <a:endParaRPr lang="ru-RU" b="1" dirty="0"/>
          </a:p>
        </p:txBody>
      </p:sp>
      <p:sp>
        <p:nvSpPr>
          <p:cNvPr id="13" name="Стрелка вправо с вырезом 12"/>
          <p:cNvSpPr/>
          <p:nvPr/>
        </p:nvSpPr>
        <p:spPr>
          <a:xfrm>
            <a:off x="495993" y="3269582"/>
            <a:ext cx="4048297" cy="911629"/>
          </a:xfrm>
          <a:prstGeom prst="notched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Меловая побелка</a:t>
            </a:r>
            <a:endParaRPr lang="ru-RU" dirty="0"/>
          </a:p>
        </p:txBody>
      </p:sp>
      <p:sp>
        <p:nvSpPr>
          <p:cNvPr id="14" name="Стрелка вправо с вырезом 13"/>
          <p:cNvSpPr/>
          <p:nvPr/>
        </p:nvSpPr>
        <p:spPr>
          <a:xfrm>
            <a:off x="495995" y="2310299"/>
            <a:ext cx="3355570" cy="793119"/>
          </a:xfrm>
          <a:prstGeom prst="notchedRight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Окно деревянное</a:t>
            </a:r>
            <a:endParaRPr lang="ru-RU" dirty="0"/>
          </a:p>
        </p:txBody>
      </p:sp>
      <p:sp>
        <p:nvSpPr>
          <p:cNvPr id="15" name="Стрелка вправо с вырезом 14"/>
          <p:cNvSpPr/>
          <p:nvPr/>
        </p:nvSpPr>
        <p:spPr>
          <a:xfrm>
            <a:off x="495994" y="5004682"/>
            <a:ext cx="6015642" cy="887631"/>
          </a:xfrm>
          <a:prstGeom prst="notched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Керамическая плитка</a:t>
            </a:r>
            <a:endParaRPr lang="ru-RU" dirty="0"/>
          </a:p>
        </p:txBody>
      </p:sp>
      <p:sp>
        <p:nvSpPr>
          <p:cNvPr id="16" name="Стрелка вправо с вырезом 15"/>
          <p:cNvSpPr/>
          <p:nvPr/>
        </p:nvSpPr>
        <p:spPr>
          <a:xfrm>
            <a:off x="495994" y="1564803"/>
            <a:ext cx="2427315" cy="610362"/>
          </a:xfrm>
          <a:prstGeom prst="notched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Ламинат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95142" y="1279014"/>
            <a:ext cx="1318848" cy="74015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697" y="4879840"/>
            <a:ext cx="1371602" cy="76594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250" y="2102485"/>
            <a:ext cx="1255171" cy="7791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523018" y="5826183"/>
            <a:ext cx="1468582" cy="889601"/>
          </a:xfrm>
          <a:prstGeom prst="rect">
            <a:avLst/>
          </a:prstGeom>
        </p:spPr>
      </p:pic>
      <p:pic>
        <p:nvPicPr>
          <p:cNvPr id="26" name="Picture 7" descr="prodayu_svoyu_2_h_komnatnuyu_kvartiru_v_g_alushte_bez_posrednikov_26661586_6_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782" y="3917335"/>
            <a:ext cx="1478973" cy="848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6" descr="1221481900_dsc0129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575" y="2996029"/>
            <a:ext cx="1426122" cy="828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0104" y="201050"/>
            <a:ext cx="7886700" cy="1130677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Исследование ассортимента строительных материалов в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маркете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Леруа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Мерлен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в  г. Ульяновске.</a:t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09009" y="1724017"/>
            <a:ext cx="3316335" cy="4510529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800" b="1" dirty="0">
                <a:latin typeface="Arial" panose="020B0604020202020204" pitchFamily="34" charset="0"/>
                <a:cs typeface="Arial" panose="020B0604020202020204" pitchFamily="34" charset="0"/>
              </a:rPr>
              <a:t>В ассортименте </a:t>
            </a:r>
            <a:r>
              <a:rPr lang="ru-RU" sz="3800" b="1" dirty="0" err="1">
                <a:latin typeface="Arial" panose="020B0604020202020204" pitchFamily="34" charset="0"/>
                <a:cs typeface="Arial" panose="020B0604020202020204" pitchFamily="34" charset="0"/>
              </a:rPr>
              <a:t>маркета</a:t>
            </a:r>
            <a:r>
              <a:rPr lang="ru-RU" sz="3800" b="1" dirty="0">
                <a:latin typeface="Arial" panose="020B0604020202020204" pitchFamily="34" charset="0"/>
                <a:cs typeface="Arial" panose="020B0604020202020204" pitchFamily="34" charset="0"/>
              </a:rPr>
              <a:t> наряду с  отделочными материалами из полимеров, представлены и экологически чистые строительные материалы: обои из бамбука, пробковые обои, пробковые панели для отделки стен, бумажные обои, </a:t>
            </a:r>
            <a:r>
              <a:rPr lang="ru-RU" sz="3800" b="1" dirty="0" err="1">
                <a:latin typeface="Arial" panose="020B0604020202020204" pitchFamily="34" charset="0"/>
                <a:cs typeface="Arial" panose="020B0604020202020204" pitchFamily="34" charset="0"/>
              </a:rPr>
              <a:t>стеклообои,пробковые</a:t>
            </a:r>
            <a:r>
              <a:rPr lang="ru-RU" sz="3800" b="1" dirty="0">
                <a:latin typeface="Arial" panose="020B0604020202020204" pitchFamily="34" charset="0"/>
                <a:cs typeface="Arial" panose="020B0604020202020204" pitchFamily="34" charset="0"/>
              </a:rPr>
              <a:t> полы, керамические плитки </a:t>
            </a:r>
            <a:r>
              <a:rPr lang="ru-RU" sz="3800" b="1" dirty="0" err="1">
                <a:latin typeface="Arial" panose="020B0604020202020204" pitchFamily="34" charset="0"/>
                <a:cs typeface="Arial" panose="020B0604020202020204" pitchFamily="34" charset="0"/>
              </a:rPr>
              <a:t>и.т.д</a:t>
            </a:r>
            <a:r>
              <a:rPr lang="ru-RU" sz="3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br>
              <a:rPr lang="ru-RU" sz="3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800" b="1" dirty="0">
                <a:latin typeface="Arial" panose="020B0604020202020204" pitchFamily="34" charset="0"/>
                <a:cs typeface="Arial" panose="020B0604020202020204" pitchFamily="34" charset="0"/>
              </a:rPr>
              <a:t>Таким образом, компания </a:t>
            </a:r>
            <a:r>
              <a:rPr lang="ru-RU" sz="3800" b="1" dirty="0" err="1">
                <a:latin typeface="Arial" panose="020B0604020202020204" pitchFamily="34" charset="0"/>
                <a:cs typeface="Arial" panose="020B0604020202020204" pitchFamily="34" charset="0"/>
              </a:rPr>
              <a:t>Леруа</a:t>
            </a:r>
            <a:r>
              <a:rPr lang="ru-RU" sz="3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800" b="1" dirty="0" err="1">
                <a:latin typeface="Arial" panose="020B0604020202020204" pitchFamily="34" charset="0"/>
                <a:cs typeface="Arial" panose="020B0604020202020204" pitchFamily="34" charset="0"/>
              </a:rPr>
              <a:t>Мерлен</a:t>
            </a:r>
            <a:r>
              <a:rPr lang="ru-RU" sz="3800" b="1" dirty="0">
                <a:latin typeface="Arial" panose="020B0604020202020204" pitchFamily="34" charset="0"/>
                <a:cs typeface="Arial" panose="020B0604020202020204" pitchFamily="34" charset="0"/>
              </a:rPr>
              <a:t> предлагает товары для удовлетворения различных потребностей </a:t>
            </a:r>
            <a:r>
              <a:rPr lang="ru-RU" sz="3800" b="1">
                <a:latin typeface="Arial" panose="020B0604020202020204" pitchFamily="34" charset="0"/>
                <a:cs typeface="Arial" panose="020B0604020202020204" pitchFamily="34" charset="0"/>
              </a:rPr>
              <a:t>жителей, </a:t>
            </a:r>
            <a:r>
              <a:rPr lang="ru-RU" sz="3800" b="1" dirty="0">
                <a:latin typeface="Arial" panose="020B0604020202020204" pitchFamily="34" charset="0"/>
                <a:cs typeface="Arial" panose="020B0604020202020204" pitchFamily="34" charset="0"/>
              </a:rPr>
              <a:t>различных ценовых категорий и в соответствии требованиям безопасности потребителей.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45" y="1406237"/>
            <a:ext cx="2480239" cy="20155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144" y="4236779"/>
            <a:ext cx="2458865" cy="21952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44" y="4236779"/>
            <a:ext cx="2480239" cy="21952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417" y="1444578"/>
            <a:ext cx="2431001" cy="198549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05463">
            <a:off x="1470301" y="2914016"/>
            <a:ext cx="2207344" cy="193569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2" y="287771"/>
            <a:ext cx="3228111" cy="285721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855" y="3408219"/>
            <a:ext cx="3523670" cy="32835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855" y="287771"/>
            <a:ext cx="3523670" cy="28572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2" y="3408219"/>
            <a:ext cx="3228111" cy="328352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H="1">
            <a:off x="4186379" y="503525"/>
            <a:ext cx="47498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628650" algn="l"/>
              </a:tabLst>
            </a:pPr>
            <a:r>
              <a:rPr lang="ru-RU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Комнатные растения могут улучшить экологию любого жилища. Установлено, что многие комнатные растения могут выполнять функцию </a:t>
            </a:r>
            <a:r>
              <a:rPr lang="ru-RU" sz="20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фильтраторов</a:t>
            </a:r>
            <a:r>
              <a:rPr lang="ru-RU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воздуха.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81" y="503525"/>
            <a:ext cx="3810000" cy="25812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flipH="1">
            <a:off x="216127" y="3574472"/>
            <a:ext cx="425611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62865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Комнатные растения – очистители воздуха жилищ, они осуществляют </a:t>
            </a:r>
            <a:r>
              <a:rPr lang="ru-RU" sz="2000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детоксикацию</a:t>
            </a:r>
            <a:r>
              <a:rPr lang="ru-RU" sz="20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вредных веществ в процессе своей жизнедеятельности различными способами.</a:t>
            </a:r>
            <a:endParaRPr lang="ru-RU" sz="20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534" y="3574472"/>
            <a:ext cx="4339246" cy="289283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81" y="166254"/>
            <a:ext cx="8326582" cy="62449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1" y="318654"/>
            <a:ext cx="8326582" cy="624493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128655" y="0"/>
            <a:ext cx="422563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Каждая квартира является формой среды обитания человека. Жизнь, здоровье и работоспособность человека в значительной степени зависят от экологической безопасности и условий микроклимата дома. </a:t>
            </a:r>
          </a:p>
          <a:p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Сведения и знания, полученные в ходе исследовательской работы, пригодятся в моей будущей профессии отделочника. 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10" y="96983"/>
            <a:ext cx="3408217" cy="284018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370614"/>
            <a:ext cx="3643745" cy="307570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0110" y="3477491"/>
            <a:ext cx="394854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Именно маляр придает дому, квартире красивый, нарядный вид, выполняет художественную отделку стен и потолков, росписи различных поверхностей; он должен знать психологию восприятия цветов, свойства различных материалов и экологическую безопасность.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Куб 5"/>
          <p:cNvSpPr/>
          <p:nvPr/>
        </p:nvSpPr>
        <p:spPr>
          <a:xfrm>
            <a:off x="579056" y="1893338"/>
            <a:ext cx="7747526" cy="877831"/>
          </a:xfrm>
          <a:prstGeom prst="cube">
            <a:avLst>
              <a:gd name="adj" fmla="val 13806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  <a:tabLst>
                <a:tab pos="628650" algn="l"/>
              </a:tabLst>
            </a:pPr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приобретать мебель, предметы быта и материалы для ремонта с учётом их экологических качеств;</a:t>
            </a:r>
            <a:endParaRPr lang="ru-RU" sz="14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Куб 6"/>
          <p:cNvSpPr/>
          <p:nvPr/>
        </p:nvSpPr>
        <p:spPr>
          <a:xfrm>
            <a:off x="579056" y="3001963"/>
            <a:ext cx="7747526" cy="813960"/>
          </a:xfrm>
          <a:prstGeom prst="cube">
            <a:avLst>
              <a:gd name="adj" fmla="val 15151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  <a:tabLst>
                <a:tab pos="628650" algn="l"/>
              </a:tabLst>
            </a:pPr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стремиться сократить число источников загрязнения, максимально отказаться от  полимеров, древесностружечных плит;</a:t>
            </a:r>
            <a:endParaRPr lang="ru-RU" sz="14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Куб 7"/>
          <p:cNvSpPr/>
          <p:nvPr/>
        </p:nvSpPr>
        <p:spPr>
          <a:xfrm>
            <a:off x="579056" y="3996031"/>
            <a:ext cx="7747526" cy="697724"/>
          </a:xfrm>
          <a:prstGeom prst="cube">
            <a:avLst>
              <a:gd name="adj" fmla="val 17500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628650" algn="l"/>
              </a:tabLst>
            </a:pPr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 злоупотреблять лакокрасочными покрытиями;  </a:t>
            </a:r>
            <a:endParaRPr lang="ru-RU" sz="14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Куб 8"/>
          <p:cNvSpPr/>
          <p:nvPr/>
        </p:nvSpPr>
        <p:spPr>
          <a:xfrm>
            <a:off x="579056" y="4941076"/>
            <a:ext cx="7747526" cy="714247"/>
          </a:xfrm>
          <a:prstGeom prst="cube">
            <a:avLst>
              <a:gd name="adj" fmla="val 17114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  <a:tabLst>
                <a:tab pos="628650" algn="l"/>
              </a:tabLst>
            </a:pPr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Озеленить комнатными растениями, которые максимально нейтрализуют и очищают воздух</a:t>
            </a:r>
            <a:endParaRPr lang="ru-RU" sz="14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Куб 9"/>
          <p:cNvSpPr/>
          <p:nvPr/>
        </p:nvSpPr>
        <p:spPr>
          <a:xfrm>
            <a:off x="579056" y="5902644"/>
            <a:ext cx="7747526" cy="762001"/>
          </a:xfrm>
          <a:prstGeom prst="cube">
            <a:avLst>
              <a:gd name="adj" fmla="val 168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  <a:tabLst>
                <a:tab pos="628650" algn="l"/>
              </a:tabLst>
            </a:pPr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 выборе строительных материалов делать предпочтение в пользу натуральных материалов; </a:t>
            </a:r>
            <a:endParaRPr lang="ru-RU" sz="14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906618" y="0"/>
            <a:ext cx="35496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Рекомендации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Куб 11"/>
          <p:cNvSpPr/>
          <p:nvPr/>
        </p:nvSpPr>
        <p:spPr>
          <a:xfrm>
            <a:off x="579056" y="764809"/>
            <a:ext cx="7747526" cy="897735"/>
          </a:xfrm>
          <a:prstGeom prst="cube">
            <a:avLst>
              <a:gd name="adj" fmla="val 168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  <a:tabLst>
                <a:tab pos="628650" algn="l"/>
              </a:tabLst>
            </a:pPr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проветривать квартиру,  «пылесосить» ковры и паласы, делать влажную уборку, уменьшая количество пыли, на частичках которой задерживаются вредные вещества, на кухне установить вытяжку;</a:t>
            </a:r>
            <a:endParaRPr lang="ru-RU" sz="14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521565"/>
          </a:xfrm>
        </p:spPr>
        <p:txBody>
          <a:bodyPr>
            <a:normAutofit fontScale="90000"/>
          </a:bodyPr>
          <a:lstStyle/>
          <a:p>
            <a:r>
              <a:rPr lang="ru-RU" dirty="0"/>
              <a:t>                                 </a:t>
            </a:r>
            <a:r>
              <a:rPr lang="ru-RU" b="1" dirty="0"/>
              <a:t>Выводы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35529" y="4442580"/>
            <a:ext cx="45581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>
              <a:tabLst>
                <a:tab pos="628650" algn="l"/>
              </a:tabLst>
            </a:pP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Проанализировав с экологической точки зрения состояние нашей квартиры, мы решили в будущем использовать только экологически чистые материалы.</a:t>
            </a:r>
            <a:endParaRPr lang="ru-RU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Объект 6"/>
          <p:cNvGraphicFramePr/>
          <p:nvPr/>
        </p:nvGraphicFramePr>
        <p:xfrm>
          <a:off x="462394" y="886691"/>
          <a:ext cx="3001043" cy="27709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Изображение" r:id="rId3" imgW="8572500" imgH="8572500" progId="StaticDib">
                  <p:embed/>
                </p:oleObj>
              </mc:Choice>
              <mc:Fallback>
                <p:oleObj name="Изображение" r:id="rId3" imgW="8572500" imgH="8572500" progId="StaticDib">
                  <p:embed/>
                  <p:pic>
                    <p:nvPicPr>
                      <p:cNvPr id="0" name="Изображение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2394" y="886691"/>
                        <a:ext cx="3001043" cy="2770909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5708073" y="4087089"/>
            <a:ext cx="4654728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/>
          <p:nvPr/>
        </p:nvGraphicFramePr>
        <p:xfrm>
          <a:off x="4946073" y="3657600"/>
          <a:ext cx="3390831" cy="27286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Изображение" r:id="rId5" imgW="12192000" imgH="9144000" progId="StaticDib">
                  <p:embed/>
                </p:oleObj>
              </mc:Choice>
              <mc:Fallback>
                <p:oleObj name="Изображение" r:id="rId5" imgW="12192000" imgH="9144000" progId="StaticDib">
                  <p:embed/>
                  <p:pic>
                    <p:nvPicPr>
                      <p:cNvPr id="0" name="Изображение 104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946073" y="3657600"/>
                        <a:ext cx="3390831" cy="272863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463437" y="106767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соблюдении несложных требований наше жилье станет более здоровым, безопасным, комфортным, </a:t>
            </a:r>
            <a:r>
              <a:rPr lang="ru-RU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т.е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экологически чистым.</a:t>
            </a:r>
            <a:br>
              <a:rPr lang="ru-RU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1130</Words>
  <Application>Microsoft Office PowerPoint</Application>
  <PresentationFormat>Экран (4:3)</PresentationFormat>
  <Paragraphs>108</Paragraphs>
  <Slides>20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Verdana</vt:lpstr>
      <vt:lpstr>Тема Office</vt:lpstr>
      <vt:lpstr>Изображение</vt:lpstr>
      <vt:lpstr>Презентация PowerPoint</vt:lpstr>
      <vt:lpstr>Актуальность проблемы</vt:lpstr>
      <vt:lpstr>Презентация PowerPoint</vt:lpstr>
      <vt:lpstr>Этапы реализации проекта </vt:lpstr>
      <vt:lpstr>     Источники загрязнения среды  в жилище</vt:lpstr>
      <vt:lpstr>Презентация PowerPoint</vt:lpstr>
      <vt:lpstr>Оценка внутренней отделки  моей квартиры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Исследование ассортимента строительных материалов в маркете  Леруа Мерлен в  г. Ульяновске.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      Выводы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/>
  <cp:lastModifiedBy>User</cp:lastModifiedBy>
  <cp:revision>99</cp:revision>
  <dcterms:created xsi:type="dcterms:W3CDTF">2014-11-21T11:00:00Z</dcterms:created>
  <dcterms:modified xsi:type="dcterms:W3CDTF">2025-02-26T15:11:16Z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09EE310F8300470E9FB504E0EFDA8863</vt:lpwstr>
  </property>
  <property fmtid="{D5CDD505-2E9C-101B-9397-08002B2CF9AE}" pid="3" name="KSOProductBuildVer">
    <vt:lpwstr>1049-12.2.0.13359</vt:lpwstr>
  </property>
</Properties>
</file>