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2"/>
  </p:notesMasterIdLst>
  <p:sldIdLst>
    <p:sldId id="276" r:id="rId3"/>
    <p:sldId id="316" r:id="rId4"/>
    <p:sldId id="318" r:id="rId5"/>
    <p:sldId id="317" r:id="rId6"/>
    <p:sldId id="330" r:id="rId7"/>
    <p:sldId id="270" r:id="rId8"/>
    <p:sldId id="256" r:id="rId9"/>
    <p:sldId id="293" r:id="rId10"/>
    <p:sldId id="260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Вера" initials="В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6" Type="http://schemas.openxmlformats.org/officeDocument/2006/relationships/commentAuthors" Target="commentAuthors.xml"/><Relationship Id="rId15" Type="http://schemas.openxmlformats.org/officeDocument/2006/relationships/tableStyles" Target="tableStyles.xml"/><Relationship Id="rId14" Type="http://schemas.openxmlformats.org/officeDocument/2006/relationships/viewProps" Target="viewProps.xml"/><Relationship Id="rId13" Type="http://schemas.openxmlformats.org/officeDocument/2006/relationships/presProps" Target="presProps.xml"/><Relationship Id="rId12" Type="http://schemas.openxmlformats.org/officeDocument/2006/relationships/notesMaster" Target="notesMasters/notesMaster1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D72B5-D14A-4111-9DB9-6A9DBB31E1D7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D43F4E-A54D-47E5-9C37-2919F5DD4FCF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D1023C-0A2D-43A3-9B61-5564F973C6AA}" type="datetimeFigureOut">
              <a:rPr lang="ru-RU" smtClean="0"/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14DA6D-5059-468E-82B3-E23D91FCCCCB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44" y="3165252"/>
            <a:ext cx="4293924" cy="369274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483" y="0"/>
            <a:ext cx="4509517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130060" y="508959"/>
            <a:ext cx="6927012" cy="54775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54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" pitchFamily="18" charset="0"/>
              </a:rPr>
              <a:t>Д/ ИГРА</a:t>
            </a:r>
            <a:endParaRPr lang="ru-RU" sz="54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" pitchFamily="18" charset="0"/>
            </a:endParaRPr>
          </a:p>
          <a:p>
            <a:pPr algn="ctr"/>
            <a:r>
              <a:rPr lang="ru-RU" sz="54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entury" pitchFamily="18" charset="0"/>
              </a:rPr>
              <a:t>«Одежда»</a:t>
            </a:r>
            <a:endParaRPr lang="ru-RU" sz="54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entury" pitchFamily="18" charset="0"/>
            </a:endParaRPr>
          </a:p>
          <a:p>
            <a:pPr algn="ctr"/>
            <a:endParaRPr lang="ru-RU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ru-RU" b="1" dirty="0" smtClean="0">
              <a:solidFill>
                <a:srgbClr val="FF0000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</a:endParaRPr>
          </a:p>
          <a:p>
            <a:pPr algn="ctr"/>
            <a:endParaRPr lang="ru-RU" b="1" dirty="0" smtClean="0">
              <a:solidFill>
                <a:srgbClr val="CC00CC"/>
              </a:solidFill>
            </a:endParaRPr>
          </a:p>
          <a:p>
            <a:pPr algn="ctr"/>
            <a:r>
              <a:rPr lang="ru-RU" sz="1600" b="1" i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Cambria" panose="02040503050406030204" pitchFamily="18" charset="0"/>
              </a:rPr>
              <a:t>              </a:t>
            </a:r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r>
              <a:rPr lang="ru-RU" b="1" i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Cambria" panose="02040503050406030204" pitchFamily="18" charset="0"/>
              </a:rPr>
              <a:t>Воспитатели: Чибизова О.И.</a:t>
            </a:r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r>
              <a:rPr lang="ru-RU" b="1" i="1" dirty="0" smtClean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latin typeface="Cambria" panose="02040503050406030204" pitchFamily="18" charset="0"/>
              </a:rPr>
              <a:t>                                 Кочанова Н.А.</a:t>
            </a:r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br>
              <a:rPr lang="ru-RU" sz="1400" b="1" dirty="0" smtClean="0">
                <a:solidFill>
                  <a:srgbClr val="FF0000"/>
                </a:solidFill>
              </a:rPr>
            </a:br>
            <a:endParaRPr lang="ru-RU" sz="1400" b="1" dirty="0" smtClean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34242" y="4830792"/>
            <a:ext cx="3027871" cy="147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ln>
                <a:solidFill>
                  <a:srgbClr val="FF0000"/>
                </a:solidFill>
              </a:ln>
              <a:solidFill>
                <a:srgbClr val="FF0000"/>
              </a:solidFill>
              <a:latin typeface="Cambria" panose="02040503050406030204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МДОУ </a:t>
            </a:r>
            <a:r>
              <a:rPr lang="ru-RU" b="1" i="1" dirty="0" err="1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д</a:t>
            </a:r>
            <a:r>
              <a:rPr lang="ru-RU" b="1" i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/с № 92 </a:t>
            </a:r>
            <a:endParaRPr lang="ru-RU" b="1" i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/>
            <a:endParaRPr lang="ru-RU" b="1" i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  <a:p>
            <a:pPr algn="ctr"/>
            <a:r>
              <a:rPr lang="ru-RU" b="1" i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Cambria" panose="02040503050406030204" pitchFamily="18" charset="0"/>
              </a:rPr>
              <a:t>«Черемушка»</a:t>
            </a:r>
            <a:endParaRPr lang="ru-RU" b="1" i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-20955" y="1291590"/>
            <a:ext cx="8576310" cy="4030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Дидактическая задача: 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1.	Научить детей различать и правильно называть ткани.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Уточнить представления о сезонной одежде.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    Игровая задача: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sz="320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sz="3200">
                <a:latin typeface="Times New Roman" panose="02020603050405020304" charset="0"/>
                <a:cs typeface="Times New Roman" panose="02020603050405020304" charset="0"/>
              </a:rPr>
              <a:t>одобрать ткани к определенному виду одежды.</a:t>
            </a:r>
            <a:endParaRPr lang="en-US" sz="32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416560" y="417830"/>
            <a:ext cx="7794625" cy="396938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3600">
                <a:latin typeface="Times New Roman" panose="02020603050405020304" charset="0"/>
                <a:cs typeface="Times New Roman" panose="02020603050405020304" charset="0"/>
              </a:rPr>
              <a:t>Цели игры: </a:t>
            </a:r>
            <a:endParaRPr lang="en-US" sz="36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600"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ru-RU" altLang="en-US" sz="3600">
                <a:latin typeface="Times New Roman" panose="02020603050405020304" charset="0"/>
                <a:cs typeface="Times New Roman" panose="02020603050405020304" charset="0"/>
              </a:rPr>
              <a:t>З</a:t>
            </a:r>
            <a:r>
              <a:rPr lang="en-US" sz="3600">
                <a:latin typeface="Times New Roman" panose="02020603050405020304" charset="0"/>
                <a:cs typeface="Times New Roman" panose="02020603050405020304" charset="0"/>
              </a:rPr>
              <a:t>акрепление знаний детей о названиях предметов одежды.</a:t>
            </a:r>
            <a:endParaRPr lang="en-US" sz="36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600">
                <a:latin typeface="Times New Roman" panose="02020603050405020304" charset="0"/>
                <a:cs typeface="Times New Roman" panose="02020603050405020304" charset="0"/>
              </a:rPr>
              <a:t>2. Упражнять в образовании относительных прилагательных</a:t>
            </a:r>
            <a:endParaRPr lang="en-US" sz="36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600">
                <a:latin typeface="Times New Roman" panose="02020603050405020304" charset="0"/>
                <a:cs typeface="Times New Roman" panose="02020603050405020304" charset="0"/>
              </a:rPr>
              <a:t>3. развитие тактильных ощущений.</a:t>
            </a:r>
            <a:endParaRPr lang="en-US" sz="36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3600">
                <a:latin typeface="Times New Roman" panose="02020603050405020304" charset="0"/>
                <a:cs typeface="Times New Roman" panose="02020603050405020304" charset="0"/>
              </a:rPr>
              <a:t>4. Развитие словаря</a:t>
            </a:r>
            <a:endParaRPr lang="en-US" sz="36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230505" y="464820"/>
            <a:ext cx="8126730" cy="52622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sz="2800"/>
              <a:t>Данная игра сделана на закрепление знаний по лексической теме «Одежда»</a:t>
            </a:r>
            <a:r>
              <a:rPr lang="ru-RU" altLang="en-US" sz="2800"/>
              <a:t>.</a:t>
            </a:r>
            <a:endParaRPr lang="ru-RU" altLang="en-US" sz="2800"/>
          </a:p>
          <a:p>
            <a:r>
              <a:rPr lang="en-US" sz="2800"/>
              <a:t>Это карточки с иражением предметов одежды.</a:t>
            </a:r>
            <a:endParaRPr lang="en-US" sz="2800"/>
          </a:p>
          <a:p>
            <a:r>
              <a:rPr lang="en-US" sz="2800"/>
              <a:t>Учебный предмет: Развитие речи</a:t>
            </a:r>
            <a:endParaRPr lang="en-US" sz="2800"/>
          </a:p>
          <a:p>
            <a:r>
              <a:rPr lang="en-US" sz="2800"/>
              <a:t>Возраст участников: от 5 до 7лет</a:t>
            </a:r>
            <a:endParaRPr lang="en-US" sz="2800"/>
          </a:p>
          <a:p>
            <a:r>
              <a:rPr lang="en-US" sz="2800"/>
              <a:t>Изготовлена игра  очень просто, собраны различные кусочки тканей, аккуратно  в виде каталога.</a:t>
            </a:r>
            <a:endParaRPr lang="en-US" sz="2800"/>
          </a:p>
          <a:p>
            <a:r>
              <a:rPr lang="en-US" sz="2800"/>
              <a:t>И получилась отличная игра – ткани на ощупь. Перед ребенком лежит каталог тканей, он трогает их. При этом называет, какая ткань: (мягкая, гладкая, тонкая и т. п.) . </a:t>
            </a:r>
            <a:endParaRPr lang="en-US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ext Box 1"/>
          <p:cNvSpPr txBox="1"/>
          <p:nvPr/>
        </p:nvSpPr>
        <p:spPr>
          <a:xfrm>
            <a:off x="31115" y="-1602740"/>
            <a:ext cx="8259445" cy="76936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Планируемый результат: дети  знают из какого материала делают одежду, головные уборы; умеют  называть материал, подбирать прила-гательные.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0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Задаются вопросы: 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Если шуба и шапка из меха, то она какая?- меховая шуба.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Если сапоги из кожи, то они какие?- кожаные сапоги.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Футболка и шорты из трикотажа, она какая?- трикотажная.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Пиджак из шерсти, то он какой?-шерстяной.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Шапка и свитер ? -вязанные.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Платье из шелка?- какое оно?-шёлковое.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Сарафан из ситца, он какой?-ситцевый сарафан.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en-US" sz="2400">
                <a:latin typeface="Times New Roman" panose="02020603050405020304" charset="0"/>
                <a:cs typeface="Times New Roman" panose="02020603050405020304" charset="0"/>
              </a:rPr>
              <a:t>Количество участников от 5 до 7.</a:t>
            </a:r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  <a:p>
            <a:endParaRPr lang="en-US" sz="240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ru-RU" altLang="en-US"/>
              <a:t>Индивидуальная работа</a:t>
            </a:r>
            <a:endParaRPr lang="ru-RU" altLang="en-US"/>
          </a:p>
        </p:txBody>
      </p:sp>
      <p:pic>
        <p:nvPicPr>
          <p:cNvPr id="9" name="Content Placeholder 8" descr="20181212_162109"/>
          <p:cNvPicPr>
            <a:picLocks noChangeAspect="1"/>
          </p:cNvPicPr>
          <p:nvPr>
            <p:ph sz="half" idx="1"/>
          </p:nvPr>
        </p:nvPicPr>
        <p:blipFill>
          <a:blip r:embed="rId1"/>
          <a:srcRect l="3073" r="11964"/>
          <a:stretch>
            <a:fillRect/>
          </a:stretch>
        </p:blipFill>
        <p:spPr>
          <a:xfrm rot="5400000">
            <a:off x="-415290" y="2258060"/>
            <a:ext cx="5353685" cy="3451225"/>
          </a:xfrm>
          <a:prstGeom prst="rect">
            <a:avLst/>
          </a:prstGeom>
        </p:spPr>
      </p:pic>
      <p:pic>
        <p:nvPicPr>
          <p:cNvPr id="11" name="Content Placeholder 10" descr="20181212_175941"/>
          <p:cNvPicPr>
            <a:picLocks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 rot="5400000">
            <a:off x="4262120" y="2424430"/>
            <a:ext cx="5370830" cy="31356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8854" y="308919"/>
            <a:ext cx="8921577" cy="15068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 smtClean="0">
              <a:solidFill>
                <a:srgbClr val="008000"/>
              </a:solidFill>
              <a:latin typeface="Comic Sans MS" panose="030F0702030302020204" pitchFamily="66" charset="0"/>
            </a:endParaRPr>
          </a:p>
          <a:p>
            <a:pPr algn="r"/>
            <a:endParaRPr lang="ru-RU" b="1" dirty="0" smtClean="0">
              <a:solidFill>
                <a:srgbClr val="008000"/>
              </a:solidFill>
              <a:latin typeface="Comic Sans MS" panose="030F0702030302020204" pitchFamily="66" charset="0"/>
            </a:endParaRPr>
          </a:p>
          <a:p>
            <a:pPr algn="r"/>
            <a:endParaRPr lang="ru-RU" sz="1400" b="1" dirty="0" smtClean="0">
              <a:solidFill>
                <a:srgbClr val="C00000"/>
              </a:solidFill>
              <a:latin typeface="Comic Sans MS" panose="030F0702030302020204" pitchFamily="66" charset="0"/>
            </a:endParaRPr>
          </a:p>
          <a:p>
            <a:pPr algn="r"/>
            <a:endParaRPr lang="ru-RU" sz="2400" b="1" dirty="0" smtClean="0">
              <a:solidFill>
                <a:srgbClr val="C000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86996" y="914399"/>
            <a:ext cx="4986068" cy="645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br>
              <a:rPr lang="ru-RU" dirty="0" smtClean="0">
                <a:solidFill>
                  <a:srgbClr val="008000"/>
                </a:solidFill>
                <a:latin typeface="Comic Sans MS" panose="030F0702030302020204" pitchFamily="66" charset="0"/>
              </a:rPr>
            </a:br>
            <a:endParaRPr lang="ru-RU" dirty="0">
              <a:solidFill>
                <a:srgbClr val="008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 descr="20181212_165522"/>
          <p:cNvPicPr>
            <a:picLocks noChangeAspect="1"/>
          </p:cNvPicPr>
          <p:nvPr/>
        </p:nvPicPr>
        <p:blipFill>
          <a:blip r:embed="rId1"/>
          <a:srcRect r="9184"/>
          <a:stretch>
            <a:fillRect/>
          </a:stretch>
        </p:blipFill>
        <p:spPr>
          <a:xfrm>
            <a:off x="776605" y="914400"/>
            <a:ext cx="7591425" cy="4693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52475" y="352425"/>
            <a:ext cx="446722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800" i="1" u="sng" dirty="0" smtClean="0">
              <a:ln>
                <a:solidFill>
                  <a:schemeClr val="tx1"/>
                </a:solidFill>
              </a:ln>
              <a:latin typeface="Comic Sans MS" panose="030F0702030302020204" pitchFamily="66" charset="0"/>
            </a:endParaRPr>
          </a:p>
          <a:p>
            <a:endParaRPr lang="ru-RU" dirty="0"/>
          </a:p>
        </p:txBody>
      </p:sp>
      <p:pic>
        <p:nvPicPr>
          <p:cNvPr id="2" name="Picture 1" descr="20181212_1657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38810" y="1152525"/>
            <a:ext cx="7866380" cy="4417060"/>
          </a:xfrm>
          <a:prstGeom prst="rect">
            <a:avLst/>
          </a:prstGeom>
        </p:spPr>
      </p:pic>
    </p:spTree>
  </p:cSld>
  <p:clrMapOvr>
    <a:masterClrMapping/>
  </p:clrMapOvr>
  <p:transition>
    <p:cu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76250" y="276225"/>
            <a:ext cx="29622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    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047750" y="257175"/>
            <a:ext cx="706755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2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СПАСИБО!</a:t>
            </a:r>
            <a:endParaRPr lang="ru-RU" sz="72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Рисунок 4" descr="deti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33525" y="1426488"/>
            <a:ext cx="6496050" cy="48314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ородская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1456</Words>
  <Application>WPS Presentation</Application>
  <PresentationFormat>Экран (4:3)</PresentationFormat>
  <Paragraphs>77</Paragraphs>
  <Slides>9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22" baseType="lpstr">
      <vt:lpstr>Arial</vt:lpstr>
      <vt:lpstr>SimSun</vt:lpstr>
      <vt:lpstr>Wingdings</vt:lpstr>
      <vt:lpstr>Century</vt:lpstr>
      <vt:lpstr>Times New Roman</vt:lpstr>
      <vt:lpstr>Cambria</vt:lpstr>
      <vt:lpstr>Comic Sans MS</vt:lpstr>
      <vt:lpstr>Georgia</vt:lpstr>
      <vt:lpstr>Microsoft YaHei</vt:lpstr>
      <vt:lpstr>Arial Unicode MS</vt:lpstr>
      <vt:lpstr>Trebuchet MS</vt:lpstr>
      <vt:lpstr>Calibri</vt:lpstr>
      <vt:lpstr>Тема Office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Индивидуальная работа</vt:lpstr>
      <vt:lpstr>PowerPoint 演示文稿</vt:lpstr>
      <vt:lpstr>PowerPoint 演示文稿</vt:lpstr>
      <vt:lpstr>PowerPoint 演示文稿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Вера</dc:creator>
  <cp:lastModifiedBy>Админ</cp:lastModifiedBy>
  <cp:revision>152</cp:revision>
  <dcterms:created xsi:type="dcterms:W3CDTF">2016-08-29T12:34:00Z</dcterms:created>
  <dcterms:modified xsi:type="dcterms:W3CDTF">2022-02-05T10:32:09Z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1033-11.2.0.10308</vt:lpwstr>
  </property>
  <property fmtid="{D5CDD505-2E9C-101B-9397-08002B2CF9AE}" pid="3" name="ICV">
    <vt:lpwstr>6F416B63D5674256AA18A72B2E60437F</vt:lpwstr>
  </property>
</Properties>
</file>