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8" r:id="rId3"/>
    <p:sldId id="273" r:id="rId4"/>
    <p:sldId id="274" r:id="rId5"/>
    <p:sldId id="257" r:id="rId6"/>
    <p:sldId id="258" r:id="rId7"/>
    <p:sldId id="259" r:id="rId8"/>
    <p:sldId id="269" r:id="rId9"/>
    <p:sldId id="270" r:id="rId10"/>
    <p:sldId id="260" r:id="rId11"/>
    <p:sldId id="261" r:id="rId12"/>
    <p:sldId id="280" r:id="rId13"/>
    <p:sldId id="262" r:id="rId14"/>
    <p:sldId id="282" r:id="rId15"/>
    <p:sldId id="281" r:id="rId16"/>
    <p:sldId id="283" r:id="rId17"/>
    <p:sldId id="286" r:id="rId18"/>
    <p:sldId id="287" r:id="rId19"/>
    <p:sldId id="288" r:id="rId20"/>
    <p:sldId id="285" r:id="rId21"/>
    <p:sldId id="289" r:id="rId22"/>
    <p:sldId id="290" r:id="rId23"/>
    <p:sldId id="267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1474" autoAdjust="0"/>
  </p:normalViewPr>
  <p:slideViewPr>
    <p:cSldViewPr>
      <p:cViewPr varScale="1">
        <p:scale>
          <a:sx n="52" d="100"/>
          <a:sy n="52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123A92-2FF1-4C22-A100-74BCEC8F5510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429776-C2A5-419E-ADE7-6ED4B1A47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7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29776-C2A5-419E-ADE7-6ED4B1A4750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430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2237606"/>
            <a:ext cx="5688632" cy="1767458"/>
          </a:xfrm>
        </p:spPr>
        <p:txBody>
          <a:bodyPr>
            <a:noAutofit/>
          </a:bodyPr>
          <a:lstStyle/>
          <a:p>
            <a:pPr algn="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совместной деятельности</a:t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педагогов, </a:t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и родителей по профилактике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правонарушений в МБОУ «Гимназия №2»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7" y="5301208"/>
            <a:ext cx="4615011" cy="936104"/>
          </a:xfrm>
        </p:spPr>
        <p:txBody>
          <a:bodyPr>
            <a:noAutofit/>
          </a:bodyPr>
          <a:lstStyle/>
          <a:p>
            <a:pPr algn="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Заместитель директора по ВР</a:t>
            </a:r>
          </a:p>
          <a:p>
            <a:pPr algn="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Красовская Н.Н.</a:t>
            </a:r>
          </a:p>
          <a:p>
            <a:pPr algn="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08.11.2024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8915"/>
            <a:ext cx="1374651" cy="101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3390"/>
            <a:ext cx="259228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78" y="4698826"/>
            <a:ext cx="259228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259228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584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3" t="22222" r="10535" b="12103"/>
          <a:stretch/>
        </p:blipFill>
        <p:spPr bwMode="auto">
          <a:xfrm>
            <a:off x="251520" y="1844824"/>
            <a:ext cx="8561366" cy="417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6" t="25365" r="23948" b="58960"/>
          <a:stretch/>
        </p:blipFill>
        <p:spPr bwMode="auto">
          <a:xfrm>
            <a:off x="105345" y="404664"/>
            <a:ext cx="8853715" cy="114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7" t="25838" r="42975" b="56824"/>
          <a:stretch/>
        </p:blipFill>
        <p:spPr bwMode="auto">
          <a:xfrm>
            <a:off x="5041627" y="2427734"/>
            <a:ext cx="3917433" cy="24414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0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5" t="22727" r="17004" b="12103"/>
          <a:stretch/>
        </p:blipFill>
        <p:spPr bwMode="auto">
          <a:xfrm>
            <a:off x="395536" y="1340768"/>
            <a:ext cx="8400003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7"/>
          <a:stretch/>
        </p:blipFill>
        <p:spPr bwMode="auto">
          <a:xfrm>
            <a:off x="2460567" y="168341"/>
            <a:ext cx="6480968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69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772816"/>
            <a:ext cx="7920880" cy="452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Ценности нравственного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потенциала семейного воспитания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 создающего условия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консолидации усилий семьи и школы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2.Использование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инструментов цифровизации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воспитательном пространстве неразрывно связанного учебно-воспитательного процесса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3.Гармоничное сочетание потенциалов цифровизации и аксиологизации ,в т.ч.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искусственного интеллекта и человекоцентризма.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4.Использование возможностей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актуализации социальной среды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процессе формирования гражданской идентично обучающихся.</a:t>
            </a:r>
          </a:p>
          <a:p>
            <a:pPr algn="just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5.Научно-методическое обеспечение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и формирование образовательной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среды ценностно-ориентационного единства семьи и школы.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85825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166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8" t="27580" r="16718" b="47099"/>
          <a:stretch/>
        </p:blipFill>
        <p:spPr bwMode="auto">
          <a:xfrm>
            <a:off x="467544" y="1240729"/>
            <a:ext cx="6710159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8" t="25531" r="25602" b="60549"/>
          <a:stretch/>
        </p:blipFill>
        <p:spPr bwMode="auto">
          <a:xfrm>
            <a:off x="888188" y="338050"/>
            <a:ext cx="7356219" cy="902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40729"/>
            <a:ext cx="2030928" cy="2707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669" y="3712854"/>
            <a:ext cx="2041595" cy="2722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" t="6659" r="4941" b="9913"/>
          <a:stretch/>
        </p:blipFill>
        <p:spPr bwMode="auto">
          <a:xfrm>
            <a:off x="171450" y="2594680"/>
            <a:ext cx="3929063" cy="21773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7" t="6433" r="4700" b="9425"/>
          <a:stretch/>
        </p:blipFill>
        <p:spPr bwMode="auto">
          <a:xfrm>
            <a:off x="2022398" y="4396798"/>
            <a:ext cx="3600450" cy="2200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301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9" t="22954" r="24815" b="19104"/>
          <a:stretch/>
        </p:blipFill>
        <p:spPr bwMode="auto">
          <a:xfrm>
            <a:off x="395537" y="1268760"/>
            <a:ext cx="8280920" cy="4238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8892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0" t="25708" r="24285" b="9434"/>
          <a:stretch/>
        </p:blipFill>
        <p:spPr bwMode="auto">
          <a:xfrm>
            <a:off x="323528" y="908719"/>
            <a:ext cx="8522898" cy="4744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072" y="4005064"/>
            <a:ext cx="4232354" cy="2382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03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5" t="42585" r="20896" b="29415"/>
          <a:stretch/>
        </p:blipFill>
        <p:spPr bwMode="auto">
          <a:xfrm>
            <a:off x="1152143" y="2564904"/>
            <a:ext cx="7205473" cy="2048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2843808" y="836712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Проблема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33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1" t="40311" r="18981" b="24689"/>
          <a:stretch/>
        </p:blipFill>
        <p:spPr bwMode="auto">
          <a:xfrm>
            <a:off x="921339" y="2492896"/>
            <a:ext cx="7621686" cy="256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2123729" y="980728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Пути решения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07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2" t="27404" r="29235" b="17096"/>
          <a:stretch/>
        </p:blipFill>
        <p:spPr bwMode="auto">
          <a:xfrm>
            <a:off x="676656" y="1078993"/>
            <a:ext cx="7662672" cy="4059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4104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Формы взаимодействия с родителями 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 МБОУ «Гимназия №2»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052736"/>
            <a:ext cx="3312368" cy="6333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Общешкольные собрания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Собрания родительского комитета  гимназии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ОГЭ и ЕГЭ для родителей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Встречи с родителями различных профессий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Психологическая служба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Электронный дневник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Онлайн-консультации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Мастер-классы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Акции(Чистый город, Письмо и посылка солдату)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Отрытые уроки и ВД в рамках ДОД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Гимназические каникулярные профессиональные проекты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Сообщества в социальных сетях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Индивидуальные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консультации специалистов штаба ВР</a:t>
            </a:r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1" t="17383" r="39697" b="37375"/>
          <a:stretch/>
        </p:blipFill>
        <p:spPr bwMode="auto">
          <a:xfrm>
            <a:off x="3923928" y="1196752"/>
            <a:ext cx="2702642" cy="3309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37" t="11132" r="40037" b="43416"/>
          <a:stretch/>
        </p:blipFill>
        <p:spPr bwMode="auto">
          <a:xfrm>
            <a:off x="6159893" y="3212976"/>
            <a:ext cx="2670664" cy="3324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807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Воспитательные практики в гимназии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4186808" cy="504056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Экскурсии и поездки «Профессии наших родных»</a:t>
            </a:r>
          </a:p>
          <a:p>
            <a:r>
              <a:rPr lang="ru-RU" sz="2000" b="1" dirty="0" smtClean="0"/>
              <a:t>Детское самоуправление (ОСУ)</a:t>
            </a:r>
          </a:p>
          <a:p>
            <a:r>
              <a:rPr lang="ru-RU" sz="2000" b="1" dirty="0" smtClean="0"/>
              <a:t>Исследовательская деятельность(НОУ)</a:t>
            </a:r>
          </a:p>
          <a:p>
            <a:r>
              <a:rPr lang="ru-RU" sz="2000" b="1" dirty="0" smtClean="0"/>
              <a:t>Проект «Классное растение»</a:t>
            </a:r>
          </a:p>
          <a:p>
            <a:r>
              <a:rPr lang="ru-RU" sz="2000" b="1" dirty="0" smtClean="0"/>
              <a:t>Уроки памяти</a:t>
            </a:r>
          </a:p>
          <a:p>
            <a:r>
              <a:rPr lang="ru-RU" sz="2000" b="1" dirty="0" smtClean="0"/>
              <a:t>Квесты и марафоны </a:t>
            </a:r>
          </a:p>
          <a:p>
            <a:r>
              <a:rPr lang="ru-RU" sz="2000" b="1" dirty="0" smtClean="0"/>
              <a:t>Оформление образовательного пространства</a:t>
            </a:r>
          </a:p>
          <a:p>
            <a:r>
              <a:rPr lang="ru-RU" sz="2000" b="1" dirty="0" smtClean="0"/>
              <a:t>Встречи с участниками военных событий</a:t>
            </a:r>
          </a:p>
          <a:p>
            <a:r>
              <a:rPr lang="ru-RU" sz="2000" b="1" dirty="0"/>
              <a:t>Родительский </a:t>
            </a:r>
            <a:r>
              <a:rPr lang="ru-RU" sz="2000" b="1" dirty="0" smtClean="0"/>
              <a:t>урок </a:t>
            </a:r>
          </a:p>
          <a:p>
            <a:pPr marL="0" indent="0">
              <a:buNone/>
            </a:pPr>
            <a:r>
              <a:rPr lang="ru-RU" sz="2000" b="1" dirty="0"/>
              <a:t> </a:t>
            </a:r>
            <a:r>
              <a:rPr lang="ru-RU" sz="2000" b="1" dirty="0" smtClean="0"/>
              <a:t>     (</a:t>
            </a:r>
            <a:r>
              <a:rPr lang="ru-RU" sz="2000" b="1" dirty="0"/>
              <a:t>на профуроке)</a:t>
            </a:r>
          </a:p>
          <a:p>
            <a:endParaRPr lang="ru-RU" sz="2000" b="1" dirty="0" smtClean="0"/>
          </a:p>
          <a:p>
            <a:endParaRPr lang="ru-RU" sz="2000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190" y="1196752"/>
            <a:ext cx="3849266" cy="2167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190" y="3881151"/>
            <a:ext cx="3867439" cy="21779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128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Воспитательные практики вне гимназии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4536504" cy="2664296"/>
          </a:xfrm>
        </p:spPr>
        <p:txBody>
          <a:bodyPr>
            <a:normAutofit fontScale="55000" lnSpcReduction="20000"/>
          </a:bodyPr>
          <a:lstStyle/>
          <a:p>
            <a:r>
              <a:rPr lang="ru-RU" sz="2900" b="1" dirty="0" smtClean="0"/>
              <a:t>Участие в совместных городских мероприятиях с родителями </a:t>
            </a:r>
          </a:p>
          <a:p>
            <a:r>
              <a:rPr lang="ru-RU" sz="2900" b="1" dirty="0" smtClean="0"/>
              <a:t>Участие в проекте «Билет в будущее»</a:t>
            </a:r>
          </a:p>
          <a:p>
            <a:r>
              <a:rPr lang="ru-RU" sz="2900" b="1" dirty="0" smtClean="0"/>
              <a:t>Участие в общероссийских государственных движениях (Океан, Артек, Большая перемена, Движение Первых)</a:t>
            </a:r>
          </a:p>
          <a:p>
            <a:r>
              <a:rPr lang="ru-RU" sz="2900" b="1" dirty="0" smtClean="0"/>
              <a:t>Участие трудового отряда в трудовом семестре края</a:t>
            </a:r>
          </a:p>
          <a:p>
            <a:r>
              <a:rPr lang="ru-RU" sz="2900" b="1" dirty="0" smtClean="0"/>
              <a:t>Участие в грантовых конкурсах</a:t>
            </a:r>
          </a:p>
          <a:p>
            <a:r>
              <a:rPr lang="ru-RU" sz="2900" b="1" dirty="0"/>
              <a:t>Родительско -детские профессионально-направленные </a:t>
            </a:r>
            <a:r>
              <a:rPr lang="ru-RU" sz="2900" b="1" dirty="0" smtClean="0"/>
              <a:t>сообщества</a:t>
            </a:r>
          </a:p>
          <a:p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749" y="1268760"/>
            <a:ext cx="3780421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42799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97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/>
              <a:t>Совет Дела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0780472"/>
              </p:ext>
            </p:extLst>
          </p:nvPr>
        </p:nvGraphicFramePr>
        <p:xfrm>
          <a:off x="4139952" y="1052736"/>
          <a:ext cx="4680520" cy="54194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1507"/>
                <a:gridCol w="2849013"/>
              </a:tblGrid>
              <a:tr h="614034">
                <a:tc>
                  <a:txBody>
                    <a:bodyPr/>
                    <a:lstStyle/>
                    <a:p>
                      <a:r>
                        <a:rPr lang="ru-RU" dirty="0" smtClean="0"/>
                        <a:t>месяц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события</a:t>
                      </a:r>
                      <a:endParaRPr lang="ru-RU" dirty="0"/>
                    </a:p>
                  </a:txBody>
                  <a:tcPr/>
                </a:tc>
              </a:tr>
              <a:tr h="458886">
                <a:tc>
                  <a:txBody>
                    <a:bodyPr/>
                    <a:lstStyle/>
                    <a:p>
                      <a:r>
                        <a:rPr lang="ru-RU" dirty="0" smtClean="0"/>
                        <a:t>сентябрь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</a:t>
                      </a:r>
                      <a:r>
                        <a:rPr lang="ru-RU" baseline="0" dirty="0" smtClean="0"/>
                        <a:t> «</a:t>
                      </a:r>
                      <a:r>
                        <a:rPr lang="ru-RU" dirty="0" smtClean="0"/>
                        <a:t>Знание-сила»</a:t>
                      </a:r>
                      <a:endParaRPr lang="ru-RU" dirty="0"/>
                    </a:p>
                  </a:txBody>
                  <a:tcPr/>
                </a:tc>
              </a:tr>
              <a:tr h="458886">
                <a:tc>
                  <a:txBody>
                    <a:bodyPr/>
                    <a:lstStyle/>
                    <a:p>
                      <a:r>
                        <a:rPr lang="ru-RU" dirty="0" smtClean="0"/>
                        <a:t>октябрь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Проект» Учитель</a:t>
                      </a:r>
                      <a:r>
                        <a:rPr lang="ru-RU" baseline="0" dirty="0" smtClean="0"/>
                        <a:t> в моей семье»</a:t>
                      </a:r>
                      <a:endParaRPr lang="ru-RU" dirty="0"/>
                    </a:p>
                  </a:txBody>
                  <a:tcPr/>
                </a:tc>
              </a:tr>
              <a:tr h="458886">
                <a:tc>
                  <a:txBody>
                    <a:bodyPr/>
                    <a:lstStyle/>
                    <a:p>
                      <a:r>
                        <a:rPr lang="ru-RU" dirty="0" smtClean="0"/>
                        <a:t>ноябрь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 «Мамины</a:t>
                      </a:r>
                      <a:r>
                        <a:rPr lang="ru-RU" baseline="0" dirty="0" smtClean="0"/>
                        <a:t> глаза»</a:t>
                      </a:r>
                      <a:endParaRPr lang="ru-RU" dirty="0"/>
                    </a:p>
                  </a:txBody>
                  <a:tcPr/>
                </a:tc>
              </a:tr>
              <a:tr h="458886">
                <a:tc>
                  <a:txBody>
                    <a:bodyPr/>
                    <a:lstStyle/>
                    <a:p>
                      <a:r>
                        <a:rPr lang="ru-RU" dirty="0" smtClean="0"/>
                        <a:t>декабрь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 «новый год шагает по планете»</a:t>
                      </a:r>
                      <a:endParaRPr lang="ru-RU" dirty="0"/>
                    </a:p>
                  </a:txBody>
                  <a:tcPr/>
                </a:tc>
              </a:tr>
              <a:tr h="458886">
                <a:tc>
                  <a:txBody>
                    <a:bodyPr/>
                    <a:lstStyle/>
                    <a:p>
                      <a:r>
                        <a:rPr lang="ru-RU" dirty="0" smtClean="0"/>
                        <a:t>январь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 «Рождественские</a:t>
                      </a:r>
                      <a:r>
                        <a:rPr lang="ru-RU" baseline="0" dirty="0" smtClean="0"/>
                        <a:t> традиции»</a:t>
                      </a:r>
                      <a:endParaRPr lang="ru-RU" dirty="0"/>
                    </a:p>
                  </a:txBody>
                  <a:tcPr/>
                </a:tc>
              </a:tr>
              <a:tr h="436386">
                <a:tc>
                  <a:txBody>
                    <a:bodyPr/>
                    <a:lstStyle/>
                    <a:p>
                      <a:r>
                        <a:rPr lang="ru-RU" dirty="0" smtClean="0"/>
                        <a:t>февраль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 «Служу России»</a:t>
                      </a:r>
                      <a:endParaRPr lang="ru-RU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ru-RU" dirty="0" smtClean="0"/>
                        <a:t>март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Проект»</a:t>
                      </a:r>
                      <a:r>
                        <a:rPr lang="ru-RU" baseline="0" dirty="0" smtClean="0"/>
                        <a:t>8 марта»</a:t>
                      </a:r>
                      <a:endParaRPr lang="ru-RU" dirty="0"/>
                    </a:p>
                  </a:txBody>
                  <a:tcPr/>
                </a:tc>
              </a:tr>
              <a:tr h="614034">
                <a:tc>
                  <a:txBody>
                    <a:bodyPr/>
                    <a:lstStyle/>
                    <a:p>
                      <a:r>
                        <a:rPr lang="ru-RU" dirty="0" smtClean="0"/>
                        <a:t>апрель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 «Тайны</a:t>
                      </a:r>
                      <a:r>
                        <a:rPr lang="ru-RU" baseline="0" dirty="0" smtClean="0"/>
                        <a:t> космоса»</a:t>
                      </a:r>
                      <a:r>
                        <a:rPr lang="ru-RU" dirty="0" smtClean="0"/>
                        <a:t> космонавтики</a:t>
                      </a:r>
                      <a:endParaRPr lang="ru-RU" dirty="0"/>
                    </a:p>
                  </a:txBody>
                  <a:tcPr/>
                </a:tc>
              </a:tr>
              <a:tr h="458886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 «Марш Победы»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1" t="20896" r="62597" b="13774"/>
          <a:stretch/>
        </p:blipFill>
        <p:spPr bwMode="auto">
          <a:xfrm>
            <a:off x="197207" y="1052736"/>
            <a:ext cx="3683048" cy="5286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6569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Программа </a:t>
            </a:r>
            <a:r>
              <a:rPr lang="ru-RU" sz="2800" b="1" smtClean="0"/>
              <a:t>«Законопослушный </a:t>
            </a:r>
            <a:r>
              <a:rPr lang="ru-RU" sz="2800" b="1" dirty="0" smtClean="0"/>
              <a:t>гражданин»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5050904" cy="367240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- формирование и развитие правовых знаний и правовой культуры учащихся, законопослушного поведения и гражданской ответственности; развитие правового самопознания; профилактика безнадзорности, правонарушений и преступлений школьников, воспитание основ безопасности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Согласно Закону №120-ФЗ, в компетенцию образовательных учреждений входят следующие задачи:</a:t>
            </a:r>
          </a:p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социально-психологической и педагогической помощи несовершеннолетним, имеющим отклонения в развитии или поведении либо проблемы в обучении.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Выявление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несовершеннолетних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находящихся в социально-опасном положении или систематически пропускающих по неуважительным причинам занятия, принятие мер по их воспитанию и получению ими основного общего образования. Несовершеннолетний, находящийся в социально-опасном положении, - лицо в возрасте до 18 лет, которое вследствие безнадзорности или беспризорности находится в обстановке, представляющей опасность для его жизни или здоровья либо не отвечающей требованиям к его воспитанию или содержанию, либо совершает правонарушения или антиобщественные действия.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Выявление 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семей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находящихся в социально-опасном положении. 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Семья, находящаяся в социально-опасном положении – семья, имеющая детей, находящихся в социально-опасном положении, а также семья, где родители или законные представители несовершеннолетних не исполняют своих обязанностей по их воспитанию, обучению и (или) содержанию и (или) отрицательно влияют на их поведение, либо жестоко обращаются с ними.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изации общедоступных спортивных секций, технических и иных кружков, клубов и привлечение к участию в них несовершеннолетних.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Осуществление 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мер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 реализации программ и методик, направленных на формирование законопослушного поведения.</a:t>
            </a:r>
          </a:p>
          <a:p>
            <a:endParaRPr lang="ru-RU" sz="1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9" t="7388" r="6569" b="9066"/>
          <a:stretch/>
        </p:blipFill>
        <p:spPr bwMode="auto">
          <a:xfrm>
            <a:off x="323528" y="4734842"/>
            <a:ext cx="2514600" cy="1843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2" t="12600" r="4970" b="12453"/>
          <a:stretch/>
        </p:blipFill>
        <p:spPr bwMode="auto">
          <a:xfrm>
            <a:off x="3131840" y="4734842"/>
            <a:ext cx="2328862" cy="18917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1" t="17188" r="39584" b="39551"/>
          <a:stretch/>
        </p:blipFill>
        <p:spPr bwMode="auto">
          <a:xfrm>
            <a:off x="5724128" y="1268760"/>
            <a:ext cx="3227949" cy="4824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57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Основные направления программы: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1.«Гимназия – правовое пространство».</a:t>
            </a:r>
          </a:p>
          <a:p>
            <a:pPr marL="0" indent="0">
              <a:buNone/>
            </a:pPr>
            <a:r>
              <a:rPr lang="ru-RU" dirty="0"/>
              <a:t>2. Взаимодействие с органами и учреждениями системы профилактики.</a:t>
            </a:r>
          </a:p>
          <a:p>
            <a:pPr marL="0" indent="0">
              <a:buNone/>
            </a:pPr>
            <a:r>
              <a:rPr lang="ru-RU" dirty="0"/>
              <a:t>3.  Работа социально-психологической службы.</a:t>
            </a:r>
          </a:p>
          <a:p>
            <a:pPr marL="0" indent="0">
              <a:buNone/>
            </a:pPr>
            <a:r>
              <a:rPr lang="ru-RU" dirty="0"/>
              <a:t>4. «Особое внимание».</a:t>
            </a:r>
          </a:p>
          <a:p>
            <a:pPr marL="0" indent="0">
              <a:buNone/>
            </a:pPr>
            <a:r>
              <a:rPr lang="ru-RU" dirty="0"/>
              <a:t>5.  Мониторинг и диагностика результатов.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171" name="Picture 3" descr="C:\Users\наталья\Desktop\23-24\IMG-20240322-WA0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1484784"/>
            <a:ext cx="3096344" cy="23313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наталья\Desktop\23-24\IMG-20230929-WA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068" y="4077072"/>
            <a:ext cx="3024336" cy="22682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19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1258048"/>
              </p:ext>
            </p:extLst>
          </p:nvPr>
        </p:nvGraphicFramePr>
        <p:xfrm>
          <a:off x="107505" y="764704"/>
          <a:ext cx="4752527" cy="5750757"/>
        </p:xfrm>
        <a:graphic>
          <a:graphicData uri="http://schemas.openxmlformats.org/drawingml/2006/table">
            <a:tbl>
              <a:tblPr firstRow="1" firstCol="1" bandRow="1"/>
              <a:tblGrid>
                <a:gridCol w="365942"/>
                <a:gridCol w="3090441"/>
                <a:gridCol w="1296144"/>
              </a:tblGrid>
              <a:tr h="1850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Мероприятия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Сроки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93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Привлечение учащихся к культурно-досуговой деятельности (кружки, секции).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течение всего года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24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Составление социальных паспортов классов и гимназии с целью получения необходимой информации о детях, обучающихся в школе.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Сентябрь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0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Сбор информации о детях и семьях, стоящих на разных формах учета, формирование банка данных. Оформление папок на учащихся, поставленных на учет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Сентябрь, в течение учебного года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8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Комплекс мероприятий, проводимый в рамках Декады педагогического мастерства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Апрель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56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Организация и проведение  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Дня здоровья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 апреля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Проведение 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социально-психологического </a:t>
                      </a: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тестирования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учащихся 7-х-11-х классов.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Октябрь-Ноябрь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Февраль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Кинолектории по профилактике детской преступности, правонарушений, бродяжничества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 время месячников, дней профилактики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8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Проведение классных часов, родительских собраний по проблемам ПАВ, беседы с детьми и родителями, имеющих отклонения в поведении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течение учебного года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4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Участие в спортивных соревнованиях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 плану</a:t>
                      </a:r>
                      <a:r>
                        <a:rPr lang="ru-RU" sz="11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ВР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12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Учет посещаемости детьми, состоящими на разных формах профилактического учёта, контроль их занятости во время каникул.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течение года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2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Проведение заседаний Совета профилактики правонарушений.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раз в месяц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7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Проведение рейдов в семьи детей, находящихся на различных видах учёта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течение года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0" marR="317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592" y="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Гимназия – правовое пространство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05" t="5845" r="39357" b="22782"/>
          <a:stretch/>
        </p:blipFill>
        <p:spPr bwMode="auto">
          <a:xfrm>
            <a:off x="5292080" y="692696"/>
            <a:ext cx="3168352" cy="59031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06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922114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Взаимодействие с органами и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учреждениями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системы профилактики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5198865"/>
              </p:ext>
            </p:extLst>
          </p:nvPr>
        </p:nvGraphicFramePr>
        <p:xfrm>
          <a:off x="251520" y="1124744"/>
          <a:ext cx="4464496" cy="5520127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2880320"/>
                <a:gridCol w="1152128"/>
              </a:tblGrid>
              <a:tr h="2907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 п/п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Мероприятие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Срок проведения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59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Организация и проведение профилактических мероприятий для обучающихся, педагогов, родителей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течение года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9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Обмен с учреждениями профилактики сведениями об обучающихся, состоящих на профилактических учетах  (ПДН, КДН и ЗП)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январь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9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Участие в межведомственных профилактических рейдах   «Подросток», «Каникулы»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Октябрь-ноябрь, январь, март, июнь-сентябрь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9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Организация и проведение профилактической операции «Соберем детей в школу», «Вернем детей в школу»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Август сентябрь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99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Организация участия обучающихся в профилактических мероприятиях, организуемых учреждениями профилактики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течение года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9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Трудоустройство обучающихся с 14 лет в летний период (совместно с ЦЗН)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Апрель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июль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99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Взаимодействие с органами здравоохранения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 плану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61" marR="511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21" t="6641" r="39470" b="33065"/>
          <a:stretch/>
        </p:blipFill>
        <p:spPr bwMode="auto">
          <a:xfrm>
            <a:off x="5364088" y="1124743"/>
            <a:ext cx="3240360" cy="52039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711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3100" b="1" dirty="0"/>
              <a:t>Работа социально-психологической службы.</a:t>
            </a:r>
            <a:br>
              <a:rPr lang="ru-RU" sz="3100" b="1" dirty="0"/>
            </a:br>
            <a:endParaRPr lang="ru-RU" sz="31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3312490"/>
              </p:ext>
            </p:extLst>
          </p:nvPr>
        </p:nvGraphicFramePr>
        <p:xfrm>
          <a:off x="323528" y="649792"/>
          <a:ext cx="4464496" cy="5798194"/>
        </p:xfrm>
        <a:graphic>
          <a:graphicData uri="http://schemas.openxmlformats.org/drawingml/2006/table">
            <a:tbl>
              <a:tblPr firstRow="1" firstCol="1" bandRow="1"/>
              <a:tblGrid>
                <a:gridCol w="500778"/>
                <a:gridCol w="3963718"/>
              </a:tblGrid>
              <a:tr h="1923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 п/п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Мероприятие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6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Посещение по месту жительства обучающихся с целью оценки уровня их жизни, выявления детей и семей, находящихся в состоянии семейного неблагополучия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16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Оказание социально-психологической помощи обучающимся, находящимся в состоянии неблагополучия:  консультационно-диагностическая, коррекционная, психопрофилактическая, реабилитационная помощь обучающемуся в условиях школы; организация льготного и бесплатного питания; организация внеурочной занятости; организация отдыха в летнем оздоровительном лагере и т.д.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3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Оказание социально-психологической помощи семье, находящейся в социально опасном положении:  просвещение с целью повышения правовой, педагогической и психологической культуры родителей; консультирование, оказание практической или обучающей помощи семье с целью укрепления внутрисемейных отношений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1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Проведение мероприятий по профилактике семейного неблагополучия: изучение причин семейного неблагополучия, наблюдение за семьей, профилактическая работа по предупреждению социально опасных ситуаций в семье с целью стабилизации внутрисемейных отношений на ранних стадиях семейного неблагополучия и снижения количества семей и детей, находящихся в социально опасном положении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Организация психологических тренингов и ролевых игр с целью моделирования ситуаций, направленных на отказ  детей и подростков от вовлечения в совершение преступления, употребления наркотиков и алкоголя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Мониторинг и диагностика социологических исследований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с обучающимися, систематически пропускающими занятия, состоящими на разных видах учета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6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Индивидуальная работа с обучающимися: по развитию эмоциональной сферы, формированию культуры чувств, разрешению конфликтных ситуаций и т.д.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Ведение документации на обучающихся и их семьи, состоящих на разных видах учета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81" marR="327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0688"/>
            <a:ext cx="3528392" cy="5841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551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«Особое </a:t>
            </a:r>
            <a:r>
              <a:rPr lang="ru-RU" dirty="0" smtClean="0"/>
              <a:t>внимание!»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4909266"/>
              </p:ext>
            </p:extLst>
          </p:nvPr>
        </p:nvGraphicFramePr>
        <p:xfrm>
          <a:off x="827584" y="1196429"/>
          <a:ext cx="4032449" cy="5137788"/>
        </p:xfrm>
        <a:graphic>
          <a:graphicData uri="http://schemas.openxmlformats.org/drawingml/2006/table">
            <a:tbl>
              <a:tblPr firstRow="1" firstCol="1" bandRow="1"/>
              <a:tblGrid>
                <a:gridCol w="576064"/>
                <a:gridCol w="2253725"/>
                <a:gridCol w="1202660"/>
              </a:tblGrid>
              <a:tr h="3681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№п/п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Наименование мероприятия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Сроки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9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Проведение мониторинга социальной ситуации по выявлению детей и подростков, имеющих признаки </a:t>
                      </a:r>
                      <a:r>
                        <a:rPr lang="ru-RU" sz="1200" b="1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девиантного</a:t>
                      </a: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lang="ru-RU" sz="1200" b="1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дезадаптивного</a:t>
                      </a: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поведения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Сентябрь 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4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Разработка индивидуальных профилактических программ и их реализация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 мере необходи-мости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3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Индивидуальные консультации для обучающихся и родителей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 запросу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9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Беседы по правовому воспитанию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течение года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1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Организация встреч со специалистами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 отдельному плану в течение года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57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Организация летней занятости и отдыха детей, находящихся в социально опасном положении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Июнь-август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2" t="12109" r="39357" b="27218"/>
          <a:stretch/>
        </p:blipFill>
        <p:spPr bwMode="auto">
          <a:xfrm>
            <a:off x="5364088" y="1124744"/>
            <a:ext cx="3240360" cy="5155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69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Мониторинг и диагностика результатов.</a:t>
            </a:r>
            <a:br>
              <a:rPr lang="ru-RU" sz="3200" dirty="0"/>
            </a:b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440657"/>
              </p:ext>
            </p:extLst>
          </p:nvPr>
        </p:nvGraphicFramePr>
        <p:xfrm>
          <a:off x="179512" y="548680"/>
          <a:ext cx="8784976" cy="6163629"/>
        </p:xfrm>
        <a:graphic>
          <a:graphicData uri="http://schemas.openxmlformats.org/drawingml/2006/table">
            <a:tbl>
              <a:tblPr firstRow="1" firstCol="1" bandRow="1"/>
              <a:tblGrid>
                <a:gridCol w="504056"/>
                <a:gridCol w="1944216"/>
                <a:gridCol w="1224136"/>
                <a:gridCol w="1656184"/>
                <a:gridCol w="3456384"/>
              </a:tblGrid>
              <a:tr h="2703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 п/п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Мероприятие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Срок проведения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Ответственный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Результат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58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Мониторинг уровня воспитанности обучающихся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Апрель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Заместитель директора по ВР, социальный педагог, классные руководители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 класса, 876 чел,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Уровень воспитанности 3,89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Низкие показатели по патриотическому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экологическому  и трудовому воспитанию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38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Диагностика уровня тревожности и адаптации обучающихся 1, 5, 10 классов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Сентябрь-ноябрь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Социальный педагог, педагог-психолог, классные руководители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Уровень мотивации и адаптации к школе у учащихся 1 классов  средний, уровень тревожности 5 классов-нормальный, уровень школьной мотивации 5 классов - средний, уровень самооценки 5 классов-адекватный,</a:t>
                      </a:r>
                      <a:r>
                        <a:rPr lang="ru-RU" sz="140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уровень тревожности 10 классов-нормальный.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9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Мониторинг состояния преступлений и правонарушений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Апрель-май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Социальный педагог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Мониторинг состояния преступлений и правонарушений показал отсутствие преступлений, снижение  количества состоящих в ПДН  с 5 до 2 человек, стабилизация количества, состоящих  в КДН(6человек), из них 5 семей снято и 5 новых семей поставлено, увеличение количества на ВШУ (с 1 до 3человек)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9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Изучение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удовлетворенности родителей работой ОУ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апрель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Заместитель директора по ВР,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классные руководители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100%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Высокий уровень-13классов-42%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Средний уровень-18классов-58%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Низкий уровень-0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65" marR="4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364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3" t="28111" r="16559" b="37599"/>
          <a:stretch/>
        </p:blipFill>
        <p:spPr bwMode="auto">
          <a:xfrm>
            <a:off x="0" y="3767930"/>
            <a:ext cx="9207218" cy="306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0" t="27589" r="39884" b="36965"/>
          <a:stretch/>
        </p:blipFill>
        <p:spPr bwMode="auto">
          <a:xfrm>
            <a:off x="0" y="568425"/>
            <a:ext cx="9099689" cy="3199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1089" y="260648"/>
            <a:ext cx="901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Мониторинг   </a:t>
            </a:r>
            <a:r>
              <a:rPr lang="ru-RU" sz="1400" b="1" dirty="0" smtClean="0"/>
              <a:t>ВР  в МБОУ </a:t>
            </a:r>
            <a:r>
              <a:rPr lang="ru-RU" sz="1400" b="1" dirty="0"/>
              <a:t>"Гимназия №2" 2023-2024 учебный год</a:t>
            </a:r>
          </a:p>
        </p:txBody>
      </p:sp>
    </p:spTree>
    <p:extLst>
      <p:ext uri="{BB962C8B-B14F-4D97-AF65-F5344CB8AC3E}">
        <p14:creationId xmlns:p14="http://schemas.microsoft.com/office/powerpoint/2010/main" val="274695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Эффективность взаимодействия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65104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Доверие</a:t>
            </a:r>
            <a:r>
              <a:rPr lang="ru-RU" dirty="0" smtClean="0"/>
              <a:t>(Межличностные отношения, открытость, понятный формат)</a:t>
            </a:r>
          </a:p>
          <a:p>
            <a:r>
              <a:rPr lang="ru-RU" b="1" dirty="0" smtClean="0"/>
              <a:t>Диалог</a:t>
            </a:r>
            <a:r>
              <a:rPr lang="ru-RU" dirty="0" smtClean="0"/>
              <a:t> (вовлечение в профессиональные мероприятия)</a:t>
            </a:r>
          </a:p>
          <a:p>
            <a:r>
              <a:rPr lang="ru-RU" b="1" dirty="0" smtClean="0"/>
              <a:t>Событийность</a:t>
            </a:r>
            <a:r>
              <a:rPr lang="ru-RU" dirty="0" smtClean="0"/>
              <a:t> (Вовлечение всех участников ВП в жизнь организации, субъект-субъектные отношения)</a:t>
            </a:r>
          </a:p>
          <a:p>
            <a:r>
              <a:rPr lang="ru-RU" b="1" dirty="0" smtClean="0"/>
              <a:t>Рефлексивность</a:t>
            </a:r>
            <a:r>
              <a:rPr lang="ru-RU" dirty="0" smtClean="0"/>
              <a:t> (мониторинг, оценка перспектив)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2" t="18945" r="39584" b="36088"/>
          <a:stretch/>
        </p:blipFill>
        <p:spPr bwMode="auto">
          <a:xfrm>
            <a:off x="4572000" y="1385888"/>
            <a:ext cx="3991105" cy="4707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891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0" t="32954" r="19013" b="13492"/>
          <a:stretch/>
        </p:blipFill>
        <p:spPr bwMode="auto">
          <a:xfrm>
            <a:off x="521214" y="2420888"/>
            <a:ext cx="5274921" cy="257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 descr="C:\Users\наталья\Downloads\IMG-20241107-WA0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08920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44208" y="422109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      Гимназия №2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130827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1386</Words>
  <Application>Microsoft Office PowerPoint</Application>
  <PresentationFormat>Экран (4:3)</PresentationFormat>
  <Paragraphs>236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Организация  совместной деятельности  педагогов,  детей и родителей по профилактике правонарушений в МБОУ «Гимназия №2»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Формы взаимодействия с родителями  в МБОУ «Гимназия №2»</vt:lpstr>
      <vt:lpstr>Воспитательные практики в гимназии</vt:lpstr>
      <vt:lpstr>Воспитательные практики вне гимназии</vt:lpstr>
      <vt:lpstr>Совет Дела</vt:lpstr>
      <vt:lpstr>Программа «Законопослушный гражданин»</vt:lpstr>
      <vt:lpstr>Основные направления программы:</vt:lpstr>
      <vt:lpstr>Презентация PowerPoint</vt:lpstr>
      <vt:lpstr>Взаимодействие с органами и учреждениями  системы профилактики</vt:lpstr>
      <vt:lpstr> Работа социально-психологической службы. </vt:lpstr>
      <vt:lpstr>«Особое внимание!»</vt:lpstr>
      <vt:lpstr>Мониторинг и диагностика результатов. </vt:lpstr>
      <vt:lpstr>Презентация PowerPoint</vt:lpstr>
      <vt:lpstr>Эффективность взаимодействия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наталья</cp:lastModifiedBy>
  <cp:revision>58</cp:revision>
  <dcterms:created xsi:type="dcterms:W3CDTF">2024-11-01T14:42:58Z</dcterms:created>
  <dcterms:modified xsi:type="dcterms:W3CDTF">2025-06-05T07:22:05Z</dcterms:modified>
</cp:coreProperties>
</file>