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embeddedFontLst>
    <p:embeddedFont>
      <p:font typeface="DM Sans Semi Bold" charset="0"/>
      <p:regular r:id="rId11"/>
    </p:embeddedFon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Inter Medium" charset="0"/>
      <p:regular r:id="rId1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11"/>
    <p:restoredTop sz="94610"/>
  </p:normalViewPr>
  <p:slideViewPr>
    <p:cSldViewPr snapToGrid="0" snapToObjects="1">
      <p:cViewPr varScale="1">
        <p:scale>
          <a:sx n="73" d="100"/>
          <a:sy n="73" d="100"/>
        </p:scale>
        <p:origin x="-437" y="-8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0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00">
              <a:alpha val="80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864037" y="1053465"/>
            <a:ext cx="12902327" cy="3857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4850" dirty="0">
                <a:solidFill>
                  <a:srgbClr val="FFFFFF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Буклет для родителей по сопровождению детей с комплексными нарушениями развития в условиях персонификации </a:t>
            </a:r>
            <a:endParaRPr lang="ru-RU" sz="4850" dirty="0" smtClean="0">
              <a:solidFill>
                <a:srgbClr val="FFFFFF"/>
              </a:solidFill>
              <a:latin typeface="DM Sans Semi Bold" pitchFamily="34" charset="0"/>
              <a:ea typeface="DM Sans Semi Bold" pitchFamily="34" charset="-122"/>
              <a:cs typeface="DM Sans Semi Bold" pitchFamily="34" charset="-120"/>
            </a:endParaRPr>
          </a:p>
          <a:p>
            <a:pPr marL="0" indent="0" algn="ctr">
              <a:lnSpc>
                <a:spcPts val="6050"/>
              </a:lnSpc>
              <a:buNone/>
            </a:pPr>
            <a:r>
              <a:rPr lang="en-US" sz="4850" dirty="0" smtClean="0">
                <a:solidFill>
                  <a:srgbClr val="FFFFFF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психолого-педагогического </a:t>
            </a:r>
            <a:r>
              <a:rPr lang="en-US" sz="4850" dirty="0">
                <a:solidFill>
                  <a:srgbClr val="FFFFFF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сопровождения</a:t>
            </a:r>
            <a:endParaRPr lang="en-US" sz="4850" dirty="0"/>
          </a:p>
        </p:txBody>
      </p:sp>
      <p:sp>
        <p:nvSpPr>
          <p:cNvPr id="5" name="Text 2"/>
          <p:cNvSpPr/>
          <p:nvPr/>
        </p:nvSpPr>
        <p:spPr>
          <a:xfrm>
            <a:off x="864037" y="4911090"/>
            <a:ext cx="12902327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FFFFFF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Данный буклет призван помочь родителям детей с комплексными нарушениями развития понять основы персонификации психолого-педагогического сопровождения, ее преимущества и роль родителей в этом процессе.</a:t>
            </a:r>
            <a:endParaRPr lang="en-US" sz="1900" dirty="0"/>
          </a:p>
        </p:txBody>
      </p:sp>
      <p:sp>
        <p:nvSpPr>
          <p:cNvPr id="6" name="Shape 3"/>
          <p:cNvSpPr/>
          <p:nvPr/>
        </p:nvSpPr>
        <p:spPr>
          <a:xfrm>
            <a:off x="864037" y="6762631"/>
            <a:ext cx="394930" cy="394930"/>
          </a:xfrm>
          <a:prstGeom prst="roundRect">
            <a:avLst>
              <a:gd name="adj" fmla="val 2315115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657" y="6770251"/>
            <a:ext cx="379690" cy="37969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382316" y="6744176"/>
            <a:ext cx="8250057" cy="4319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ru-RU" sz="2400" b="1" dirty="0" smtClean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Подготовила: учитель – дефектолог </a:t>
            </a:r>
            <a:r>
              <a:rPr lang="en-US" sz="2400" b="1" dirty="0" smtClean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</a:t>
            </a:r>
            <a:r>
              <a:rPr lang="ru-RU" sz="2400" b="1" dirty="0" smtClean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Р.Х. </a:t>
            </a:r>
            <a:r>
              <a:rPr lang="en-US" sz="2400" b="1" dirty="0" smtClean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Бейтбаева</a:t>
            </a:r>
            <a:endParaRPr 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1337191"/>
            <a:ext cx="12902327" cy="1543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36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Введение: </a:t>
            </a:r>
            <a:endParaRPr lang="ru-RU" sz="3600" b="1" dirty="0" smtClean="0">
              <a:solidFill>
                <a:srgbClr val="030303"/>
              </a:solidFill>
              <a:latin typeface="DM Sans Semi Bold" pitchFamily="34" charset="0"/>
              <a:ea typeface="DM Sans Semi Bold" pitchFamily="34" charset="-122"/>
              <a:cs typeface="DM Sans Semi Bold" pitchFamily="34" charset="-120"/>
            </a:endParaRPr>
          </a:p>
          <a:p>
            <a:pPr marL="0" indent="0" algn="ctr">
              <a:lnSpc>
                <a:spcPts val="6050"/>
              </a:lnSpc>
              <a:buNone/>
            </a:pPr>
            <a:r>
              <a:rPr lang="en-US" sz="3600" b="1" dirty="0" smtClean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актуальность </a:t>
            </a:r>
            <a:r>
              <a:rPr lang="en-US" sz="36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и цели персонификации сопровождения</a:t>
            </a:r>
            <a:endParaRPr lang="en-US" sz="3600" b="1" dirty="0"/>
          </a:p>
        </p:txBody>
      </p:sp>
      <p:sp>
        <p:nvSpPr>
          <p:cNvPr id="3" name="Text 1"/>
          <p:cNvSpPr/>
          <p:nvPr/>
        </p:nvSpPr>
        <p:spPr>
          <a:xfrm>
            <a:off x="864037" y="3314700"/>
            <a:ext cx="12902327" cy="3771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24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Дети с комплексными нарушениями развития нуждаются в особом подходе к обучению и воспитанию. </a:t>
            </a:r>
            <a:endParaRPr lang="ru-RU" sz="2400" dirty="0" smtClean="0">
              <a:latin typeface="Inter Medium" pitchFamily="34" charset="0"/>
              <a:ea typeface="Inter Medium" pitchFamily="34" charset="-122"/>
              <a:cs typeface="Inter Medium" pitchFamily="34" charset="-120"/>
            </a:endParaRPr>
          </a:p>
          <a:p>
            <a:pPr marL="0" indent="0">
              <a:lnSpc>
                <a:spcPts val="3100"/>
              </a:lnSpc>
              <a:buNone/>
            </a:pPr>
            <a:endParaRPr lang="ru-RU" sz="2400" dirty="0" smtClean="0">
              <a:latin typeface="Inter Medium" pitchFamily="34" charset="0"/>
              <a:ea typeface="Inter Medium" pitchFamily="34" charset="-122"/>
              <a:cs typeface="Inter Medium" pitchFamily="34" charset="-120"/>
            </a:endParaRPr>
          </a:p>
          <a:p>
            <a:pPr marL="0" indent="0">
              <a:lnSpc>
                <a:spcPts val="3100"/>
              </a:lnSpc>
              <a:buNone/>
            </a:pPr>
            <a:r>
              <a:rPr lang="en-US" sz="2400" b="1" dirty="0" smtClean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Персонификация </a:t>
            </a:r>
            <a:r>
              <a:rPr lang="en-US" sz="2400" b="1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сопровождения </a:t>
            </a:r>
            <a:r>
              <a:rPr lang="en-US" sz="24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– это индивидуальный подход, который учитывает уникальные потребности, особенности и способности каждого ребенка. </a:t>
            </a:r>
            <a:endParaRPr lang="ru-RU" sz="2400" dirty="0" smtClean="0">
              <a:latin typeface="Inter Medium" pitchFamily="34" charset="0"/>
              <a:ea typeface="Inter Medium" pitchFamily="34" charset="-122"/>
              <a:cs typeface="Inter Medium" pitchFamily="34" charset="-120"/>
            </a:endParaRPr>
          </a:p>
          <a:p>
            <a:pPr marL="0" indent="0">
              <a:lnSpc>
                <a:spcPts val="3100"/>
              </a:lnSpc>
              <a:buNone/>
            </a:pPr>
            <a:endParaRPr lang="ru-RU" sz="2400" dirty="0" smtClean="0">
              <a:latin typeface="Inter Medium" pitchFamily="34" charset="0"/>
              <a:ea typeface="Inter Medium" pitchFamily="34" charset="-122"/>
              <a:cs typeface="Inter Medium" pitchFamily="34" charset="-120"/>
            </a:endParaRPr>
          </a:p>
          <a:p>
            <a:pPr marL="0" indent="0">
              <a:lnSpc>
                <a:spcPts val="3100"/>
              </a:lnSpc>
              <a:buNone/>
            </a:pPr>
            <a:r>
              <a:rPr lang="en-US" sz="2400" b="1" dirty="0" smtClean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Цель </a:t>
            </a:r>
            <a:r>
              <a:rPr lang="en-US" sz="2400" b="1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персонификации </a:t>
            </a:r>
            <a:r>
              <a:rPr lang="en-US" sz="24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– создать оптимальные условия для развития и социализации каждого ребенка, учитывая его индивидуальные особенности и потребности.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818913"/>
            <a:ext cx="12902327" cy="15086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3300" b="1" dirty="0"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Основные принципы персонификации </a:t>
            </a:r>
            <a:endParaRPr lang="ru-RU" sz="3300" b="1" dirty="0" smtClean="0">
              <a:latin typeface="DM Sans Semi Bold" pitchFamily="34" charset="0"/>
              <a:ea typeface="DM Sans Semi Bold" pitchFamily="34" charset="-122"/>
              <a:cs typeface="DM Sans Semi Bold" pitchFamily="34" charset="-120"/>
            </a:endParaRPr>
          </a:p>
          <a:p>
            <a:pPr marL="0" indent="0" algn="ctr">
              <a:lnSpc>
                <a:spcPts val="6050"/>
              </a:lnSpc>
              <a:buNone/>
            </a:pPr>
            <a:r>
              <a:rPr lang="en-US" sz="3300" b="1" dirty="0" smtClean="0"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психолого-педагогического </a:t>
            </a:r>
            <a:r>
              <a:rPr lang="en-US" sz="3300" b="1" dirty="0"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сопровождения</a:t>
            </a:r>
            <a:endParaRPr lang="en-US" sz="3300" b="1" dirty="0"/>
          </a:p>
        </p:txBody>
      </p:sp>
      <p:sp>
        <p:nvSpPr>
          <p:cNvPr id="3" name="Text 1"/>
          <p:cNvSpPr/>
          <p:nvPr/>
        </p:nvSpPr>
        <p:spPr>
          <a:xfrm>
            <a:off x="864037" y="3627239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Персонификация сопровождения строится на следующих принципах: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4037" y="4299942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b="1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Индивидуальный подход: </a:t>
            </a: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Учет уникальных потребностей, способностей и особенностей ребенка</a:t>
            </a:r>
            <a:r>
              <a:rPr lang="en-US" sz="19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864037" y="4781312"/>
            <a:ext cx="12902327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b="1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Системность: </a:t>
            </a: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Комплексный подход, включающий взаимодействие всех участников образовательного процесса.</a:t>
            </a:r>
            <a:endParaRPr lang="en-US" sz="1900" dirty="0"/>
          </a:p>
        </p:txBody>
      </p:sp>
      <p:sp>
        <p:nvSpPr>
          <p:cNvPr id="6" name="Text 4"/>
          <p:cNvSpPr/>
          <p:nvPr/>
        </p:nvSpPr>
        <p:spPr>
          <a:xfrm>
            <a:off x="864037" y="5657731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b="1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Партнерство: </a:t>
            </a: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Совместная работа специалистов и родителей</a:t>
            </a:r>
            <a:r>
              <a:rPr lang="en-US" sz="19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864037" y="6139101"/>
            <a:ext cx="12902327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b="1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Динамичность: </a:t>
            </a: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Постоянное отслеживание результатов и корректировка программы сопровождения.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64037" y="6817995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b="1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Конфиденциальность: </a:t>
            </a: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Обеспечение конфиденциальности информации о ребенке и его семье.</a:t>
            </a:r>
            <a:endParaRPr lang="en-US" sz="1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89121" y="464582"/>
            <a:ext cx="13452158" cy="10520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100"/>
              </a:lnSpc>
              <a:buNone/>
            </a:pPr>
            <a:r>
              <a:rPr lang="en-US" sz="33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Этапы персонификации сопровождения ребенка </a:t>
            </a:r>
            <a:endParaRPr lang="ru-RU" sz="3300" b="1" dirty="0" smtClean="0">
              <a:solidFill>
                <a:srgbClr val="030303"/>
              </a:solidFill>
              <a:latin typeface="DM Sans Semi Bold" pitchFamily="34" charset="0"/>
              <a:ea typeface="DM Sans Semi Bold" pitchFamily="34" charset="-122"/>
              <a:cs typeface="DM Sans Semi Bold" pitchFamily="34" charset="-120"/>
            </a:endParaRPr>
          </a:p>
          <a:p>
            <a:pPr marL="0" indent="0" algn="ctr">
              <a:lnSpc>
                <a:spcPts val="4100"/>
              </a:lnSpc>
              <a:buNone/>
            </a:pPr>
            <a:r>
              <a:rPr lang="en-US" sz="3300" b="1" dirty="0" smtClean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с </a:t>
            </a:r>
            <a:r>
              <a:rPr lang="en-US" sz="33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комплексными нарушениями</a:t>
            </a:r>
            <a:endParaRPr lang="en-US" sz="3300" b="1" dirty="0"/>
          </a:p>
        </p:txBody>
      </p:sp>
      <p:sp>
        <p:nvSpPr>
          <p:cNvPr id="3" name="Shape 1"/>
          <p:cNvSpPr/>
          <p:nvPr/>
        </p:nvSpPr>
        <p:spPr>
          <a:xfrm>
            <a:off x="589121" y="4809053"/>
            <a:ext cx="13452158" cy="22860"/>
          </a:xfrm>
          <a:prstGeom prst="roundRect">
            <a:avLst>
              <a:gd name="adj" fmla="val 110464"/>
            </a:avLst>
          </a:prstGeom>
          <a:solidFill>
            <a:srgbClr val="D8D4D4"/>
          </a:solidFill>
          <a:ln/>
        </p:spPr>
      </p:sp>
      <p:sp>
        <p:nvSpPr>
          <p:cNvPr id="4" name="Shape 2"/>
          <p:cNvSpPr/>
          <p:nvPr/>
        </p:nvSpPr>
        <p:spPr>
          <a:xfrm>
            <a:off x="3217426" y="4219992"/>
            <a:ext cx="22860" cy="589121"/>
          </a:xfrm>
          <a:prstGeom prst="roundRect">
            <a:avLst>
              <a:gd name="adj" fmla="val 110464"/>
            </a:avLst>
          </a:prstGeom>
          <a:solidFill>
            <a:srgbClr val="D8D4D4"/>
          </a:solidFill>
          <a:ln/>
        </p:spPr>
      </p:sp>
      <p:sp>
        <p:nvSpPr>
          <p:cNvPr id="5" name="Shape 3"/>
          <p:cNvSpPr/>
          <p:nvPr/>
        </p:nvSpPr>
        <p:spPr>
          <a:xfrm>
            <a:off x="3039547" y="4619685"/>
            <a:ext cx="378738" cy="378738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6" name="Text 4"/>
          <p:cNvSpPr/>
          <p:nvPr/>
        </p:nvSpPr>
        <p:spPr>
          <a:xfrm>
            <a:off x="3184922" y="4682788"/>
            <a:ext cx="87868" cy="252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dirty="0">
                <a:solidFill>
                  <a:srgbClr val="464646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1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2176820" y="2122527"/>
            <a:ext cx="2104311" cy="262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1650" b="1" dirty="0"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Диагностика</a:t>
            </a:r>
            <a:endParaRPr lang="en-US" sz="1650" b="1" dirty="0"/>
          </a:p>
        </p:txBody>
      </p:sp>
      <p:sp>
        <p:nvSpPr>
          <p:cNvPr id="8" name="Text 6"/>
          <p:cNvSpPr/>
          <p:nvPr/>
        </p:nvSpPr>
        <p:spPr>
          <a:xfrm>
            <a:off x="757357" y="2486382"/>
            <a:ext cx="4943356" cy="5386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Проводится комплексная диагностика, которая включает в себя: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757357" y="3125986"/>
            <a:ext cx="4943356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Обследование психофизического развития ребенка</a:t>
            </a:r>
            <a:r>
              <a:rPr lang="en-US" sz="13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757357" y="3454122"/>
            <a:ext cx="4943356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Анализ индивидуальных особенностей</a:t>
            </a:r>
            <a:r>
              <a:rPr lang="en-US" sz="13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757357" y="3782258"/>
            <a:ext cx="4943356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Изучение семейной ситуации.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941576" y="4808994"/>
            <a:ext cx="22860" cy="589121"/>
          </a:xfrm>
          <a:prstGeom prst="roundRect">
            <a:avLst>
              <a:gd name="adj" fmla="val 110464"/>
            </a:avLst>
          </a:prstGeom>
          <a:solidFill>
            <a:srgbClr val="D8D4D4"/>
          </a:solidFill>
          <a:ln/>
        </p:spPr>
      </p:sp>
      <p:sp>
        <p:nvSpPr>
          <p:cNvPr id="13" name="Shape 11"/>
          <p:cNvSpPr/>
          <p:nvPr/>
        </p:nvSpPr>
        <p:spPr>
          <a:xfrm>
            <a:off x="5763697" y="4619685"/>
            <a:ext cx="378738" cy="378738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14" name="Text 12"/>
          <p:cNvSpPr/>
          <p:nvPr/>
        </p:nvSpPr>
        <p:spPr>
          <a:xfrm>
            <a:off x="5880140" y="4682788"/>
            <a:ext cx="145733" cy="252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dirty="0">
                <a:solidFill>
                  <a:srgbClr val="464646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2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3843457" y="5566529"/>
            <a:ext cx="4219337" cy="262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1650" b="1" dirty="0"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Разработка индивидуальной программы</a:t>
            </a:r>
            <a:endParaRPr lang="en-US" sz="1650" b="1" dirty="0"/>
          </a:p>
        </p:txBody>
      </p:sp>
      <p:sp>
        <p:nvSpPr>
          <p:cNvPr id="16" name="Text 14"/>
          <p:cNvSpPr/>
          <p:nvPr/>
        </p:nvSpPr>
        <p:spPr>
          <a:xfrm>
            <a:off x="3481388" y="5930384"/>
            <a:ext cx="4943475" cy="8079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На основе результатов диагностики разрабатывается индивидуальная программа сопровождения, которая включает в себя: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3481388" y="6839307"/>
            <a:ext cx="4943475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Цели и задачи развития ребенка.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3481388" y="7167443"/>
            <a:ext cx="4943475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Методы и средства обучения и воспитания</a:t>
            </a:r>
            <a:r>
              <a:rPr lang="en-US" sz="13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3481388" y="7495580"/>
            <a:ext cx="4943475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Формы и методы взаимодействия с родителями.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8665607" y="4219992"/>
            <a:ext cx="22860" cy="589121"/>
          </a:xfrm>
          <a:prstGeom prst="roundRect">
            <a:avLst>
              <a:gd name="adj" fmla="val 110464"/>
            </a:avLst>
          </a:prstGeom>
          <a:solidFill>
            <a:srgbClr val="D8D4D4"/>
          </a:solidFill>
          <a:ln/>
        </p:spPr>
      </p:sp>
      <p:sp>
        <p:nvSpPr>
          <p:cNvPr id="21" name="Shape 19"/>
          <p:cNvSpPr/>
          <p:nvPr/>
        </p:nvSpPr>
        <p:spPr>
          <a:xfrm>
            <a:off x="8487728" y="4619685"/>
            <a:ext cx="378738" cy="378738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22" name="Text 20"/>
          <p:cNvSpPr/>
          <p:nvPr/>
        </p:nvSpPr>
        <p:spPr>
          <a:xfrm>
            <a:off x="8601432" y="4682788"/>
            <a:ext cx="151209" cy="252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dirty="0">
                <a:solidFill>
                  <a:srgbClr val="464646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3</a:t>
            </a:r>
            <a:endParaRPr lang="en-US" sz="1950" dirty="0"/>
          </a:p>
        </p:txBody>
      </p:sp>
      <p:sp>
        <p:nvSpPr>
          <p:cNvPr id="23" name="Text 21"/>
          <p:cNvSpPr/>
          <p:nvPr/>
        </p:nvSpPr>
        <p:spPr>
          <a:xfrm>
            <a:off x="7447121" y="1853208"/>
            <a:ext cx="2459950" cy="262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1650" b="1" dirty="0"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Реализация программы</a:t>
            </a:r>
            <a:endParaRPr lang="en-US" sz="1650" b="1" dirty="0"/>
          </a:p>
        </p:txBody>
      </p:sp>
      <p:sp>
        <p:nvSpPr>
          <p:cNvPr id="24" name="Text 22"/>
          <p:cNvSpPr/>
          <p:nvPr/>
        </p:nvSpPr>
        <p:spPr>
          <a:xfrm>
            <a:off x="6205418" y="2217063"/>
            <a:ext cx="4943475" cy="5386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Реализуется индивидуальная программа сопровождения, которая включает в себя</a:t>
            </a:r>
            <a:r>
              <a:rPr lang="en-US" sz="13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: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6205418" y="2856667"/>
            <a:ext cx="4943475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Проведение коррекционно-развивающих занятий</a:t>
            </a:r>
            <a:r>
              <a:rPr lang="en-US" sz="13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6205418" y="3184803"/>
            <a:ext cx="4943475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Взаимодействие с родителями и специалистами</a:t>
            </a:r>
            <a:r>
              <a:rPr lang="en-US" sz="13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6205418" y="3512939"/>
            <a:ext cx="4943475" cy="5386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Мониторинг результатов и внесение корректировок в программу.</a:t>
            </a:r>
            <a:endParaRPr lang="en-US" sz="1300" dirty="0"/>
          </a:p>
        </p:txBody>
      </p:sp>
      <p:sp>
        <p:nvSpPr>
          <p:cNvPr id="28" name="Shape 26"/>
          <p:cNvSpPr/>
          <p:nvPr/>
        </p:nvSpPr>
        <p:spPr>
          <a:xfrm>
            <a:off x="11389757" y="4808994"/>
            <a:ext cx="22860" cy="589121"/>
          </a:xfrm>
          <a:prstGeom prst="roundRect">
            <a:avLst>
              <a:gd name="adj" fmla="val 110464"/>
            </a:avLst>
          </a:prstGeom>
          <a:solidFill>
            <a:srgbClr val="D8D4D4"/>
          </a:solidFill>
          <a:ln/>
        </p:spPr>
      </p:sp>
      <p:sp>
        <p:nvSpPr>
          <p:cNvPr id="29" name="Shape 27"/>
          <p:cNvSpPr/>
          <p:nvPr/>
        </p:nvSpPr>
        <p:spPr>
          <a:xfrm>
            <a:off x="11211877" y="4619685"/>
            <a:ext cx="378738" cy="378738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30" name="Text 28"/>
          <p:cNvSpPr/>
          <p:nvPr/>
        </p:nvSpPr>
        <p:spPr>
          <a:xfrm>
            <a:off x="11320701" y="4682788"/>
            <a:ext cx="161092" cy="252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dirty="0">
                <a:solidFill>
                  <a:srgbClr val="464646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4</a:t>
            </a:r>
            <a:endParaRPr lang="en-US" sz="1950" dirty="0"/>
          </a:p>
        </p:txBody>
      </p:sp>
      <p:sp>
        <p:nvSpPr>
          <p:cNvPr id="31" name="Text 29"/>
          <p:cNvSpPr/>
          <p:nvPr/>
        </p:nvSpPr>
        <p:spPr>
          <a:xfrm>
            <a:off x="10349151" y="5566529"/>
            <a:ext cx="2104311" cy="262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1650" b="1" dirty="0"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Оценка результатов</a:t>
            </a:r>
            <a:endParaRPr lang="en-US" sz="1650" b="1" dirty="0"/>
          </a:p>
        </p:txBody>
      </p:sp>
      <p:sp>
        <p:nvSpPr>
          <p:cNvPr id="32" name="Text 30"/>
          <p:cNvSpPr/>
          <p:nvPr/>
        </p:nvSpPr>
        <p:spPr>
          <a:xfrm>
            <a:off x="8929568" y="5930384"/>
            <a:ext cx="4943475" cy="5386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Оцениваются результаты программы сопровождения, которые включают в себя: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8929568" y="6569988"/>
            <a:ext cx="4943475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Динамику развития ребенка</a:t>
            </a:r>
            <a:r>
              <a:rPr lang="en-US" sz="13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300" dirty="0"/>
          </a:p>
        </p:txBody>
      </p:sp>
      <p:sp>
        <p:nvSpPr>
          <p:cNvPr id="34" name="Text 32"/>
          <p:cNvSpPr/>
          <p:nvPr/>
        </p:nvSpPr>
        <p:spPr>
          <a:xfrm>
            <a:off x="8929568" y="6898124"/>
            <a:ext cx="4943475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Эффективность выбранных методов и средств.</a:t>
            </a:r>
            <a:endParaRPr lang="en-US" sz="1300" dirty="0"/>
          </a:p>
        </p:txBody>
      </p:sp>
      <p:sp>
        <p:nvSpPr>
          <p:cNvPr id="35" name="Text 33"/>
          <p:cNvSpPr/>
          <p:nvPr/>
        </p:nvSpPr>
        <p:spPr>
          <a:xfrm>
            <a:off x="8929568" y="7226260"/>
            <a:ext cx="4943475" cy="269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Удовлетворенность родителей.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1065848"/>
            <a:ext cx="12902327" cy="1543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33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Роль родителей в процессе персонификации сопровождения</a:t>
            </a:r>
            <a:endParaRPr lang="en-US" sz="3300" b="1" dirty="0"/>
          </a:p>
        </p:txBody>
      </p:sp>
      <p:sp>
        <p:nvSpPr>
          <p:cNvPr id="3" name="Text 1"/>
          <p:cNvSpPr/>
          <p:nvPr/>
        </p:nvSpPr>
        <p:spPr>
          <a:xfrm>
            <a:off x="864037" y="3102650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Родители играют важную роль в персонификации сопровождения ребенка. Они: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4037" y="3775353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Являются основными источниками информации о ребенке</a:t>
            </a:r>
            <a:r>
              <a:rPr lang="en-US" sz="19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864037" y="4256723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Активно участвуют в разработке и реализации индивидуальной программы сопровождения</a:t>
            </a:r>
            <a:r>
              <a:rPr lang="en-US" sz="19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900" dirty="0"/>
          </a:p>
        </p:txBody>
      </p:sp>
      <p:sp>
        <p:nvSpPr>
          <p:cNvPr id="6" name="Text 4"/>
          <p:cNvSpPr/>
          <p:nvPr/>
        </p:nvSpPr>
        <p:spPr>
          <a:xfrm>
            <a:off x="864037" y="4738092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Создают дома благоприятную среду для развития ребенка.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864037" y="5219462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Следуют рекомендациям специалистов.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64037" y="5700832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Регулярно общаются со специалистами и обмениваются информацией о прогрессе ребенка.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864037" y="6373535"/>
            <a:ext cx="12902327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Важно помнить, что родители – это партнеры специалистов, которые работают вместе над благополучием ребенка.</a:t>
            </a:r>
            <a:endParaRPr lang="en-US" sz="1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834271"/>
            <a:ext cx="12902327" cy="1543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33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Инструменты и методы персонификации сопровождения</a:t>
            </a:r>
            <a:endParaRPr lang="en-US" sz="3300" b="1" dirty="0"/>
          </a:p>
        </p:txBody>
      </p:sp>
      <p:sp>
        <p:nvSpPr>
          <p:cNvPr id="3" name="Text 1"/>
          <p:cNvSpPr/>
          <p:nvPr/>
        </p:nvSpPr>
        <p:spPr>
          <a:xfrm>
            <a:off x="864037" y="2994422"/>
            <a:ext cx="2773918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Психологическое тестирование</a:t>
            </a:r>
            <a:endParaRPr lang="en-US" sz="2400" b="1" dirty="0"/>
          </a:p>
        </p:txBody>
      </p:sp>
      <p:sp>
        <p:nvSpPr>
          <p:cNvPr id="4" name="Text 2"/>
          <p:cNvSpPr/>
          <p:nvPr/>
        </p:nvSpPr>
        <p:spPr>
          <a:xfrm>
            <a:off x="864037" y="4012763"/>
            <a:ext cx="2773918" cy="31603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Используются специальные методики для оценки развития ребенка в различных областях – когнитивной, эмоциональной, социальной.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4247793" y="2994422"/>
            <a:ext cx="2773918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Коррекционные занятия</a:t>
            </a:r>
            <a:endParaRPr lang="en-US" sz="2400" b="1" dirty="0"/>
          </a:p>
        </p:txBody>
      </p:sp>
      <p:sp>
        <p:nvSpPr>
          <p:cNvPr id="6" name="Text 4"/>
          <p:cNvSpPr/>
          <p:nvPr/>
        </p:nvSpPr>
        <p:spPr>
          <a:xfrm>
            <a:off x="4247793" y="4012763"/>
            <a:ext cx="2773918" cy="23702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Проводятся специалистами для развития навыков, необходимых для обучения и социализации.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7631549" y="2994422"/>
            <a:ext cx="2773918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Развивающие игры</a:t>
            </a:r>
            <a:endParaRPr lang="en-US" sz="2400" b="1" dirty="0"/>
          </a:p>
        </p:txBody>
      </p:sp>
      <p:sp>
        <p:nvSpPr>
          <p:cNvPr id="8" name="Text 6"/>
          <p:cNvSpPr/>
          <p:nvPr/>
        </p:nvSpPr>
        <p:spPr>
          <a:xfrm>
            <a:off x="7631549" y="4012763"/>
            <a:ext cx="2773918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Используются для обучения и развития ребенка в игровой форме.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11015305" y="2994422"/>
            <a:ext cx="2773918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Программы адаптации</a:t>
            </a:r>
            <a:endParaRPr lang="en-US" sz="2400" b="1" dirty="0"/>
          </a:p>
        </p:txBody>
      </p:sp>
      <p:sp>
        <p:nvSpPr>
          <p:cNvPr id="10" name="Text 8"/>
          <p:cNvSpPr/>
          <p:nvPr/>
        </p:nvSpPr>
        <p:spPr>
          <a:xfrm>
            <a:off x="11015305" y="4012763"/>
            <a:ext cx="2773918" cy="23702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Разработаны для облегчения адаптации ребенка к новому месту и социальному окружению.</a:t>
            </a:r>
            <a:endParaRPr lang="en-US" sz="1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1065848"/>
            <a:ext cx="12902327" cy="1543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33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Ожидаемые результаты персонификации сопровождения</a:t>
            </a:r>
            <a:endParaRPr lang="en-US" sz="3300" b="1" dirty="0"/>
          </a:p>
        </p:txBody>
      </p:sp>
      <p:sp>
        <p:nvSpPr>
          <p:cNvPr id="3" name="Text 1"/>
          <p:cNvSpPr/>
          <p:nvPr/>
        </p:nvSpPr>
        <p:spPr>
          <a:xfrm>
            <a:off x="864037" y="3102650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Персонификация сопровождения направлена на достижение следующих результатов: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4037" y="3775353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Улучшение психофизического развития ребенка.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864037" y="4256723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Развитие навыков обучения и социализации</a:t>
            </a:r>
            <a:r>
              <a:rPr lang="en-US" sz="19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900" dirty="0"/>
          </a:p>
        </p:txBody>
      </p:sp>
      <p:sp>
        <p:nvSpPr>
          <p:cNvPr id="6" name="Text 4"/>
          <p:cNvSpPr/>
          <p:nvPr/>
        </p:nvSpPr>
        <p:spPr>
          <a:xfrm>
            <a:off x="864037" y="4738092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Повышение самооценки и мотивации ребенка</a:t>
            </a:r>
            <a:r>
              <a:rPr lang="en-US" sz="19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864037" y="5219462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Создание благоприятной атмосферы для развития ребенка в семье и школе.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64037" y="5700832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Укрепление взаимоотношений между родителями и специалистами.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864037" y="6373535"/>
            <a:ext cx="12902327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Важно отметить, что результаты персонификации сопровождения могут быть разными для каждого ребенка.</a:t>
            </a:r>
            <a:endParaRPr lang="en-US" sz="1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308373" y="768927"/>
            <a:ext cx="8904089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3300" b="1" dirty="0">
                <a:solidFill>
                  <a:srgbClr val="030303"/>
                </a:solidFill>
                <a:latin typeface="DM Sans Semi Bold" pitchFamily="34" charset="0"/>
                <a:ea typeface="DM Sans Semi Bold" pitchFamily="34" charset="-122"/>
                <a:cs typeface="DM Sans Semi Bold" pitchFamily="34" charset="-120"/>
              </a:rPr>
              <a:t>Заключение и рекомендации</a:t>
            </a:r>
            <a:endParaRPr lang="en-US" sz="3300" b="1" dirty="0"/>
          </a:p>
        </p:txBody>
      </p:sp>
      <p:sp>
        <p:nvSpPr>
          <p:cNvPr id="3" name="Text 1"/>
          <p:cNvSpPr/>
          <p:nvPr/>
        </p:nvSpPr>
        <p:spPr>
          <a:xfrm>
            <a:off x="864037" y="2226231"/>
            <a:ext cx="12902327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Персонификация сопровождения является эффективным инструментом для поддержки детей с комплексными нарушениями развития. Она позволяет создать индивидуальную программу, которая максимально соответствует потребностям ребенка. Родители играют ключевую роль в этом процессе.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4037" y="3689032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Рекомендуем родителям</a:t>
            </a:r>
            <a:r>
              <a:rPr lang="en-US" sz="19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: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864037" y="4361736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Активно участвовать в процессе персонификации сопровождения.</a:t>
            </a:r>
            <a:endParaRPr lang="en-US" sz="1900" dirty="0"/>
          </a:p>
        </p:txBody>
      </p:sp>
      <p:sp>
        <p:nvSpPr>
          <p:cNvPr id="6" name="Text 4"/>
          <p:cNvSpPr/>
          <p:nvPr/>
        </p:nvSpPr>
        <p:spPr>
          <a:xfrm>
            <a:off x="864037" y="4843105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Следовать рекомендациям специалистов</a:t>
            </a:r>
            <a:r>
              <a:rPr lang="en-US" sz="1900" dirty="0">
                <a:solidFill>
                  <a:srgbClr val="464646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.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864037" y="5324475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Сохранять оптимизм и веру в способности ребенка.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64037" y="5805845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Общаться с другими родителями детей с комплексными нарушениями развития.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864037" y="6478548"/>
            <a:ext cx="12902327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Совместные усилия родителей и специалистов помогут ребенку преодолеть трудности и достичь максимального уровня развития.</a:t>
            </a:r>
            <a:endParaRPr lang="en-US" sz="1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588</Words>
  <Application>Microsoft Office PowerPoint</Application>
  <PresentationFormat>Произвольный</PresentationFormat>
  <Paragraphs>86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DM Sans Semi Bold</vt:lpstr>
      <vt:lpstr>Calibri</vt:lpstr>
      <vt:lpstr>Inter Medium</vt:lpstr>
      <vt:lpstr>Inter Bold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Пользователь Windows</cp:lastModifiedBy>
  <cp:revision>5</cp:revision>
  <dcterms:created xsi:type="dcterms:W3CDTF">2025-01-04T07:13:07Z</dcterms:created>
  <dcterms:modified xsi:type="dcterms:W3CDTF">2025-03-25T18:26:24Z</dcterms:modified>
</cp:coreProperties>
</file>