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507EFD-C32A-4FDB-AA17-FDD697E151C2}" v="465" dt="2022-01-15T05:45:27.200"/>
    <p1510:client id="{B50D0514-67AB-41BA-9B1F-577C34B9B1BF}" v="270" dt="2022-01-14T20:47:13.498"/>
    <p1510:client id="{E291FF06-6D4D-4EFD-B2F9-6B2BFB305F4B}" v="142" dt="2022-01-14T21:02:39.6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79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711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6369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762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02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335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754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695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169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72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261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FB779-270B-4192-84BA-A697F48306DC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97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7dach.ru/IrinaKydrina/samye-krasivye-krasnoknizhnye-rasteniya-podmoskovya-lyubuytes-no-ne-rvite-219840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7dach.ru/IrinaKydrina/samye-krasivye-krasnoknizhnye-rasteniya-podmoskovya-lyubuytes-no-ne-rvite-219840.htm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7dach.ru/tag/medunicy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7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5" descr="Изображение выглядит как трава, небо, внешний, наружный объект&#10;&#10;Автоматически созданное описание">
            <a:extLst>
              <a:ext uri="{FF2B5EF4-FFF2-40B4-BE49-F238E27FC236}">
                <a16:creationId xmlns:a16="http://schemas.microsoft.com/office/drawing/2014/main" id="{5A09DAC3-8EF5-4E1B-844A-6B3D76B456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014" r="17010" b="1"/>
          <a:stretch/>
        </p:blipFill>
        <p:spPr>
          <a:xfrm>
            <a:off x="-4" y="-4"/>
            <a:ext cx="7534640" cy="685798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43650" y="3962400"/>
            <a:ext cx="5505814" cy="1690409"/>
          </a:xfrm>
        </p:spPr>
        <p:txBody>
          <a:bodyPr anchor="b">
            <a:normAutofit/>
          </a:bodyPr>
          <a:lstStyle/>
          <a:p>
            <a:pPr algn="l"/>
            <a:r>
              <a:rPr lang="ru-RU" sz="4400">
                <a:solidFill>
                  <a:srgbClr val="C00000"/>
                </a:solidFill>
                <a:cs typeface="Calibri Light"/>
              </a:rPr>
              <a:t>Растениеводство</a:t>
            </a:r>
            <a:r>
              <a:rPr lang="ru-RU" sz="4400">
                <a:cs typeface="Calibri Light"/>
              </a:rPr>
              <a:t> </a:t>
            </a:r>
            <a:r>
              <a:rPr lang="ru-RU" sz="4400">
                <a:solidFill>
                  <a:srgbClr val="C00000"/>
                </a:solidFill>
                <a:cs typeface="Calibri Light"/>
              </a:rPr>
              <a:t>в</a:t>
            </a:r>
            <a:r>
              <a:rPr lang="ru-RU" sz="4400">
                <a:cs typeface="Calibri Light"/>
              </a:rPr>
              <a:t> </a:t>
            </a:r>
            <a:r>
              <a:rPr lang="ru-RU" sz="4400">
                <a:solidFill>
                  <a:srgbClr val="C00000"/>
                </a:solidFill>
                <a:cs typeface="Calibri Light"/>
              </a:rPr>
              <a:t>Московской</a:t>
            </a:r>
            <a:r>
              <a:rPr lang="ru-RU" sz="4400">
                <a:cs typeface="Calibri Light"/>
              </a:rPr>
              <a:t> </a:t>
            </a:r>
            <a:r>
              <a:rPr lang="ru-RU" sz="4400">
                <a:solidFill>
                  <a:srgbClr val="C00000"/>
                </a:solidFill>
                <a:cs typeface="Calibri Light"/>
              </a:rPr>
              <a:t>области</a:t>
            </a:r>
            <a:endParaRPr lang="ru-RU" sz="440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43650" y="5709565"/>
            <a:ext cx="5395975" cy="646785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ru-RU" dirty="0" err="1" smtClean="0"/>
              <a:t>Староверова</a:t>
            </a:r>
            <a:r>
              <a:rPr lang="ru-RU" dirty="0" smtClean="0"/>
              <a:t> Екатерина </a:t>
            </a:r>
            <a:r>
              <a:rPr lang="ru-RU" dirty="0" err="1" smtClean="0"/>
              <a:t>уч-ца</a:t>
            </a:r>
            <a:r>
              <a:rPr lang="ru-RU" dirty="0" smtClean="0"/>
              <a:t> 4Б класса</a:t>
            </a:r>
          </a:p>
          <a:p>
            <a:pPr algn="l"/>
            <a:r>
              <a:rPr lang="ru-RU" dirty="0" smtClean="0"/>
              <a:t>Кузнецова Наталья Владимировна </a:t>
            </a:r>
            <a:r>
              <a:rPr lang="ru-RU" dirty="0" err="1" smtClean="0"/>
              <a:t>кл</a:t>
            </a:r>
            <a:r>
              <a:rPr lang="ru-RU" dirty="0" smtClean="0"/>
              <a:t>. рук</a:t>
            </a:r>
            <a:r>
              <a:rPr lang="ru-RU" dirty="0" smtClean="0"/>
              <a:t>оводитель</a:t>
            </a:r>
            <a:endParaRPr lang="ru-RU" dirty="0"/>
          </a:p>
        </p:txBody>
      </p:sp>
      <p:pic>
        <p:nvPicPr>
          <p:cNvPr id="4" name="Рисунок 4" descr="Изображение выглядит как еда, овощ, фрукт, другой&#10;&#10;Автоматически созданное описание">
            <a:extLst>
              <a:ext uri="{FF2B5EF4-FFF2-40B4-BE49-F238E27FC236}">
                <a16:creationId xmlns:a16="http://schemas.microsoft.com/office/drawing/2014/main" id="{D0552B61-5896-43B8-AE11-2A4B35CA77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2661" b="1"/>
          <a:stretch/>
        </p:blipFill>
        <p:spPr>
          <a:xfrm>
            <a:off x="7653541" y="6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5">
            <a:extLst>
              <a:ext uri="{FF2B5EF4-FFF2-40B4-BE49-F238E27FC236}">
                <a16:creationId xmlns:a16="http://schemas.microsoft.com/office/drawing/2014/main" id="{07322A9E-F1EC-405E-8971-BA906EFFCC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329674" y="1290909"/>
            <a:ext cx="9702800" cy="5573512"/>
          </a:xfrm>
          <a:custGeom>
            <a:avLst/>
            <a:gdLst>
              <a:gd name="T0" fmla="*/ 1752 w 2038"/>
              <a:gd name="T1" fmla="*/ 1169 h 1169"/>
              <a:gd name="T2" fmla="*/ 1487 w 2038"/>
              <a:gd name="T3" fmla="*/ 334 h 1169"/>
              <a:gd name="T4" fmla="*/ 860 w 2038"/>
              <a:gd name="T5" fmla="*/ 22 h 1169"/>
              <a:gd name="T6" fmla="*/ 199 w 2038"/>
              <a:gd name="T7" fmla="*/ 318 h 1169"/>
              <a:gd name="T8" fmla="*/ 399 w 2038"/>
              <a:gd name="T9" fmla="*/ 1165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8" h="1169">
                <a:moveTo>
                  <a:pt x="1752" y="1169"/>
                </a:moveTo>
                <a:cubicBezTo>
                  <a:pt x="2038" y="928"/>
                  <a:pt x="1673" y="513"/>
                  <a:pt x="1487" y="334"/>
                </a:cubicBezTo>
                <a:cubicBezTo>
                  <a:pt x="1316" y="170"/>
                  <a:pt x="1099" y="43"/>
                  <a:pt x="860" y="22"/>
                </a:cubicBezTo>
                <a:cubicBezTo>
                  <a:pt x="621" y="0"/>
                  <a:pt x="341" y="128"/>
                  <a:pt x="199" y="318"/>
                </a:cubicBezTo>
                <a:cubicBezTo>
                  <a:pt x="0" y="586"/>
                  <a:pt x="184" y="965"/>
                  <a:pt x="399" y="116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6">
            <a:extLst>
              <a:ext uri="{FF2B5EF4-FFF2-40B4-BE49-F238E27FC236}">
                <a16:creationId xmlns:a16="http://schemas.microsoft.com/office/drawing/2014/main" id="{A5704422-1118-4FD1-95AD-29A064EB80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70451" y="2010741"/>
            <a:ext cx="7373938" cy="4848892"/>
          </a:xfrm>
          <a:custGeom>
            <a:avLst/>
            <a:gdLst>
              <a:gd name="T0" fmla="*/ 1025 w 1549"/>
              <a:gd name="T1" fmla="*/ 1016 h 1017"/>
              <a:gd name="T2" fmla="*/ 1443 w 1549"/>
              <a:gd name="T3" fmla="*/ 592 h 1017"/>
              <a:gd name="T4" fmla="*/ 782 w 1549"/>
              <a:gd name="T5" fmla="*/ 53 h 1017"/>
              <a:gd name="T6" fmla="*/ 150 w 1549"/>
              <a:gd name="T7" fmla="*/ 329 h 1017"/>
              <a:gd name="T8" fmla="*/ 477 w 1549"/>
              <a:gd name="T9" fmla="*/ 1017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49" h="1017">
                <a:moveTo>
                  <a:pt x="1025" y="1016"/>
                </a:moveTo>
                <a:cubicBezTo>
                  <a:pt x="1223" y="971"/>
                  <a:pt x="1549" y="857"/>
                  <a:pt x="1443" y="592"/>
                </a:cubicBezTo>
                <a:cubicBezTo>
                  <a:pt x="1344" y="344"/>
                  <a:pt x="1041" y="111"/>
                  <a:pt x="782" y="53"/>
                </a:cubicBezTo>
                <a:cubicBezTo>
                  <a:pt x="545" y="0"/>
                  <a:pt x="275" y="117"/>
                  <a:pt x="150" y="329"/>
                </a:cubicBezTo>
                <a:cubicBezTo>
                  <a:pt x="0" y="584"/>
                  <a:pt x="243" y="911"/>
                  <a:pt x="477" y="1017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7">
            <a:extLst>
              <a:ext uri="{FF2B5EF4-FFF2-40B4-BE49-F238E27FC236}">
                <a16:creationId xmlns:a16="http://schemas.microsoft.com/office/drawing/2014/main" id="{A88B2AAA-B805-498E-A9E6-98B8858554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51351" y="1780905"/>
            <a:ext cx="8035925" cy="5083516"/>
          </a:xfrm>
          <a:custGeom>
            <a:avLst/>
            <a:gdLst>
              <a:gd name="T0" fmla="*/ 1302 w 1688"/>
              <a:gd name="T1" fmla="*/ 1066 h 1066"/>
              <a:gd name="T2" fmla="*/ 1613 w 1688"/>
              <a:gd name="T3" fmla="*/ 850 h 1066"/>
              <a:gd name="T4" fmla="*/ 1517 w 1688"/>
              <a:gd name="T5" fmla="*/ 471 h 1066"/>
              <a:gd name="T6" fmla="*/ 798 w 1688"/>
              <a:gd name="T7" fmla="*/ 28 h 1066"/>
              <a:gd name="T8" fmla="*/ 181 w 1688"/>
              <a:gd name="T9" fmla="*/ 333 h 1066"/>
              <a:gd name="T10" fmla="*/ 420 w 1688"/>
              <a:gd name="T11" fmla="*/ 1066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88" h="1066">
                <a:moveTo>
                  <a:pt x="1302" y="1066"/>
                </a:moveTo>
                <a:cubicBezTo>
                  <a:pt x="1416" y="1024"/>
                  <a:pt x="1551" y="962"/>
                  <a:pt x="1613" y="850"/>
                </a:cubicBezTo>
                <a:cubicBezTo>
                  <a:pt x="1688" y="715"/>
                  <a:pt x="1606" y="575"/>
                  <a:pt x="1517" y="471"/>
                </a:cubicBezTo>
                <a:cubicBezTo>
                  <a:pt x="1336" y="258"/>
                  <a:pt x="1084" y="62"/>
                  <a:pt x="798" y="28"/>
                </a:cubicBezTo>
                <a:cubicBezTo>
                  <a:pt x="559" y="0"/>
                  <a:pt x="317" y="138"/>
                  <a:pt x="181" y="333"/>
                </a:cubicBezTo>
                <a:cubicBezTo>
                  <a:pt x="0" y="592"/>
                  <a:pt x="191" y="907"/>
                  <a:pt x="420" y="10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8">
            <a:extLst>
              <a:ext uri="{FF2B5EF4-FFF2-40B4-BE49-F238E27FC236}">
                <a16:creationId xmlns:a16="http://schemas.microsoft.com/office/drawing/2014/main" id="{9B8051E0-19D7-43E1-BFD9-E6DBFEB3A3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542347"/>
            <a:ext cx="10334625" cy="6322075"/>
          </a:xfrm>
          <a:custGeom>
            <a:avLst/>
            <a:gdLst>
              <a:gd name="T0" fmla="*/ 1873 w 2171"/>
              <a:gd name="T1" fmla="*/ 1326 h 1326"/>
              <a:gd name="T2" fmla="*/ 1609 w 2171"/>
              <a:gd name="T3" fmla="*/ 473 h 1326"/>
              <a:gd name="T4" fmla="*/ 880 w 2171"/>
              <a:gd name="T5" fmla="*/ 63 h 1326"/>
              <a:gd name="T6" fmla="*/ 0 w 2171"/>
              <a:gd name="T7" fmla="*/ 423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71" h="1326">
                <a:moveTo>
                  <a:pt x="1873" y="1326"/>
                </a:moveTo>
                <a:cubicBezTo>
                  <a:pt x="2171" y="1045"/>
                  <a:pt x="1825" y="678"/>
                  <a:pt x="1609" y="473"/>
                </a:cubicBezTo>
                <a:cubicBezTo>
                  <a:pt x="1406" y="281"/>
                  <a:pt x="1159" y="116"/>
                  <a:pt x="880" y="63"/>
                </a:cubicBezTo>
                <a:cubicBezTo>
                  <a:pt x="545" y="0"/>
                  <a:pt x="214" y="161"/>
                  <a:pt x="0" y="423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9">
            <a:extLst>
              <a:ext uri="{FF2B5EF4-FFF2-40B4-BE49-F238E27FC236}">
                <a16:creationId xmlns:a16="http://schemas.microsoft.com/office/drawing/2014/main" id="{4EDB2B02-86A2-46F5-A4BE-B7D9B10411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6178751"/>
            <a:ext cx="504825" cy="681527"/>
          </a:xfrm>
          <a:custGeom>
            <a:avLst/>
            <a:gdLst>
              <a:gd name="T0" fmla="*/ 0 w 106"/>
              <a:gd name="T1" fmla="*/ 0 h 143"/>
              <a:gd name="T2" fmla="*/ 106 w 106"/>
              <a:gd name="T3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6" h="143">
                <a:moveTo>
                  <a:pt x="0" y="0"/>
                </a:moveTo>
                <a:cubicBezTo>
                  <a:pt x="35" y="54"/>
                  <a:pt x="70" y="101"/>
                  <a:pt x="106" y="143"/>
                </a:cubicBezTo>
              </a:path>
            </a:pathLst>
          </a:custGeom>
          <a:noFill/>
          <a:ln w="4763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Freeform 10">
            <a:extLst>
              <a:ext uri="{FF2B5EF4-FFF2-40B4-BE49-F238E27FC236}">
                <a16:creationId xmlns:a16="http://schemas.microsoft.com/office/drawing/2014/main" id="{43954639-FB5D-41F4-9560-6F6DFE7784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59376"/>
            <a:ext cx="11091863" cy="6923796"/>
          </a:xfrm>
          <a:custGeom>
            <a:avLst/>
            <a:gdLst>
              <a:gd name="T0" fmla="*/ 2046 w 2330"/>
              <a:gd name="T1" fmla="*/ 1452 h 1452"/>
              <a:gd name="T2" fmla="*/ 1813 w 2330"/>
              <a:gd name="T3" fmla="*/ 601 h 1452"/>
              <a:gd name="T4" fmla="*/ 956 w 2330"/>
              <a:gd name="T5" fmla="*/ 97 h 1452"/>
              <a:gd name="T6" fmla="*/ 0 w 2330"/>
              <a:gd name="T7" fmla="*/ 366 h 1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0" h="1452">
                <a:moveTo>
                  <a:pt x="2046" y="1452"/>
                </a:moveTo>
                <a:cubicBezTo>
                  <a:pt x="2330" y="1153"/>
                  <a:pt x="2049" y="821"/>
                  <a:pt x="1813" y="601"/>
                </a:cubicBezTo>
                <a:cubicBezTo>
                  <a:pt x="1569" y="375"/>
                  <a:pt x="1282" y="179"/>
                  <a:pt x="956" y="97"/>
                </a:cubicBezTo>
                <a:cubicBezTo>
                  <a:pt x="572" y="0"/>
                  <a:pt x="292" y="101"/>
                  <a:pt x="0" y="3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8" name="Freeform 12">
            <a:extLst>
              <a:ext uri="{FF2B5EF4-FFF2-40B4-BE49-F238E27FC236}">
                <a16:creationId xmlns:a16="http://schemas.microsoft.com/office/drawing/2014/main" id="{E898931C-0323-41FA-A036-20F818B1FF8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1057275" cy="614491"/>
          </a:xfrm>
          <a:custGeom>
            <a:avLst/>
            <a:gdLst>
              <a:gd name="T0" fmla="*/ 222 w 222"/>
              <a:gd name="T1" fmla="*/ 0 h 129"/>
              <a:gd name="T2" fmla="*/ 0 w 222"/>
              <a:gd name="T3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2" h="129">
                <a:moveTo>
                  <a:pt x="222" y="0"/>
                </a:moveTo>
                <a:cubicBezTo>
                  <a:pt x="152" y="35"/>
                  <a:pt x="76" y="78"/>
                  <a:pt x="0" y="129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14">
            <a:extLst>
              <a:ext uri="{FF2B5EF4-FFF2-40B4-BE49-F238E27FC236}">
                <a16:creationId xmlns:a16="http://schemas.microsoft.com/office/drawing/2014/main" id="{89AFE9DD-0792-4B98-B4EB-97ACA17E6A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-6705"/>
            <a:ext cx="595313" cy="352734"/>
          </a:xfrm>
          <a:custGeom>
            <a:avLst/>
            <a:gdLst>
              <a:gd name="T0" fmla="*/ 125 w 125"/>
              <a:gd name="T1" fmla="*/ 0 h 74"/>
              <a:gd name="T2" fmla="*/ 0 w 125"/>
              <a:gd name="T3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5" h="74">
                <a:moveTo>
                  <a:pt x="125" y="0"/>
                </a:moveTo>
                <a:cubicBezTo>
                  <a:pt x="85" y="22"/>
                  <a:pt x="43" y="47"/>
                  <a:pt x="0" y="74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Freeform 16">
            <a:extLst>
              <a:ext uri="{FF2B5EF4-FFF2-40B4-BE49-F238E27FC236}">
                <a16:creationId xmlns:a16="http://schemas.microsoft.com/office/drawing/2014/main" id="{3981F5C4-9AE1-404E-AF44-A4E6DB374F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357188" cy="213875"/>
          </a:xfrm>
          <a:custGeom>
            <a:avLst/>
            <a:gdLst>
              <a:gd name="T0" fmla="*/ 75 w 75"/>
              <a:gd name="T1" fmla="*/ 0 h 45"/>
              <a:gd name="T2" fmla="*/ 0 w 75"/>
              <a:gd name="T3" fmla="*/ 45 h 4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45">
                <a:moveTo>
                  <a:pt x="75" y="0"/>
                </a:moveTo>
                <a:cubicBezTo>
                  <a:pt x="50" y="14"/>
                  <a:pt x="25" y="29"/>
                  <a:pt x="0" y="45"/>
                </a:cubicBezTo>
              </a:path>
            </a:pathLst>
          </a:custGeom>
          <a:noFill/>
          <a:ln w="12700" cap="flat">
            <a:solidFill>
              <a:schemeClr val="tx1">
                <a:alpha val="20000"/>
              </a:schemeClr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Freeform 11">
            <a:extLst>
              <a:ext uri="{FF2B5EF4-FFF2-40B4-BE49-F238E27FC236}">
                <a16:creationId xmlns:a16="http://schemas.microsoft.com/office/drawing/2014/main" id="{763C1781-8726-4FAC-8C45-FF40376BE4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26601" y="-1916"/>
            <a:ext cx="5788025" cy="6847184"/>
          </a:xfrm>
          <a:custGeom>
            <a:avLst/>
            <a:gdLst>
              <a:gd name="T0" fmla="*/ 1094 w 1216"/>
              <a:gd name="T1" fmla="*/ 1436 h 1436"/>
              <a:gd name="T2" fmla="*/ 709 w 1216"/>
              <a:gd name="T3" fmla="*/ 551 h 1436"/>
              <a:gd name="T4" fmla="*/ 0 w 1216"/>
              <a:gd name="T5" fmla="*/ 0 h 1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6" h="1436">
                <a:moveTo>
                  <a:pt x="1094" y="1436"/>
                </a:moveTo>
                <a:cubicBezTo>
                  <a:pt x="1216" y="1114"/>
                  <a:pt x="904" y="770"/>
                  <a:pt x="709" y="551"/>
                </a:cubicBezTo>
                <a:cubicBezTo>
                  <a:pt x="509" y="327"/>
                  <a:pt x="274" y="127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Freeform 21">
            <a:extLst>
              <a:ext uri="{FF2B5EF4-FFF2-40B4-BE49-F238E27FC236}">
                <a16:creationId xmlns:a16="http://schemas.microsoft.com/office/drawing/2014/main" id="{301491B5-56C7-43DC-A3D9-861EECCA05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235014" y="2872"/>
            <a:ext cx="2951163" cy="2555325"/>
          </a:xfrm>
          <a:custGeom>
            <a:avLst/>
            <a:gdLst>
              <a:gd name="T0" fmla="*/ 620 w 620"/>
              <a:gd name="T1" fmla="*/ 536 h 536"/>
              <a:gd name="T2" fmla="*/ 0 w 620"/>
              <a:gd name="T3" fmla="*/ 0 h 5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20" h="536">
                <a:moveTo>
                  <a:pt x="620" y="536"/>
                </a:moveTo>
                <a:cubicBezTo>
                  <a:pt x="404" y="314"/>
                  <a:pt x="196" y="138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F33483-2351-460D-8952-BFCD73370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0777" y="1826384"/>
            <a:ext cx="4248797" cy="387786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2800" err="1"/>
              <a:t>Растениеводство</a:t>
            </a:r>
            <a:r>
              <a:rPr lang="en-US" sz="2800"/>
              <a:t> </a:t>
            </a:r>
            <a:r>
              <a:rPr lang="en-US" sz="2800" err="1"/>
              <a:t>Московской</a:t>
            </a:r>
            <a:r>
              <a:rPr lang="en-US" sz="2800"/>
              <a:t> </a:t>
            </a:r>
            <a:r>
              <a:rPr lang="en-US" sz="2800" err="1"/>
              <a:t>области</a:t>
            </a:r>
            <a:r>
              <a:rPr lang="en-US" sz="2800"/>
              <a:t> </a:t>
            </a:r>
            <a:r>
              <a:rPr lang="en-US" sz="2800" err="1"/>
              <a:t>во</a:t>
            </a:r>
            <a:r>
              <a:rPr lang="en-US" sz="2800"/>
              <a:t> </a:t>
            </a:r>
            <a:r>
              <a:rPr lang="en-US" sz="2800" err="1"/>
              <a:t>многом</a:t>
            </a:r>
            <a:r>
              <a:rPr lang="en-US" sz="2800"/>
              <a:t> </a:t>
            </a:r>
            <a:r>
              <a:rPr lang="en-US" sz="2800" err="1"/>
              <a:t>специализируесся</a:t>
            </a:r>
            <a:r>
              <a:rPr lang="en-US" sz="2800"/>
              <a:t> </a:t>
            </a:r>
            <a:r>
              <a:rPr lang="en-US" sz="2800" err="1"/>
              <a:t>на</a:t>
            </a:r>
            <a:r>
              <a:rPr lang="en-US" sz="2800"/>
              <a:t> </a:t>
            </a:r>
            <a:r>
              <a:rPr lang="en-US" sz="2800" err="1"/>
              <a:t>выращивании</a:t>
            </a:r>
            <a:r>
              <a:rPr lang="en-US" sz="2800"/>
              <a:t> </a:t>
            </a:r>
            <a:r>
              <a:rPr lang="en-US" sz="2800" b="1" err="1"/>
              <a:t>картофеля</a:t>
            </a:r>
            <a:r>
              <a:rPr lang="en-US" sz="2800" b="1"/>
              <a:t> и </a:t>
            </a:r>
            <a:r>
              <a:rPr lang="en-US" sz="2800" b="1" err="1"/>
              <a:t>овощей</a:t>
            </a:r>
            <a:r>
              <a:rPr lang="en-US" sz="2800" b="1"/>
              <a:t>. </a:t>
            </a:r>
            <a:r>
              <a:rPr lang="en-US" sz="2800"/>
              <a:t>В 2015 </a:t>
            </a:r>
            <a:r>
              <a:rPr lang="en-US" sz="2800" err="1"/>
              <a:t>году</a:t>
            </a:r>
            <a:r>
              <a:rPr lang="en-US" sz="2800"/>
              <a:t> </a:t>
            </a:r>
            <a:r>
              <a:rPr lang="en-US" sz="3200" err="1"/>
              <a:t>данный</a:t>
            </a:r>
            <a:r>
              <a:rPr lang="en-US" sz="3200"/>
              <a:t> </a:t>
            </a:r>
            <a:r>
              <a:rPr lang="en-US" sz="3200" err="1"/>
              <a:t>регион</a:t>
            </a:r>
            <a:r>
              <a:rPr lang="en-US" sz="3200"/>
              <a:t> </a:t>
            </a:r>
            <a:r>
              <a:rPr lang="en-US" sz="3200" err="1"/>
              <a:t>занял</a:t>
            </a:r>
            <a:r>
              <a:rPr lang="en-US" sz="3200"/>
              <a:t> 4-е </a:t>
            </a:r>
            <a:r>
              <a:rPr lang="en-US" sz="3200" err="1"/>
              <a:t>место</a:t>
            </a:r>
            <a:r>
              <a:rPr lang="en-US" sz="3200"/>
              <a:t> </a:t>
            </a:r>
            <a:r>
              <a:rPr lang="en-US" sz="3200" err="1"/>
              <a:t>по</a:t>
            </a:r>
            <a:r>
              <a:rPr lang="en-US" sz="3200"/>
              <a:t> </a:t>
            </a:r>
            <a:r>
              <a:rPr lang="en-US" sz="3200" err="1"/>
              <a:t>сборам</a:t>
            </a:r>
            <a:r>
              <a:rPr lang="en-US" sz="3200"/>
              <a:t> </a:t>
            </a:r>
            <a:r>
              <a:rPr lang="en-US" sz="3200" err="1"/>
              <a:t>картофеля</a:t>
            </a:r>
            <a:r>
              <a:rPr lang="en-US" sz="3200"/>
              <a:t>. </a:t>
            </a:r>
            <a:r>
              <a:rPr lang="en-US" sz="3200" err="1"/>
              <a:t>По</a:t>
            </a:r>
            <a:r>
              <a:rPr lang="en-US" sz="3200"/>
              <a:t> </a:t>
            </a:r>
            <a:r>
              <a:rPr lang="en-US" sz="3200" err="1"/>
              <a:t>произвотству</a:t>
            </a:r>
            <a:r>
              <a:rPr lang="en-US" sz="3200"/>
              <a:t> </a:t>
            </a:r>
            <a:r>
              <a:rPr lang="en-US" sz="3200" err="1"/>
              <a:t>овощей</a:t>
            </a:r>
            <a:r>
              <a:rPr lang="en-US" sz="3200"/>
              <a:t> </a:t>
            </a:r>
            <a:r>
              <a:rPr lang="en-US" sz="3200" err="1"/>
              <a:t>всех</a:t>
            </a:r>
            <a:r>
              <a:rPr lang="en-US" sz="3200"/>
              <a:t> </a:t>
            </a:r>
            <a:r>
              <a:rPr lang="en-US" sz="3200" err="1"/>
              <a:t>видов</a:t>
            </a:r>
            <a:r>
              <a:rPr lang="en-US" sz="3200"/>
              <a:t> </a:t>
            </a:r>
            <a:r>
              <a:rPr lang="en-US" sz="3200" err="1"/>
              <a:t>Московская</a:t>
            </a:r>
            <a:r>
              <a:rPr lang="en-US" sz="3200"/>
              <a:t> </a:t>
            </a:r>
            <a:r>
              <a:rPr lang="en-US" sz="3200" err="1"/>
              <a:t>область</a:t>
            </a:r>
            <a:r>
              <a:rPr lang="en-US" sz="3200"/>
              <a:t> </a:t>
            </a:r>
            <a:r>
              <a:rPr lang="en-US" sz="3200" err="1"/>
              <a:t>заняла</a:t>
            </a:r>
            <a:r>
              <a:rPr lang="en-US" sz="3200"/>
              <a:t> 5-е </a:t>
            </a:r>
            <a:r>
              <a:rPr lang="en-US" sz="3200" err="1"/>
              <a:t>место</a:t>
            </a:r>
            <a:r>
              <a:rPr lang="en-US" sz="3200"/>
              <a:t> </a:t>
            </a:r>
            <a:r>
              <a:rPr lang="en-US" sz="3200" err="1"/>
              <a:t>среди</a:t>
            </a:r>
            <a:r>
              <a:rPr lang="en-US" sz="3200"/>
              <a:t> </a:t>
            </a:r>
            <a:r>
              <a:rPr lang="en-US" sz="3200" err="1"/>
              <a:t>российских</a:t>
            </a:r>
            <a:r>
              <a:rPr lang="en-US" sz="3200"/>
              <a:t> </a:t>
            </a:r>
            <a:r>
              <a:rPr lang="en-US" sz="3200" err="1"/>
              <a:t>регионов</a:t>
            </a:r>
            <a:r>
              <a:rPr lang="en-US" sz="3200"/>
              <a:t>.</a:t>
            </a:r>
            <a:endParaRPr lang="en-US" sz="3200">
              <a:cs typeface="Calibri Light"/>
            </a:endParaRPr>
          </a:p>
        </p:txBody>
      </p:sp>
      <p:sp>
        <p:nvSpPr>
          <p:cNvPr id="38" name="Freeform 22">
            <a:extLst>
              <a:ext uri="{FF2B5EF4-FFF2-40B4-BE49-F238E27FC236}">
                <a16:creationId xmlns:a16="http://schemas.microsoft.com/office/drawing/2014/main" id="{237E2353-22DF-46E0-A200-FB30F8F394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020826" y="-1916"/>
            <a:ext cx="2165350" cy="1358265"/>
          </a:xfrm>
          <a:custGeom>
            <a:avLst/>
            <a:gdLst>
              <a:gd name="T0" fmla="*/ 0 w 455"/>
              <a:gd name="T1" fmla="*/ 0 h 285"/>
              <a:gd name="T2" fmla="*/ 455 w 455"/>
              <a:gd name="T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5" h="285">
                <a:moveTo>
                  <a:pt x="0" y="0"/>
                </a:moveTo>
                <a:cubicBezTo>
                  <a:pt x="153" y="85"/>
                  <a:pt x="308" y="180"/>
                  <a:pt x="455" y="28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Freeform 23">
            <a:extLst>
              <a:ext uri="{FF2B5EF4-FFF2-40B4-BE49-F238E27FC236}">
                <a16:creationId xmlns:a16="http://schemas.microsoft.com/office/drawing/2014/main" id="{DD6138DB-057B-45F7-A5F4-E7BFDA20D0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90826" y="-1916"/>
            <a:ext cx="895350" cy="534687"/>
          </a:xfrm>
          <a:custGeom>
            <a:avLst/>
            <a:gdLst>
              <a:gd name="T0" fmla="*/ 0 w 188"/>
              <a:gd name="T1" fmla="*/ 0 h 112"/>
              <a:gd name="T2" fmla="*/ 188 w 188"/>
              <a:gd name="T3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8" h="112">
                <a:moveTo>
                  <a:pt x="0" y="0"/>
                </a:moveTo>
                <a:cubicBezTo>
                  <a:pt x="63" y="36"/>
                  <a:pt x="126" y="73"/>
                  <a:pt x="188" y="112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79A54AB1-B64F-4843-BFAB-81CB74E66B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752078" y="2218040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4" name="Рисунок 4" descr="Изображение выглядит как трава, внешний, сельскохозяйственная машина&#10;&#10;Автоматически созданное описание">
            <a:extLst>
              <a:ext uri="{FF2B5EF4-FFF2-40B4-BE49-F238E27FC236}">
                <a16:creationId xmlns:a16="http://schemas.microsoft.com/office/drawing/2014/main" id="{0452B18C-1C57-4848-BF9D-5BD18D1CAB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8099" r="1" b="1"/>
          <a:stretch/>
        </p:blipFill>
        <p:spPr>
          <a:xfrm>
            <a:off x="677494" y="910942"/>
            <a:ext cx="6683622" cy="5026762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6502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1AC6A30-4F22-4C0F-B278-19C5B8A80C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B4335AD-65B1-44E4-90AF-264024FE4BD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0"/>
            <a:ext cx="12191999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4E4903-6F0F-42BE-AFFA-3635AB417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0366" y="609600"/>
            <a:ext cx="4267200" cy="1351472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" name="Рисунок 4" descr="Изображение выглядит как текст, контейнер&#10;&#10;Автоматически созданное описание">
            <a:extLst>
              <a:ext uri="{FF2B5EF4-FFF2-40B4-BE49-F238E27FC236}">
                <a16:creationId xmlns:a16="http://schemas.microsoft.com/office/drawing/2014/main" id="{418EFF6D-CEC9-4C37-8326-248B0438CA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00" r="11958"/>
          <a:stretch/>
        </p:blipFill>
        <p:spPr>
          <a:xfrm>
            <a:off x="3" y="1"/>
            <a:ext cx="3695699" cy="6858001"/>
          </a:xfrm>
          <a:custGeom>
            <a:avLst/>
            <a:gdLst/>
            <a:ahLst/>
            <a:cxnLst/>
            <a:rect l="l" t="t" r="r" b="b"/>
            <a:pathLst>
              <a:path w="3695699" h="6858001">
                <a:moveTo>
                  <a:pt x="0" y="0"/>
                </a:moveTo>
                <a:lnTo>
                  <a:pt x="3435129" y="0"/>
                </a:lnTo>
                <a:lnTo>
                  <a:pt x="3430599" y="17349"/>
                </a:lnTo>
                <a:cubicBezTo>
                  <a:pt x="3437542" y="19835"/>
                  <a:pt x="3423757" y="30822"/>
                  <a:pt x="3427683" y="38871"/>
                </a:cubicBezTo>
                <a:cubicBezTo>
                  <a:pt x="3431230" y="44698"/>
                  <a:pt x="3427877" y="49388"/>
                  <a:pt x="3427096" y="55116"/>
                </a:cubicBezTo>
                <a:cubicBezTo>
                  <a:pt x="3429620" y="62945"/>
                  <a:pt x="3421946" y="87211"/>
                  <a:pt x="3417356" y="93331"/>
                </a:cubicBezTo>
                <a:cubicBezTo>
                  <a:pt x="3401974" y="107607"/>
                  <a:pt x="3409629" y="143436"/>
                  <a:pt x="3397765" y="155370"/>
                </a:cubicBezTo>
                <a:cubicBezTo>
                  <a:pt x="3395800" y="159886"/>
                  <a:pt x="3394789" y="164378"/>
                  <a:pt x="3394373" y="168831"/>
                </a:cubicBezTo>
                <a:lnTo>
                  <a:pt x="3394553" y="181402"/>
                </a:lnTo>
                <a:lnTo>
                  <a:pt x="3397293" y="185192"/>
                </a:lnTo>
                <a:lnTo>
                  <a:pt x="3395923" y="192756"/>
                </a:lnTo>
                <a:cubicBezTo>
                  <a:pt x="3396018" y="193497"/>
                  <a:pt x="3396112" y="194237"/>
                  <a:pt x="3396207" y="194978"/>
                </a:cubicBezTo>
                <a:cubicBezTo>
                  <a:pt x="3396531" y="199154"/>
                  <a:pt x="3396856" y="203330"/>
                  <a:pt x="3397180" y="207506"/>
                </a:cubicBezTo>
                <a:cubicBezTo>
                  <a:pt x="3382438" y="200939"/>
                  <a:pt x="3394549" y="241317"/>
                  <a:pt x="3383191" y="229051"/>
                </a:cubicBezTo>
                <a:cubicBezTo>
                  <a:pt x="3382519" y="234401"/>
                  <a:pt x="3381383" y="237332"/>
                  <a:pt x="3380194" y="239137"/>
                </a:cubicBezTo>
                <a:lnTo>
                  <a:pt x="3349267" y="310262"/>
                </a:lnTo>
                <a:lnTo>
                  <a:pt x="3344455" y="381704"/>
                </a:lnTo>
                <a:cubicBezTo>
                  <a:pt x="3343420" y="464598"/>
                  <a:pt x="3338482" y="511985"/>
                  <a:pt x="3327551" y="571873"/>
                </a:cubicBezTo>
                <a:cubicBezTo>
                  <a:pt x="3316620" y="631761"/>
                  <a:pt x="3309762" y="702429"/>
                  <a:pt x="3278869" y="741030"/>
                </a:cubicBezTo>
                <a:lnTo>
                  <a:pt x="3239259" y="957888"/>
                </a:lnTo>
                <a:cubicBezTo>
                  <a:pt x="3267597" y="1021376"/>
                  <a:pt x="3235647" y="1004478"/>
                  <a:pt x="3243890" y="1047869"/>
                </a:cubicBezTo>
                <a:cubicBezTo>
                  <a:pt x="3245988" y="1077107"/>
                  <a:pt x="3228006" y="1101189"/>
                  <a:pt x="3221700" y="1118244"/>
                </a:cubicBezTo>
                <a:cubicBezTo>
                  <a:pt x="3220198" y="1120922"/>
                  <a:pt x="3213346" y="1188569"/>
                  <a:pt x="3211078" y="1190394"/>
                </a:cubicBezTo>
                <a:cubicBezTo>
                  <a:pt x="3204899" y="1218939"/>
                  <a:pt x="3210276" y="1253036"/>
                  <a:pt x="3199704" y="1304585"/>
                </a:cubicBezTo>
                <a:cubicBezTo>
                  <a:pt x="3199438" y="1346246"/>
                  <a:pt x="3168623" y="1413431"/>
                  <a:pt x="3167741" y="1449444"/>
                </a:cubicBezTo>
                <a:cubicBezTo>
                  <a:pt x="3180911" y="1471132"/>
                  <a:pt x="3193362" y="1499173"/>
                  <a:pt x="3194410" y="1520667"/>
                </a:cubicBezTo>
                <a:cubicBezTo>
                  <a:pt x="3181228" y="1513763"/>
                  <a:pt x="3199978" y="1547097"/>
                  <a:pt x="3184473" y="1547038"/>
                </a:cubicBezTo>
                <a:cubicBezTo>
                  <a:pt x="3185153" y="1550949"/>
                  <a:pt x="3186303" y="1554741"/>
                  <a:pt x="3187573" y="1558550"/>
                </a:cubicBezTo>
                <a:lnTo>
                  <a:pt x="3188231" y="1560544"/>
                </a:lnTo>
                <a:lnTo>
                  <a:pt x="3188195" y="1568317"/>
                </a:lnTo>
                <a:lnTo>
                  <a:pt x="3191518" y="1570772"/>
                </a:lnTo>
                <a:lnTo>
                  <a:pt x="3193853" y="1582659"/>
                </a:lnTo>
                <a:cubicBezTo>
                  <a:pt x="3194213" y="1587070"/>
                  <a:pt x="3193997" y="1591769"/>
                  <a:pt x="3192857" y="1596890"/>
                </a:cubicBezTo>
                <a:cubicBezTo>
                  <a:pt x="3185716" y="1609144"/>
                  <a:pt x="3191593" y="1629575"/>
                  <a:pt x="3189686" y="1647479"/>
                </a:cubicBezTo>
                <a:lnTo>
                  <a:pt x="3187125" y="1655568"/>
                </a:lnTo>
                <a:cubicBezTo>
                  <a:pt x="3187259" y="1659315"/>
                  <a:pt x="3192418" y="1733399"/>
                  <a:pt x="3192552" y="1737146"/>
                </a:cubicBezTo>
                <a:cubicBezTo>
                  <a:pt x="3236684" y="1834597"/>
                  <a:pt x="3210475" y="1851660"/>
                  <a:pt x="3219437" y="1908917"/>
                </a:cubicBezTo>
                <a:lnTo>
                  <a:pt x="3220572" y="1915235"/>
                </a:lnTo>
                <a:cubicBezTo>
                  <a:pt x="3225642" y="1919319"/>
                  <a:pt x="3228448" y="1945519"/>
                  <a:pt x="3226946" y="1954447"/>
                </a:cubicBezTo>
                <a:cubicBezTo>
                  <a:pt x="3219553" y="1979351"/>
                  <a:pt x="3239504" y="2001442"/>
                  <a:pt x="3234148" y="2021397"/>
                </a:cubicBezTo>
                <a:cubicBezTo>
                  <a:pt x="3234224" y="2026740"/>
                  <a:pt x="3235084" y="2031233"/>
                  <a:pt x="3236424" y="2035173"/>
                </a:cubicBezTo>
                <a:lnTo>
                  <a:pt x="3241339" y="2045116"/>
                </a:lnTo>
                <a:lnTo>
                  <a:pt x="3233470" y="2098623"/>
                </a:lnTo>
                <a:cubicBezTo>
                  <a:pt x="3230495" y="2129687"/>
                  <a:pt x="3232618" y="2188321"/>
                  <a:pt x="3230016" y="2240964"/>
                </a:cubicBezTo>
                <a:cubicBezTo>
                  <a:pt x="3226602" y="2283982"/>
                  <a:pt x="3232644" y="2342030"/>
                  <a:pt x="3237809" y="2379644"/>
                </a:cubicBezTo>
                <a:cubicBezTo>
                  <a:pt x="3244462" y="2409884"/>
                  <a:pt x="3221747" y="2435219"/>
                  <a:pt x="3237054" y="2459103"/>
                </a:cubicBezTo>
                <a:cubicBezTo>
                  <a:pt x="3245536" y="2488997"/>
                  <a:pt x="3251426" y="2510390"/>
                  <a:pt x="3255285" y="2538679"/>
                </a:cubicBezTo>
                <a:cubicBezTo>
                  <a:pt x="3258296" y="2574322"/>
                  <a:pt x="3245460" y="2589819"/>
                  <a:pt x="3245073" y="2622720"/>
                </a:cubicBezTo>
                <a:lnTo>
                  <a:pt x="3252960" y="2736087"/>
                </a:lnTo>
                <a:cubicBezTo>
                  <a:pt x="3245577" y="2772183"/>
                  <a:pt x="3230063" y="2856752"/>
                  <a:pt x="3218681" y="2902964"/>
                </a:cubicBezTo>
                <a:cubicBezTo>
                  <a:pt x="3212624" y="2927969"/>
                  <a:pt x="3209733" y="2973979"/>
                  <a:pt x="3203641" y="3008786"/>
                </a:cubicBezTo>
                <a:cubicBezTo>
                  <a:pt x="3197547" y="3043595"/>
                  <a:pt x="3186644" y="3093251"/>
                  <a:pt x="3182123" y="3111815"/>
                </a:cubicBezTo>
                <a:lnTo>
                  <a:pt x="3176517" y="3120169"/>
                </a:lnTo>
                <a:lnTo>
                  <a:pt x="3177035" y="3121646"/>
                </a:lnTo>
                <a:cubicBezTo>
                  <a:pt x="3177423" y="3127588"/>
                  <a:pt x="3176129" y="3130763"/>
                  <a:pt x="3174093" y="3132705"/>
                </a:cubicBezTo>
                <a:lnTo>
                  <a:pt x="3171045" y="3134220"/>
                </a:lnTo>
                <a:lnTo>
                  <a:pt x="3168274" y="3141524"/>
                </a:lnTo>
                <a:lnTo>
                  <a:pt x="3160781" y="3155149"/>
                </a:lnTo>
                <a:cubicBezTo>
                  <a:pt x="3160949" y="3156237"/>
                  <a:pt x="3161116" y="3157326"/>
                  <a:pt x="3161284" y="3158414"/>
                </a:cubicBezTo>
                <a:lnTo>
                  <a:pt x="3152950" y="3180080"/>
                </a:lnTo>
                <a:lnTo>
                  <a:pt x="3153739" y="3180719"/>
                </a:lnTo>
                <a:cubicBezTo>
                  <a:pt x="3155321" y="3182647"/>
                  <a:pt x="3156128" y="3184999"/>
                  <a:pt x="3155342" y="3188313"/>
                </a:cubicBezTo>
                <a:cubicBezTo>
                  <a:pt x="3169797" y="3188216"/>
                  <a:pt x="3159934" y="3192271"/>
                  <a:pt x="3156340" y="3202049"/>
                </a:cubicBezTo>
                <a:cubicBezTo>
                  <a:pt x="3177988" y="3204083"/>
                  <a:pt x="3159779" y="3228842"/>
                  <a:pt x="3169832" y="3237938"/>
                </a:cubicBezTo>
                <a:cubicBezTo>
                  <a:pt x="3166705" y="3245075"/>
                  <a:pt x="3163793" y="3252659"/>
                  <a:pt x="3161244" y="3260564"/>
                </a:cubicBezTo>
                <a:lnTo>
                  <a:pt x="3160005" y="3265314"/>
                </a:lnTo>
                <a:cubicBezTo>
                  <a:pt x="3160063" y="3265371"/>
                  <a:pt x="3160124" y="3265428"/>
                  <a:pt x="3160184" y="3265486"/>
                </a:cubicBezTo>
                <a:cubicBezTo>
                  <a:pt x="3160345" y="3266694"/>
                  <a:pt x="3160101" y="3268319"/>
                  <a:pt x="3159279" y="3270659"/>
                </a:cubicBezTo>
                <a:lnTo>
                  <a:pt x="3157747" y="3273971"/>
                </a:lnTo>
                <a:lnTo>
                  <a:pt x="3155343" y="3283185"/>
                </a:lnTo>
                <a:cubicBezTo>
                  <a:pt x="3155517" y="3284422"/>
                  <a:pt x="3155689" y="3285657"/>
                  <a:pt x="3155860" y="3286893"/>
                </a:cubicBezTo>
                <a:lnTo>
                  <a:pt x="3158001" y="3289146"/>
                </a:lnTo>
                <a:lnTo>
                  <a:pt x="3157508" y="3289877"/>
                </a:lnTo>
                <a:cubicBezTo>
                  <a:pt x="3151604" y="3294411"/>
                  <a:pt x="3144966" y="3293561"/>
                  <a:pt x="3159853" y="3309833"/>
                </a:cubicBezTo>
                <a:cubicBezTo>
                  <a:pt x="3149181" y="3321561"/>
                  <a:pt x="3158789" y="3329345"/>
                  <a:pt x="3157392" y="3351579"/>
                </a:cubicBezTo>
                <a:cubicBezTo>
                  <a:pt x="3148710" y="3357083"/>
                  <a:pt x="3149361" y="3365079"/>
                  <a:pt x="3152871" y="3374240"/>
                </a:cubicBezTo>
                <a:cubicBezTo>
                  <a:pt x="3148885" y="3383513"/>
                  <a:pt x="3145239" y="3392740"/>
                  <a:pt x="3142119" y="3402557"/>
                </a:cubicBezTo>
                <a:lnTo>
                  <a:pt x="3138061" y="3419585"/>
                </a:lnTo>
                <a:lnTo>
                  <a:pt x="3139796" y="3424940"/>
                </a:lnTo>
                <a:cubicBezTo>
                  <a:pt x="3142520" y="3434326"/>
                  <a:pt x="3143300" y="3443700"/>
                  <a:pt x="3137669" y="3463264"/>
                </a:cubicBezTo>
                <a:cubicBezTo>
                  <a:pt x="3147380" y="3480689"/>
                  <a:pt x="3167781" y="3490510"/>
                  <a:pt x="3168140" y="3518969"/>
                </a:cubicBezTo>
                <a:cubicBezTo>
                  <a:pt x="3159473" y="3545761"/>
                  <a:pt x="3191152" y="3574399"/>
                  <a:pt x="3179206" y="3607864"/>
                </a:cubicBezTo>
                <a:cubicBezTo>
                  <a:pt x="3176757" y="3619813"/>
                  <a:pt x="3181069" y="3654600"/>
                  <a:pt x="3189125" y="3659839"/>
                </a:cubicBezTo>
                <a:cubicBezTo>
                  <a:pt x="3191518" y="3666815"/>
                  <a:pt x="3189857" y="3675779"/>
                  <a:pt x="3198077" y="3677681"/>
                </a:cubicBezTo>
                <a:cubicBezTo>
                  <a:pt x="3208136" y="3681475"/>
                  <a:pt x="3196345" y="3709561"/>
                  <a:pt x="3207094" y="3703876"/>
                </a:cubicBezTo>
                <a:cubicBezTo>
                  <a:pt x="3199084" y="3723751"/>
                  <a:pt x="3220453" y="3734396"/>
                  <a:pt x="3227016" y="3748633"/>
                </a:cubicBezTo>
                <a:cubicBezTo>
                  <a:pt x="3218663" y="3764666"/>
                  <a:pt x="3240667" y="3778725"/>
                  <a:pt x="3246806" y="3811324"/>
                </a:cubicBezTo>
                <a:cubicBezTo>
                  <a:pt x="3237058" y="3829063"/>
                  <a:pt x="3251097" y="3833247"/>
                  <a:pt x="3239091" y="3865102"/>
                </a:cubicBezTo>
                <a:cubicBezTo>
                  <a:pt x="3240755" y="3865725"/>
                  <a:pt x="3242340" y="3866659"/>
                  <a:pt x="3243800" y="3867874"/>
                </a:cubicBezTo>
                <a:cubicBezTo>
                  <a:pt x="3252276" y="3874935"/>
                  <a:pt x="3254724" y="3889782"/>
                  <a:pt x="3249268" y="3901031"/>
                </a:cubicBezTo>
                <a:cubicBezTo>
                  <a:pt x="3234180" y="3950514"/>
                  <a:pt x="3270886" y="3938724"/>
                  <a:pt x="3271850" y="3976535"/>
                </a:cubicBezTo>
                <a:cubicBezTo>
                  <a:pt x="3275333" y="4018513"/>
                  <a:pt x="3265836" y="4033210"/>
                  <a:pt x="3253128" y="4091308"/>
                </a:cubicBezTo>
                <a:cubicBezTo>
                  <a:pt x="3262530" y="4093945"/>
                  <a:pt x="3263925" y="4100312"/>
                  <a:pt x="3261491" y="4112665"/>
                </a:cubicBezTo>
                <a:cubicBezTo>
                  <a:pt x="3263824" y="4132845"/>
                  <a:pt x="3285122" y="4124005"/>
                  <a:pt x="3275235" y="4148543"/>
                </a:cubicBezTo>
                <a:cubicBezTo>
                  <a:pt x="3282222" y="4163609"/>
                  <a:pt x="3300717" y="4191930"/>
                  <a:pt x="3303406" y="4203059"/>
                </a:cubicBezTo>
                <a:cubicBezTo>
                  <a:pt x="3307769" y="4216879"/>
                  <a:pt x="3289765" y="4198911"/>
                  <a:pt x="3291377" y="4215304"/>
                </a:cubicBezTo>
                <a:cubicBezTo>
                  <a:pt x="3295421" y="4234470"/>
                  <a:pt x="3290844" y="4240556"/>
                  <a:pt x="3303627" y="4247412"/>
                </a:cubicBezTo>
                <a:cubicBezTo>
                  <a:pt x="3300302" y="4270043"/>
                  <a:pt x="3313094" y="4269840"/>
                  <a:pt x="3323715" y="4295574"/>
                </a:cubicBezTo>
                <a:cubicBezTo>
                  <a:pt x="3318854" y="4309546"/>
                  <a:pt x="3323708" y="4317748"/>
                  <a:pt x="3331757" y="4324626"/>
                </a:cubicBezTo>
                <a:cubicBezTo>
                  <a:pt x="3334500" y="4352298"/>
                  <a:pt x="3348521" y="4373553"/>
                  <a:pt x="3357571" y="4402594"/>
                </a:cubicBezTo>
                <a:cubicBezTo>
                  <a:pt x="3395421" y="4440113"/>
                  <a:pt x="3406716" y="4492429"/>
                  <a:pt x="3416883" y="4511276"/>
                </a:cubicBezTo>
                <a:lnTo>
                  <a:pt x="3418568" y="4515669"/>
                </a:lnTo>
                <a:cubicBezTo>
                  <a:pt x="3418685" y="4519956"/>
                  <a:pt x="3418801" y="4524244"/>
                  <a:pt x="3418918" y="4528531"/>
                </a:cubicBezTo>
                <a:cubicBezTo>
                  <a:pt x="3418727" y="4530191"/>
                  <a:pt x="3418537" y="4531850"/>
                  <a:pt x="3418346" y="4533510"/>
                </a:cubicBezTo>
                <a:cubicBezTo>
                  <a:pt x="3418215" y="4536889"/>
                  <a:pt x="3418462" y="4539065"/>
                  <a:pt x="3419005" y="4540494"/>
                </a:cubicBezTo>
                <a:lnTo>
                  <a:pt x="3424268" y="4595886"/>
                </a:lnTo>
                <a:cubicBezTo>
                  <a:pt x="3429156" y="4624362"/>
                  <a:pt x="3443934" y="4682306"/>
                  <a:pt x="3448330" y="4711348"/>
                </a:cubicBezTo>
                <a:lnTo>
                  <a:pt x="3445621" y="4714874"/>
                </a:lnTo>
                <a:cubicBezTo>
                  <a:pt x="3444103" y="4718397"/>
                  <a:pt x="3443735" y="4723077"/>
                  <a:pt x="3445980" y="4730345"/>
                </a:cubicBezTo>
                <a:lnTo>
                  <a:pt x="3446976" y="4731926"/>
                </a:lnTo>
                <a:lnTo>
                  <a:pt x="3443720" y="4745408"/>
                </a:lnTo>
                <a:cubicBezTo>
                  <a:pt x="3444756" y="4771155"/>
                  <a:pt x="3455466" y="4843107"/>
                  <a:pt x="3453194" y="4886406"/>
                </a:cubicBezTo>
                <a:cubicBezTo>
                  <a:pt x="3454856" y="4906631"/>
                  <a:pt x="3481235" y="5008239"/>
                  <a:pt x="3455210" y="5025296"/>
                </a:cubicBezTo>
                <a:cubicBezTo>
                  <a:pt x="3442202" y="5116320"/>
                  <a:pt x="3464654" y="5119078"/>
                  <a:pt x="3462841" y="5211091"/>
                </a:cubicBezTo>
                <a:cubicBezTo>
                  <a:pt x="3469390" y="5269669"/>
                  <a:pt x="3462794" y="5327391"/>
                  <a:pt x="3469385" y="5356669"/>
                </a:cubicBezTo>
                <a:cubicBezTo>
                  <a:pt x="3471479" y="5361935"/>
                  <a:pt x="3474277" y="5366825"/>
                  <a:pt x="3477268" y="5371683"/>
                </a:cubicBezTo>
                <a:lnTo>
                  <a:pt x="3478824" y="5374232"/>
                </a:lnTo>
                <a:lnTo>
                  <a:pt x="3486664" y="5427532"/>
                </a:lnTo>
                <a:lnTo>
                  <a:pt x="3499845" y="5523238"/>
                </a:lnTo>
                <a:cubicBezTo>
                  <a:pt x="3496480" y="5535759"/>
                  <a:pt x="3498126" y="5574631"/>
                  <a:pt x="3505782" y="5582050"/>
                </a:cubicBezTo>
                <a:cubicBezTo>
                  <a:pt x="3507640" y="5590169"/>
                  <a:pt x="3505294" y="5599602"/>
                  <a:pt x="3513368" y="5603412"/>
                </a:cubicBezTo>
                <a:cubicBezTo>
                  <a:pt x="3518549" y="5620896"/>
                  <a:pt x="3530454" y="5660930"/>
                  <a:pt x="3536869" y="5686953"/>
                </a:cubicBezTo>
                <a:cubicBezTo>
                  <a:pt x="3527290" y="5702684"/>
                  <a:pt x="3548216" y="5722678"/>
                  <a:pt x="3551859" y="5759548"/>
                </a:cubicBezTo>
                <a:cubicBezTo>
                  <a:pt x="3540751" y="5776843"/>
                  <a:pt x="3554471" y="5784377"/>
                  <a:pt x="3540024" y="5816599"/>
                </a:cubicBezTo>
                <a:cubicBezTo>
                  <a:pt x="3541640" y="5817630"/>
                  <a:pt x="3543154" y="5818984"/>
                  <a:pt x="3544521" y="5820619"/>
                </a:cubicBezTo>
                <a:cubicBezTo>
                  <a:pt x="3552455" y="5830118"/>
                  <a:pt x="3553767" y="5846834"/>
                  <a:pt x="3547449" y="5857956"/>
                </a:cubicBezTo>
                <a:cubicBezTo>
                  <a:pt x="3528571" y="5908761"/>
                  <a:pt x="3532186" y="5952107"/>
                  <a:pt x="3530253" y="5993572"/>
                </a:cubicBezTo>
                <a:cubicBezTo>
                  <a:pt x="3530522" y="6040113"/>
                  <a:pt x="3553891" y="6005695"/>
                  <a:pt x="3536734" y="6066404"/>
                </a:cubicBezTo>
                <a:cubicBezTo>
                  <a:pt x="3545935" y="6071268"/>
                  <a:pt x="3546842" y="6078512"/>
                  <a:pt x="3543461" y="6091477"/>
                </a:cubicBezTo>
                <a:cubicBezTo>
                  <a:pt x="3549602" y="6107585"/>
                  <a:pt x="3568275" y="6137061"/>
                  <a:pt x="3573577" y="6163051"/>
                </a:cubicBezTo>
                <a:cubicBezTo>
                  <a:pt x="3577046" y="6182032"/>
                  <a:pt x="3572259" y="6223892"/>
                  <a:pt x="3575275" y="6247420"/>
                </a:cubicBezTo>
                <a:cubicBezTo>
                  <a:pt x="3570217" y="6271412"/>
                  <a:pt x="3583023" y="6273898"/>
                  <a:pt x="3591673" y="6304222"/>
                </a:cubicBezTo>
                <a:cubicBezTo>
                  <a:pt x="3585743" y="6318440"/>
                  <a:pt x="3589967" y="6328418"/>
                  <a:pt x="3597489" y="6337624"/>
                </a:cubicBezTo>
                <a:cubicBezTo>
                  <a:pt x="3598113" y="6368401"/>
                  <a:pt x="3610504" y="6394558"/>
                  <a:pt x="3617330" y="6428161"/>
                </a:cubicBezTo>
                <a:cubicBezTo>
                  <a:pt x="3612404" y="6466489"/>
                  <a:pt x="3633001" y="6482393"/>
                  <a:pt x="3640218" y="6518318"/>
                </a:cubicBezTo>
                <a:cubicBezTo>
                  <a:pt x="3625420" y="6557419"/>
                  <a:pt x="3668862" y="6537820"/>
                  <a:pt x="3670788" y="6568733"/>
                </a:cubicBezTo>
                <a:cubicBezTo>
                  <a:pt x="3659124" y="6621466"/>
                  <a:pt x="3685482" y="6565072"/>
                  <a:pt x="3687763" y="6643164"/>
                </a:cubicBezTo>
                <a:cubicBezTo>
                  <a:pt x="3685396" y="6647995"/>
                  <a:pt x="3689317" y="6656838"/>
                  <a:pt x="3693097" y="6655183"/>
                </a:cubicBezTo>
                <a:cubicBezTo>
                  <a:pt x="3693444" y="6672318"/>
                  <a:pt x="3690193" y="6715787"/>
                  <a:pt x="3689847" y="6745974"/>
                </a:cubicBezTo>
                <a:cubicBezTo>
                  <a:pt x="3689583" y="6773144"/>
                  <a:pt x="3690048" y="6817635"/>
                  <a:pt x="3691023" y="6836306"/>
                </a:cubicBezTo>
                <a:lnTo>
                  <a:pt x="3695699" y="6858001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E472F827-32C2-4BCD-A162-29C1B1ED1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8966" y="2147357"/>
            <a:ext cx="3810000" cy="4101042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sz="4000" err="1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Первый</a:t>
            </a:r>
            <a:r>
              <a:rPr lang="en-US" sz="4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 в </a:t>
            </a:r>
            <a:r>
              <a:rPr lang="en-US" sz="4000" err="1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России</a:t>
            </a:r>
            <a:r>
              <a:rPr lang="en-US" sz="4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 </a:t>
            </a:r>
            <a:r>
              <a:rPr lang="en-US" sz="4000" err="1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завод</a:t>
            </a:r>
            <a:r>
              <a:rPr lang="en-US" sz="4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 </a:t>
            </a:r>
            <a:r>
              <a:rPr lang="en-US" sz="4000" err="1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по</a:t>
            </a:r>
            <a:r>
              <a:rPr lang="en-US" sz="4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 </a:t>
            </a:r>
            <a:r>
              <a:rPr lang="en-US" sz="4000" err="1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производству</a:t>
            </a:r>
            <a:r>
              <a:rPr lang="en-US" sz="4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 </a:t>
            </a:r>
            <a:r>
              <a:rPr lang="en-US" sz="4000" err="1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популярных</a:t>
            </a:r>
            <a:r>
              <a:rPr lang="en-US" sz="4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 </a:t>
            </a:r>
            <a:r>
              <a:rPr lang="en-US" sz="4000" err="1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чипсов</a:t>
            </a:r>
            <a:r>
              <a:rPr lang="en-US" sz="4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 ,,Lays,, и ,, Cheetos,, </a:t>
            </a:r>
            <a:r>
              <a:rPr lang="en-US" sz="4000" err="1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был</a:t>
            </a:r>
            <a:r>
              <a:rPr lang="en-US" sz="4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 </a:t>
            </a:r>
            <a:r>
              <a:rPr lang="en-US" sz="4000" err="1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построен</a:t>
            </a:r>
            <a:r>
              <a:rPr lang="en-US" sz="400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 </a:t>
            </a:r>
            <a:r>
              <a:rPr lang="en-US" sz="4000" b="1" err="1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именно</a:t>
            </a:r>
            <a:r>
              <a:rPr lang="en-US" sz="4000" b="1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 в </a:t>
            </a:r>
            <a:r>
              <a:rPr lang="en-US" sz="4000" b="1" err="1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нашем</a:t>
            </a:r>
            <a:r>
              <a:rPr lang="en-US" sz="4000" b="1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 </a:t>
            </a:r>
            <a:r>
              <a:rPr lang="en-US" sz="4000" b="1" err="1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регионе</a:t>
            </a:r>
            <a:r>
              <a:rPr lang="en-US" sz="4000" b="1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.</a:t>
            </a:r>
            <a:endParaRPr lang="en-US" sz="4000">
              <a:solidFill>
                <a:schemeClr val="tx1">
                  <a:lumMod val="85000"/>
                  <a:lumOff val="15000"/>
                </a:schemeClr>
              </a:solidFill>
              <a:cs typeface="Calibri"/>
            </a:endParaRP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D0326630-1277-4D1E-895C-FCDDCC5F5B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564" r="23774"/>
          <a:stretch/>
        </p:blipFill>
        <p:spPr>
          <a:xfrm>
            <a:off x="8580467" y="10"/>
            <a:ext cx="3611533" cy="6857990"/>
          </a:xfrm>
          <a:custGeom>
            <a:avLst/>
            <a:gdLst/>
            <a:ahLst/>
            <a:cxnLst/>
            <a:rect l="l" t="t" r="r" b="b"/>
            <a:pathLst>
              <a:path w="3810000" h="6858000">
                <a:moveTo>
                  <a:pt x="95627" y="0"/>
                </a:moveTo>
                <a:lnTo>
                  <a:pt x="3810000" y="0"/>
                </a:lnTo>
                <a:lnTo>
                  <a:pt x="3810000" y="6858000"/>
                </a:lnTo>
                <a:lnTo>
                  <a:pt x="13132" y="6858000"/>
                </a:lnTo>
                <a:cubicBezTo>
                  <a:pt x="13183" y="6857363"/>
                  <a:pt x="13234" y="6856727"/>
                  <a:pt x="13284" y="6856090"/>
                </a:cubicBezTo>
                <a:lnTo>
                  <a:pt x="31566" y="6805847"/>
                </a:lnTo>
                <a:lnTo>
                  <a:pt x="30463" y="6715381"/>
                </a:lnTo>
                <a:cubicBezTo>
                  <a:pt x="29585" y="6714082"/>
                  <a:pt x="28597" y="6713038"/>
                  <a:pt x="27533" y="6712286"/>
                </a:cubicBezTo>
                <a:lnTo>
                  <a:pt x="31288" y="6698474"/>
                </a:lnTo>
                <a:lnTo>
                  <a:pt x="29901" y="6686264"/>
                </a:lnTo>
                <a:cubicBezTo>
                  <a:pt x="29591" y="6639749"/>
                  <a:pt x="29281" y="6593234"/>
                  <a:pt x="28971" y="6546719"/>
                </a:cubicBezTo>
                <a:cubicBezTo>
                  <a:pt x="23415" y="6502008"/>
                  <a:pt x="3087" y="6462057"/>
                  <a:pt x="310" y="6408337"/>
                </a:cubicBezTo>
                <a:cubicBezTo>
                  <a:pt x="-2468" y="6354617"/>
                  <a:pt x="14431" y="6312397"/>
                  <a:pt x="12307" y="6224401"/>
                </a:cubicBezTo>
                <a:lnTo>
                  <a:pt x="27152" y="6147415"/>
                </a:lnTo>
                <a:lnTo>
                  <a:pt x="39044" y="6093837"/>
                </a:lnTo>
                <a:cubicBezTo>
                  <a:pt x="47718" y="6039281"/>
                  <a:pt x="47985" y="5964495"/>
                  <a:pt x="46816" y="5915901"/>
                </a:cubicBezTo>
                <a:cubicBezTo>
                  <a:pt x="43189" y="5876557"/>
                  <a:pt x="47196" y="5863739"/>
                  <a:pt x="33533" y="5831562"/>
                </a:cubicBezTo>
                <a:cubicBezTo>
                  <a:pt x="27901" y="5792459"/>
                  <a:pt x="47408" y="5747455"/>
                  <a:pt x="46555" y="5710909"/>
                </a:cubicBezTo>
                <a:cubicBezTo>
                  <a:pt x="53188" y="5686865"/>
                  <a:pt x="49116" y="5615845"/>
                  <a:pt x="62461" y="5602222"/>
                </a:cubicBezTo>
                <a:cubicBezTo>
                  <a:pt x="64066" y="5572067"/>
                  <a:pt x="49594" y="5555548"/>
                  <a:pt x="56185" y="5529979"/>
                </a:cubicBezTo>
                <a:lnTo>
                  <a:pt x="67961" y="5458854"/>
                </a:lnTo>
                <a:lnTo>
                  <a:pt x="110939" y="5353584"/>
                </a:lnTo>
                <a:cubicBezTo>
                  <a:pt x="123070" y="5308303"/>
                  <a:pt x="110671" y="5307524"/>
                  <a:pt x="128276" y="5249764"/>
                </a:cubicBezTo>
                <a:cubicBezTo>
                  <a:pt x="137692" y="5218499"/>
                  <a:pt x="146153" y="5160067"/>
                  <a:pt x="156749" y="5116288"/>
                </a:cubicBezTo>
                <a:cubicBezTo>
                  <a:pt x="167347" y="5072508"/>
                  <a:pt x="184838" y="5010298"/>
                  <a:pt x="191855" y="4987089"/>
                </a:cubicBezTo>
                <a:lnTo>
                  <a:pt x="219824" y="4934095"/>
                </a:lnTo>
                <a:cubicBezTo>
                  <a:pt x="223315" y="4926170"/>
                  <a:pt x="231151" y="4920904"/>
                  <a:pt x="231137" y="4903120"/>
                </a:cubicBezTo>
                <a:lnTo>
                  <a:pt x="219738" y="4827391"/>
                </a:lnTo>
                <a:cubicBezTo>
                  <a:pt x="223928" y="4818620"/>
                  <a:pt x="227939" y="4809255"/>
                  <a:pt x="231597" y="4799440"/>
                </a:cubicBezTo>
                <a:lnTo>
                  <a:pt x="233480" y="4793512"/>
                </a:lnTo>
                <a:cubicBezTo>
                  <a:pt x="233423" y="4793432"/>
                  <a:pt x="233367" y="4793351"/>
                  <a:pt x="233310" y="4793271"/>
                </a:cubicBezTo>
                <a:cubicBezTo>
                  <a:pt x="233275" y="4791711"/>
                  <a:pt x="233728" y="4789662"/>
                  <a:pt x="234882" y="4786765"/>
                </a:cubicBezTo>
                <a:lnTo>
                  <a:pt x="236914" y="4782703"/>
                </a:lnTo>
                <a:lnTo>
                  <a:pt x="246329" y="4683644"/>
                </a:lnTo>
                <a:cubicBezTo>
                  <a:pt x="256294" y="4677568"/>
                  <a:pt x="256527" y="4667288"/>
                  <a:pt x="253823" y="4655204"/>
                </a:cubicBezTo>
                <a:cubicBezTo>
                  <a:pt x="259521" y="4631796"/>
                  <a:pt x="280440" y="4574275"/>
                  <a:pt x="280514" y="4543195"/>
                </a:cubicBezTo>
                <a:cubicBezTo>
                  <a:pt x="272112" y="4519880"/>
                  <a:pt x="251340" y="4505102"/>
                  <a:pt x="254268" y="4468722"/>
                </a:cubicBezTo>
                <a:cubicBezTo>
                  <a:pt x="266696" y="4435462"/>
                  <a:pt x="236001" y="4395418"/>
                  <a:pt x="252728" y="4353998"/>
                </a:cubicBezTo>
                <a:cubicBezTo>
                  <a:pt x="256750" y="4339008"/>
                  <a:pt x="256168" y="4294115"/>
                  <a:pt x="248123" y="4286542"/>
                </a:cubicBezTo>
                <a:cubicBezTo>
                  <a:pt x="246365" y="4277371"/>
                  <a:pt x="249194" y="4266107"/>
                  <a:pt x="240584" y="4262777"/>
                </a:cubicBezTo>
                <a:cubicBezTo>
                  <a:pt x="230221" y="4256829"/>
                  <a:pt x="246153" y="4222259"/>
                  <a:pt x="233949" y="4228340"/>
                </a:cubicBezTo>
                <a:cubicBezTo>
                  <a:pt x="244865" y="4203839"/>
                  <a:pt x="223150" y="4187902"/>
                  <a:pt x="217758" y="4169004"/>
                </a:cubicBezTo>
                <a:cubicBezTo>
                  <a:pt x="228596" y="4149446"/>
                  <a:pt x="206597" y="4129080"/>
                  <a:pt x="203797" y="4086781"/>
                </a:cubicBezTo>
                <a:cubicBezTo>
                  <a:pt x="216334" y="4065199"/>
                  <a:pt x="201740" y="4058317"/>
                  <a:pt x="218344" y="4018957"/>
                </a:cubicBezTo>
                <a:cubicBezTo>
                  <a:pt x="216630" y="4017979"/>
                  <a:pt x="215034" y="4016614"/>
                  <a:pt x="213609" y="4014902"/>
                </a:cubicBezTo>
                <a:cubicBezTo>
                  <a:pt x="205325" y="4004955"/>
                  <a:pt x="204424" y="3985729"/>
                  <a:pt x="211594" y="3971964"/>
                </a:cubicBezTo>
                <a:cubicBezTo>
                  <a:pt x="233561" y="3910433"/>
                  <a:pt x="230991" y="3860613"/>
                  <a:pt x="234357" y="3812226"/>
                </a:cubicBezTo>
                <a:cubicBezTo>
                  <a:pt x="235501" y="3758242"/>
                  <a:pt x="209185" y="3801364"/>
                  <a:pt x="229596" y="3728573"/>
                </a:cubicBezTo>
                <a:cubicBezTo>
                  <a:pt x="219804" y="3724174"/>
                  <a:pt x="219047" y="3715890"/>
                  <a:pt x="223099" y="3700384"/>
                </a:cubicBezTo>
                <a:cubicBezTo>
                  <a:pt x="222942" y="3674360"/>
                  <a:pt x="199034" y="3683312"/>
                  <a:pt x="212511" y="3653063"/>
                </a:cubicBezTo>
                <a:cubicBezTo>
                  <a:pt x="207582" y="3623616"/>
                  <a:pt x="199349" y="3555881"/>
                  <a:pt x="193522" y="3523704"/>
                </a:cubicBezTo>
                <a:cubicBezTo>
                  <a:pt x="199728" y="3495169"/>
                  <a:pt x="185963" y="3494025"/>
                  <a:pt x="177551" y="3460001"/>
                </a:cubicBezTo>
                <a:cubicBezTo>
                  <a:pt x="184399" y="3442692"/>
                  <a:pt x="180138" y="3431687"/>
                  <a:pt x="172293" y="3422022"/>
                </a:cubicBezTo>
                <a:cubicBezTo>
                  <a:pt x="172567" y="3386386"/>
                  <a:pt x="159982" y="3357707"/>
                  <a:pt x="153640" y="3319632"/>
                </a:cubicBezTo>
                <a:cubicBezTo>
                  <a:pt x="117352" y="3267571"/>
                  <a:pt x="111308" y="3199530"/>
                  <a:pt x="102580" y="3174350"/>
                </a:cubicBezTo>
                <a:lnTo>
                  <a:pt x="101281" y="3168555"/>
                </a:lnTo>
                <a:cubicBezTo>
                  <a:pt x="101655" y="3163067"/>
                  <a:pt x="102030" y="3157580"/>
                  <a:pt x="102403" y="3152092"/>
                </a:cubicBezTo>
                <a:lnTo>
                  <a:pt x="103597" y="3145797"/>
                </a:lnTo>
                <a:cubicBezTo>
                  <a:pt x="104132" y="3141497"/>
                  <a:pt x="104119" y="3138691"/>
                  <a:pt x="103701" y="3136806"/>
                </a:cubicBezTo>
                <a:lnTo>
                  <a:pt x="108221" y="3088993"/>
                </a:lnTo>
                <a:cubicBezTo>
                  <a:pt x="109464" y="3064872"/>
                  <a:pt x="113188" y="3030250"/>
                  <a:pt x="111158" y="2992081"/>
                </a:cubicBezTo>
                <a:cubicBezTo>
                  <a:pt x="109031" y="2944441"/>
                  <a:pt x="104226" y="2942439"/>
                  <a:pt x="105565" y="2902844"/>
                </a:cubicBezTo>
                <a:cubicBezTo>
                  <a:pt x="107874" y="2897323"/>
                  <a:pt x="101362" y="2801618"/>
                  <a:pt x="105102" y="2797375"/>
                </a:cubicBezTo>
                <a:cubicBezTo>
                  <a:pt x="86174" y="2744941"/>
                  <a:pt x="109804" y="2750735"/>
                  <a:pt x="107241" y="2691357"/>
                </a:cubicBezTo>
                <a:cubicBezTo>
                  <a:pt x="107811" y="2665349"/>
                  <a:pt x="115946" y="2561129"/>
                  <a:pt x="145888" y="2542201"/>
                </a:cubicBezTo>
                <a:cubicBezTo>
                  <a:pt x="170455" y="2427400"/>
                  <a:pt x="123634" y="2367849"/>
                  <a:pt x="136292" y="2250554"/>
                </a:cubicBezTo>
                <a:cubicBezTo>
                  <a:pt x="110877" y="2215639"/>
                  <a:pt x="134601" y="2180816"/>
                  <a:pt x="130310" y="2141581"/>
                </a:cubicBezTo>
                <a:cubicBezTo>
                  <a:pt x="154051" y="2149219"/>
                  <a:pt x="117587" y="2094975"/>
                  <a:pt x="144587" y="2089095"/>
                </a:cubicBezTo>
                <a:cubicBezTo>
                  <a:pt x="142952" y="2082142"/>
                  <a:pt x="140513" y="2075590"/>
                  <a:pt x="137867" y="2069059"/>
                </a:cubicBezTo>
                <a:lnTo>
                  <a:pt x="136492" y="2065634"/>
                </a:lnTo>
                <a:cubicBezTo>
                  <a:pt x="136216" y="2060851"/>
                  <a:pt x="135939" y="2056067"/>
                  <a:pt x="135663" y="2051284"/>
                </a:cubicBezTo>
                <a:lnTo>
                  <a:pt x="124268" y="1960184"/>
                </a:lnTo>
                <a:cubicBezTo>
                  <a:pt x="138968" y="1926370"/>
                  <a:pt x="111716" y="1914873"/>
                  <a:pt x="131257" y="1873060"/>
                </a:cubicBezTo>
                <a:cubicBezTo>
                  <a:pt x="136329" y="1857442"/>
                  <a:pt x="139083" y="1807624"/>
                  <a:pt x="131724" y="1797311"/>
                </a:cubicBezTo>
                <a:cubicBezTo>
                  <a:pt x="130673" y="1786740"/>
                  <a:pt x="134293" y="1774954"/>
                  <a:pt x="126063" y="1769201"/>
                </a:cubicBezTo>
                <a:cubicBezTo>
                  <a:pt x="116300" y="1760126"/>
                  <a:pt x="134551" y="1725705"/>
                  <a:pt x="122085" y="1729500"/>
                </a:cubicBezTo>
                <a:cubicBezTo>
                  <a:pt x="134648" y="1705012"/>
                  <a:pt x="114449" y="1682158"/>
                  <a:pt x="110543" y="1659949"/>
                </a:cubicBezTo>
                <a:cubicBezTo>
                  <a:pt x="122664" y="1640913"/>
                  <a:pt x="102513" y="1613087"/>
                  <a:pt x="102892" y="1565607"/>
                </a:cubicBezTo>
                <a:cubicBezTo>
                  <a:pt x="116835" y="1544742"/>
                  <a:pt x="102976" y="1533616"/>
                  <a:pt x="122245" y="1494057"/>
                </a:cubicBezTo>
                <a:cubicBezTo>
                  <a:pt x="120629" y="1492563"/>
                  <a:pt x="119160" y="1490668"/>
                  <a:pt x="117883" y="1488429"/>
                </a:cubicBezTo>
                <a:cubicBezTo>
                  <a:pt x="110465" y="1475431"/>
                  <a:pt x="111002" y="1453942"/>
                  <a:pt x="119083" y="1440433"/>
                </a:cubicBezTo>
                <a:cubicBezTo>
                  <a:pt x="145274" y="1377630"/>
                  <a:pt x="146438" y="1321884"/>
                  <a:pt x="153340" y="1269148"/>
                </a:cubicBezTo>
                <a:cubicBezTo>
                  <a:pt x="158467" y="1209690"/>
                  <a:pt x="129360" y="1251077"/>
                  <a:pt x="154855" y="1175439"/>
                </a:cubicBezTo>
                <a:cubicBezTo>
                  <a:pt x="145538" y="1168218"/>
                  <a:pt x="145408" y="1158868"/>
                  <a:pt x="150548" y="1142685"/>
                </a:cubicBezTo>
                <a:cubicBezTo>
                  <a:pt x="152321" y="1113850"/>
                  <a:pt x="128121" y="1118007"/>
                  <a:pt x="143630" y="1087778"/>
                </a:cubicBezTo>
                <a:cubicBezTo>
                  <a:pt x="139451" y="1064261"/>
                  <a:pt x="125971" y="1018012"/>
                  <a:pt x="125476" y="1001580"/>
                </a:cubicBezTo>
                <a:cubicBezTo>
                  <a:pt x="123958" y="976962"/>
                  <a:pt x="134851" y="962709"/>
                  <a:pt x="134526" y="940069"/>
                </a:cubicBezTo>
                <a:cubicBezTo>
                  <a:pt x="142751" y="909988"/>
                  <a:pt x="129284" y="905409"/>
                  <a:pt x="123523" y="865739"/>
                </a:cubicBezTo>
                <a:cubicBezTo>
                  <a:pt x="131549" y="848234"/>
                  <a:pt x="128173" y="835030"/>
                  <a:pt x="121164" y="822450"/>
                </a:cubicBezTo>
                <a:cubicBezTo>
                  <a:pt x="124077" y="783082"/>
                  <a:pt x="113811" y="748321"/>
                  <a:pt x="110389" y="704665"/>
                </a:cubicBezTo>
                <a:cubicBezTo>
                  <a:pt x="120144" y="656264"/>
                  <a:pt x="99869" y="633697"/>
                  <a:pt x="96299" y="587032"/>
                </a:cubicBezTo>
                <a:cubicBezTo>
                  <a:pt x="87861" y="539988"/>
                  <a:pt x="66571" y="452493"/>
                  <a:pt x="59759" y="422399"/>
                </a:cubicBezTo>
                <a:cubicBezTo>
                  <a:pt x="62865" y="416491"/>
                  <a:pt x="59682" y="404768"/>
                  <a:pt x="55429" y="406467"/>
                </a:cubicBezTo>
                <a:cubicBezTo>
                  <a:pt x="56742" y="400038"/>
                  <a:pt x="64884" y="384166"/>
                  <a:pt x="58062" y="383409"/>
                </a:cubicBezTo>
                <a:cubicBezTo>
                  <a:pt x="57210" y="351894"/>
                  <a:pt x="61145" y="320031"/>
                  <a:pt x="69487" y="290892"/>
                </a:cubicBezTo>
                <a:cubicBezTo>
                  <a:pt x="57686" y="231306"/>
                  <a:pt x="89539" y="260845"/>
                  <a:pt x="86198" y="217175"/>
                </a:cubicBezTo>
                <a:cubicBezTo>
                  <a:pt x="72715" y="183379"/>
                  <a:pt x="83646" y="168958"/>
                  <a:pt x="74643" y="129155"/>
                </a:cubicBezTo>
                <a:cubicBezTo>
                  <a:pt x="96697" y="112411"/>
                  <a:pt x="72236" y="90977"/>
                  <a:pt x="78417" y="74202"/>
                </a:cubicBezTo>
                <a:cubicBezTo>
                  <a:pt x="59029" y="57686"/>
                  <a:pt x="81827" y="29115"/>
                  <a:pt x="94183" y="468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82604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7C658B-2665-4607-8975-CC9086F68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1" y="4385066"/>
            <a:ext cx="10923638" cy="24678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dirty="0" err="1">
                <a:cs typeface="Calibri Light"/>
              </a:rPr>
              <a:t>Из</a:t>
            </a:r>
            <a:r>
              <a:rPr lang="en-US" sz="4000" dirty="0">
                <a:cs typeface="Calibri Light"/>
              </a:rPr>
              <a:t> </a:t>
            </a:r>
            <a:r>
              <a:rPr lang="en-US" sz="4000" dirty="0" err="1">
                <a:cs typeface="Calibri Light"/>
              </a:rPr>
              <a:t>масличных</a:t>
            </a:r>
            <a:r>
              <a:rPr lang="en-US" sz="4000" dirty="0">
                <a:cs typeface="Calibri Light"/>
              </a:rPr>
              <a:t> </a:t>
            </a:r>
            <a:r>
              <a:rPr lang="en-US" sz="4000" dirty="0" err="1" smtClean="0">
                <a:cs typeface="Calibri Light"/>
              </a:rPr>
              <a:t>культур</a:t>
            </a:r>
            <a:r>
              <a:rPr lang="ru-RU" sz="4000" dirty="0" smtClean="0">
                <a:cs typeface="Calibri Light"/>
              </a:rPr>
              <a:t> </a:t>
            </a:r>
            <a:r>
              <a:rPr lang="en-US" sz="4000" dirty="0" smtClean="0">
                <a:cs typeface="Calibri Light"/>
              </a:rPr>
              <a:t>в </a:t>
            </a:r>
            <a:r>
              <a:rPr lang="en-US" sz="4000" dirty="0" err="1">
                <a:cs typeface="Calibri Light"/>
              </a:rPr>
              <a:t>Московской</a:t>
            </a:r>
            <a:r>
              <a:rPr lang="en-US" sz="4000" dirty="0">
                <a:cs typeface="Calibri Light"/>
              </a:rPr>
              <a:t> </a:t>
            </a:r>
            <a:r>
              <a:rPr lang="en-US" sz="4000" dirty="0" err="1">
                <a:cs typeface="Calibri Light"/>
              </a:rPr>
              <a:t>области</a:t>
            </a:r>
            <a:r>
              <a:rPr lang="en-US" sz="4000" dirty="0">
                <a:cs typeface="Calibri Light"/>
              </a:rPr>
              <a:t> </a:t>
            </a:r>
            <a:r>
              <a:rPr lang="en-US" sz="4000" dirty="0" err="1">
                <a:cs typeface="Calibri Light"/>
              </a:rPr>
              <a:t>распрастранены</a:t>
            </a:r>
            <a:r>
              <a:rPr lang="en-US" sz="4000" dirty="0">
                <a:cs typeface="Calibri Light"/>
              </a:rPr>
              <a:t> </a:t>
            </a:r>
            <a:r>
              <a:rPr lang="en-US" sz="4000" dirty="0" err="1" smtClean="0">
                <a:cs typeface="Calibri Light"/>
              </a:rPr>
              <a:t>сем</a:t>
            </a:r>
            <a:r>
              <a:rPr lang="ru-RU" sz="4000" dirty="0" smtClean="0">
                <a:cs typeface="Calibri Light"/>
              </a:rPr>
              <a:t>е</a:t>
            </a:r>
            <a:r>
              <a:rPr lang="en-US" sz="4000" dirty="0" err="1" smtClean="0">
                <a:cs typeface="Calibri Light"/>
              </a:rPr>
              <a:t>на</a:t>
            </a:r>
            <a:r>
              <a:rPr lang="en-US" sz="4000" dirty="0" smtClean="0">
                <a:cs typeface="Calibri Light"/>
              </a:rPr>
              <a:t> </a:t>
            </a:r>
            <a:r>
              <a:rPr lang="en-US" sz="4000" dirty="0" err="1">
                <a:cs typeface="Calibri Light"/>
              </a:rPr>
              <a:t>озимого</a:t>
            </a:r>
            <a:r>
              <a:rPr lang="en-US" sz="4000" dirty="0">
                <a:cs typeface="Calibri Light"/>
              </a:rPr>
              <a:t> и </a:t>
            </a:r>
            <a:r>
              <a:rPr lang="en-US" sz="4000" dirty="0" err="1">
                <a:cs typeface="Calibri Light"/>
              </a:rPr>
              <a:t>ярового</a:t>
            </a:r>
            <a:r>
              <a:rPr lang="en-US" sz="4000" dirty="0">
                <a:cs typeface="Calibri Light"/>
              </a:rPr>
              <a:t> </a:t>
            </a:r>
            <a:r>
              <a:rPr lang="en-US" sz="4000" dirty="0" err="1">
                <a:cs typeface="Calibri Light"/>
              </a:rPr>
              <a:t>рапса</a:t>
            </a:r>
            <a:r>
              <a:rPr lang="en-US" sz="4000" dirty="0">
                <a:cs typeface="Calibri Light"/>
              </a:rPr>
              <a:t> (</a:t>
            </a:r>
            <a:r>
              <a:rPr lang="en-US" sz="4000" dirty="0" err="1">
                <a:cs typeface="Calibri Light"/>
              </a:rPr>
              <a:t>масло</a:t>
            </a:r>
            <a:r>
              <a:rPr lang="en-US" sz="4000" dirty="0">
                <a:cs typeface="Calibri Light"/>
              </a:rPr>
              <a:t> </a:t>
            </a:r>
            <a:r>
              <a:rPr lang="en-US" sz="4000" dirty="0" err="1">
                <a:cs typeface="Calibri Light"/>
              </a:rPr>
              <a:t>как</a:t>
            </a:r>
            <a:r>
              <a:rPr lang="en-US" sz="4000" dirty="0">
                <a:cs typeface="Calibri Light"/>
              </a:rPr>
              <a:t> </a:t>
            </a:r>
            <a:r>
              <a:rPr lang="en-US" sz="4000" dirty="0" err="1">
                <a:cs typeface="Calibri Light"/>
              </a:rPr>
              <a:t>основа</a:t>
            </a:r>
            <a:r>
              <a:rPr lang="en-US" sz="4000" dirty="0">
                <a:cs typeface="Calibri Light"/>
              </a:rPr>
              <a:t> </a:t>
            </a:r>
            <a:r>
              <a:rPr lang="en-US" sz="4000" dirty="0" err="1">
                <a:cs typeface="Calibri Light"/>
              </a:rPr>
              <a:t>для</a:t>
            </a:r>
            <a:r>
              <a:rPr lang="en-US" sz="4000" dirty="0">
                <a:cs typeface="Calibri Light"/>
              </a:rPr>
              <a:t> </a:t>
            </a:r>
            <a:r>
              <a:rPr lang="en-US" sz="4000" dirty="0" err="1">
                <a:cs typeface="Calibri Light"/>
              </a:rPr>
              <a:t>маргарина</a:t>
            </a:r>
            <a:r>
              <a:rPr lang="en-US" sz="4000" dirty="0">
                <a:cs typeface="Calibri Light"/>
              </a:rPr>
              <a:t>).</a:t>
            </a:r>
            <a:endParaRPr lang="en-US" sz="4000" kern="1200" dirty="0">
              <a:solidFill>
                <a:schemeClr val="tx1"/>
              </a:solidFill>
              <a:latin typeface="+mj-lt"/>
              <a:cs typeface="Calibri Light"/>
            </a:endParaRPr>
          </a:p>
        </p:txBody>
      </p:sp>
      <p:pic>
        <p:nvPicPr>
          <p:cNvPr id="4" name="Рисунок 4" descr="Изображение выглядит как цветок, растение, желтый, подсолнечник&#10;&#10;Автоматически созданное описание">
            <a:extLst>
              <a:ext uri="{FF2B5EF4-FFF2-40B4-BE49-F238E27FC236}">
                <a16:creationId xmlns:a16="http://schemas.microsoft.com/office/drawing/2014/main" id="{571416ED-4429-48CB-89A4-E7F8FA4890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6867" r="2" b="2"/>
          <a:stretch/>
        </p:blipFill>
        <p:spPr>
          <a:xfrm>
            <a:off x="20" y="10"/>
            <a:ext cx="6095974" cy="4252522"/>
          </a:xfrm>
          <a:prstGeom prst="rect">
            <a:avLst/>
          </a:prstGeom>
        </p:spPr>
      </p:pic>
      <p:pic>
        <p:nvPicPr>
          <p:cNvPr id="7" name="Рисунок 7" descr="Изображение выглядит как цветок, растение, желтый, подсолнечник&#10;&#10;Автоматически созданное описание">
            <a:extLst>
              <a:ext uri="{FF2B5EF4-FFF2-40B4-BE49-F238E27FC236}">
                <a16:creationId xmlns:a16="http://schemas.microsoft.com/office/drawing/2014/main" id="{19A31698-E705-4367-9843-9E14830C4D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779" r="-1" b="8450"/>
          <a:stretch/>
        </p:blipFill>
        <p:spPr>
          <a:xfrm>
            <a:off x="6095999" y="-681"/>
            <a:ext cx="6096001" cy="425321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BAD6A72-88E8-42F7-88B9-CAF744536B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3">
            <a:extLst>
              <a:ext uri="{FF2B5EF4-FFF2-40B4-BE49-F238E27FC236}">
                <a16:creationId xmlns:a16="http://schemas.microsoft.com/office/drawing/2014/main" id="{C800968E-0A99-46C4-A9B2-6A63AC66F4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2" y="4242136"/>
            <a:ext cx="12192002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49372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 descr="Изображение выглядит как растение, трава&#10;&#10;Автоматически созданное описание">
            <a:extLst>
              <a:ext uri="{FF2B5EF4-FFF2-40B4-BE49-F238E27FC236}">
                <a16:creationId xmlns:a16="http://schemas.microsoft.com/office/drawing/2014/main" id="{4C9C59C1-53C4-4F67-82EC-C628DDDE35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4613"/>
          <a:stretch/>
        </p:blipFill>
        <p:spPr>
          <a:xfrm>
            <a:off x="20" y="10"/>
            <a:ext cx="6095980" cy="3428990"/>
          </a:xfrm>
          <a:prstGeom prst="rect">
            <a:avLst/>
          </a:prstGeom>
        </p:spPr>
      </p:pic>
      <p:pic>
        <p:nvPicPr>
          <p:cNvPr id="5" name="Рисунок 5" descr="Изображение выглядит как растение, трава, кукуруза&#10;&#10;Автоматически созданное описание">
            <a:extLst>
              <a:ext uri="{FF2B5EF4-FFF2-40B4-BE49-F238E27FC236}">
                <a16:creationId xmlns:a16="http://schemas.microsoft.com/office/drawing/2014/main" id="{FD625246-B878-49FE-9471-2969C32F78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4" r="2" b="2"/>
          <a:stretch/>
        </p:blipFill>
        <p:spPr>
          <a:xfrm>
            <a:off x="6096000" y="10"/>
            <a:ext cx="6096000" cy="3428990"/>
          </a:xfrm>
          <a:prstGeom prst="rect">
            <a:avLst/>
          </a:prstGeom>
        </p:spPr>
      </p:pic>
      <p:pic>
        <p:nvPicPr>
          <p:cNvPr id="7" name="Рисунок 7" descr="Изображение выглядит как кукуруза, еда, растение&#10;&#10;Автоматически созданное описание">
            <a:extLst>
              <a:ext uri="{FF2B5EF4-FFF2-40B4-BE49-F238E27FC236}">
                <a16:creationId xmlns:a16="http://schemas.microsoft.com/office/drawing/2014/main" id="{1B59A497-AEE5-48AE-8182-975ECFAFD5E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24" r="2" b="2"/>
          <a:stretch/>
        </p:blipFill>
        <p:spPr>
          <a:xfrm>
            <a:off x="20" y="3429000"/>
            <a:ext cx="6095980" cy="3429000"/>
          </a:xfrm>
          <a:prstGeom prst="rect">
            <a:avLst/>
          </a:prstGeom>
        </p:spPr>
      </p:pic>
      <p:pic>
        <p:nvPicPr>
          <p:cNvPr id="6" name="Рисунок 6" descr="Изображение выглядит как растение, трава&#10;&#10;Автоматически созданное описание">
            <a:extLst>
              <a:ext uri="{FF2B5EF4-FFF2-40B4-BE49-F238E27FC236}">
                <a16:creationId xmlns:a16="http://schemas.microsoft.com/office/drawing/2014/main" id="{1933F5A8-7C77-4183-A621-B34FDD8BB60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746" r="1" b="1"/>
          <a:stretch/>
        </p:blipFill>
        <p:spPr>
          <a:xfrm>
            <a:off x="6096000" y="3429000"/>
            <a:ext cx="6096000" cy="3429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497CCB5-5FC2-473C-AFCC-2430CEF1DF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409915" y="1742916"/>
            <a:ext cx="3372170" cy="33721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ame 13">
            <a:extLst>
              <a:ext uri="{FF2B5EF4-FFF2-40B4-BE49-F238E27FC236}">
                <a16:creationId xmlns:a16="http://schemas.microsoft.com/office/drawing/2014/main" id="{599C8C75-BFDF-44E7-A028-EEB5EDD588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971277" y="1304278"/>
            <a:ext cx="4249446" cy="4249444"/>
          </a:xfrm>
          <a:prstGeom prst="frame">
            <a:avLst>
              <a:gd name="adj1" fmla="val 1195"/>
            </a:avLst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586BA5-05DA-4187-AD6C-0383AE6FC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3726" y="2948459"/>
            <a:ext cx="3618284" cy="1345720"/>
          </a:xfrm>
          <a:noFill/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Из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 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зерновых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 </a:t>
            </a:r>
            <a:r>
              <a:rPr lang="en-US" sz="2400" b="1" dirty="0" err="1" smtClean="0">
                <a:solidFill>
                  <a:srgbClr val="080808"/>
                </a:solidFill>
                <a:cs typeface="Calibri Light"/>
              </a:rPr>
              <a:t>кул</a:t>
            </a:r>
            <a:r>
              <a:rPr lang="ru-RU" sz="2400" b="1" dirty="0" smtClean="0">
                <a:solidFill>
                  <a:srgbClr val="080808"/>
                </a:solidFill>
                <a:cs typeface="Calibri Light"/>
              </a:rPr>
              <a:t>ь</a:t>
            </a:r>
            <a:r>
              <a:rPr lang="en-US" sz="2400" b="1" dirty="0" err="1" smtClean="0">
                <a:solidFill>
                  <a:srgbClr val="080808"/>
                </a:solidFill>
                <a:cs typeface="Calibri Light"/>
              </a:rPr>
              <a:t>тур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 в 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Московской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 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области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 в 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основном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 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выращиваются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 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озимая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 и 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яровая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 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тритикале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 (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грибрид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 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ржи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 и 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пшеница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 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на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 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корм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), 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кукуруза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 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на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 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зерно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, 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озимый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 и 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яровой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 </a:t>
            </a:r>
            <a:r>
              <a:rPr lang="en-US" sz="2400" b="1" dirty="0" err="1">
                <a:solidFill>
                  <a:srgbClr val="080808"/>
                </a:solidFill>
                <a:cs typeface="Calibri Light"/>
              </a:rPr>
              <a:t>ячмень</a:t>
            </a:r>
            <a:r>
              <a:rPr lang="en-US" sz="2400" b="1" dirty="0">
                <a:solidFill>
                  <a:srgbClr val="080808"/>
                </a:solidFill>
                <a:cs typeface="Calibri Light"/>
              </a:rPr>
              <a:t>.</a:t>
            </a:r>
            <a:endParaRPr lang="en-US" sz="2400" b="1" kern="1200" dirty="0">
              <a:solidFill>
                <a:srgbClr val="080808"/>
              </a:solidFill>
              <a:latin typeface="+mj-l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100894591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9E354D-33CA-41C1-B42A-DA3889681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FDE7717-271F-49BD-A9F9-6B4C5D07B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189" y="1344490"/>
            <a:ext cx="5803373" cy="3375920"/>
          </a:xfrm>
        </p:spPr>
        <p:txBody>
          <a:bodyPr anchor="t">
            <a:normAutofit/>
          </a:bodyPr>
          <a:lstStyle/>
          <a:p>
            <a:r>
              <a:rPr lang="en-US" sz="4400" dirty="0" err="1">
                <a:cs typeface="Calibri"/>
              </a:rPr>
              <a:t>Производство</a:t>
            </a:r>
            <a:r>
              <a:rPr lang="en-US" sz="4400" dirty="0">
                <a:cs typeface="Calibri"/>
              </a:rPr>
              <a:t> </a:t>
            </a:r>
            <a:r>
              <a:rPr lang="en-US" sz="4400" dirty="0" err="1">
                <a:cs typeface="Calibri"/>
              </a:rPr>
              <a:t>зернобобовых</a:t>
            </a:r>
            <a:r>
              <a:rPr lang="en-US" sz="4400" dirty="0">
                <a:cs typeface="Calibri"/>
              </a:rPr>
              <a:t> </a:t>
            </a:r>
            <a:r>
              <a:rPr lang="en-US" sz="4400" dirty="0" err="1">
                <a:cs typeface="Calibri"/>
              </a:rPr>
              <a:t>культур</a:t>
            </a:r>
            <a:r>
              <a:rPr lang="en-US" sz="4400" dirty="0">
                <a:cs typeface="Calibri"/>
              </a:rPr>
              <a:t> в </a:t>
            </a:r>
            <a:r>
              <a:rPr lang="en-US" sz="4400" dirty="0" err="1">
                <a:cs typeface="Calibri"/>
              </a:rPr>
              <a:t>Московской</a:t>
            </a:r>
            <a:r>
              <a:rPr lang="en-US" sz="4400" dirty="0">
                <a:cs typeface="Calibri"/>
              </a:rPr>
              <a:t> </a:t>
            </a:r>
            <a:r>
              <a:rPr lang="en-US" sz="4400" dirty="0" err="1">
                <a:cs typeface="Calibri"/>
              </a:rPr>
              <a:t>области</a:t>
            </a:r>
            <a:r>
              <a:rPr lang="en-US" sz="4400" dirty="0">
                <a:cs typeface="Calibri"/>
              </a:rPr>
              <a:t>. </a:t>
            </a:r>
            <a:r>
              <a:rPr lang="en-US" sz="4400" dirty="0" err="1">
                <a:cs typeface="Calibri"/>
              </a:rPr>
              <a:t>Горох</a:t>
            </a:r>
            <a:r>
              <a:rPr lang="en-US" sz="4400" dirty="0">
                <a:cs typeface="Calibri"/>
              </a:rPr>
              <a:t>.</a:t>
            </a:r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Рисунок 10" descr="Изображение выглядит как внешний, горох, зеленый, овощ&#10;&#10;Автоматически созданное описание">
            <a:extLst>
              <a:ext uri="{FF2B5EF4-FFF2-40B4-BE49-F238E27FC236}">
                <a16:creationId xmlns:a16="http://schemas.microsoft.com/office/drawing/2014/main" id="{41CAE626-D087-4A75-AA9B-845A5EA790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584" r="12203" b="-1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4A47F67-B580-4C31-8C08-B1F394663EB3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ru-RU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5850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978025-AD77-4738-A59B-2EDF034C9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8389" y="595163"/>
            <a:ext cx="8013940" cy="4488581"/>
          </a:xfrm>
        </p:spPr>
        <p:txBody>
          <a:bodyPr>
            <a:noAutofit/>
          </a:bodyPr>
          <a:lstStyle/>
          <a:p>
            <a:r>
              <a:rPr lang="ru-RU" sz="2400" b="1" dirty="0">
                <a:ea typeface="+mj-lt"/>
                <a:cs typeface="+mj-lt"/>
              </a:rPr>
              <a:t>Колокольчик алтайский </a:t>
            </a:r>
            <a:r>
              <a:rPr lang="ru-RU" sz="2400" dirty="0">
                <a:ea typeface="+mj-lt"/>
                <a:cs typeface="+mj-lt"/>
              </a:rPr>
              <a:t>— тот самый знакомый красавец высотой 30-50 см с изумительными светло-лиловыми цветками уже занесен в Красную книгу Московской области. Оказывается, его июньское цветение не давало покоя </a:t>
            </a:r>
            <a:r>
              <a:rPr lang="ru-RU" sz="2800" dirty="0">
                <a:ea typeface="+mj-lt"/>
                <a:cs typeface="+mj-lt"/>
              </a:rPr>
              <a:t>многим</a:t>
            </a:r>
            <a:r>
              <a:rPr lang="ru-RU" sz="2400" dirty="0">
                <a:ea typeface="+mj-lt"/>
                <a:cs typeface="+mj-lt"/>
              </a:rPr>
              <a:t> из нас. Сделали свое черное дело также активная застройка и распашка .</a:t>
            </a:r>
            <a:br>
              <a:rPr lang="ru-RU" sz="2400" dirty="0">
                <a:ea typeface="+mj-lt"/>
                <a:cs typeface="+mj-lt"/>
              </a:rPr>
            </a:br>
            <a:r>
              <a:rPr lang="ru-RU" sz="3600" dirty="0">
                <a:ea typeface="+mj-lt"/>
                <a:cs typeface="+mj-lt"/>
              </a:rPr>
              <a:t/>
            </a:r>
            <a:br>
              <a:rPr lang="ru-RU" sz="3600" dirty="0">
                <a:ea typeface="+mj-lt"/>
                <a:cs typeface="+mj-lt"/>
              </a:rPr>
            </a:br>
            <a:r>
              <a:rPr lang="ru-RU" sz="3600" dirty="0">
                <a:ea typeface="+mj-lt"/>
                <a:cs typeface="+mj-lt"/>
              </a:rPr>
              <a:t/>
            </a:r>
            <a:br>
              <a:rPr lang="ru-RU" sz="3600" dirty="0">
                <a:ea typeface="+mj-lt"/>
                <a:cs typeface="+mj-lt"/>
              </a:rPr>
            </a:br>
            <a:r>
              <a:rPr lang="ru-RU" sz="3600" dirty="0">
                <a:ea typeface="+mj-lt"/>
                <a:cs typeface="+mj-lt"/>
              </a:rPr>
              <a:t/>
            </a:r>
            <a:br>
              <a:rPr lang="ru-RU" sz="3600" dirty="0">
                <a:ea typeface="+mj-lt"/>
                <a:cs typeface="+mj-lt"/>
              </a:rPr>
            </a:br>
            <a:r>
              <a:rPr lang="ru-RU" sz="3600" dirty="0">
                <a:ea typeface="+mj-lt"/>
                <a:cs typeface="+mj-lt"/>
              </a:rPr>
              <a:t>Источник: </a:t>
            </a:r>
            <a:r>
              <a:rPr lang="ru-RU" sz="3600" b="1" dirty="0">
                <a:ea typeface="+mj-lt"/>
                <a:cs typeface="+mj-lt"/>
                <a:hlinkClick r:id="rId2"/>
              </a:rPr>
              <a:t>https://7dach.ru/IrinaKydrina/samye-krasivye-krasnoknizhnye-rasteniya-podmoskovya-lyubuytes-no-ne-rvite-219840.html</a:t>
            </a:r>
            <a:endParaRPr lang="ru-RU" sz="3600" dirty="0"/>
          </a:p>
        </p:txBody>
      </p:sp>
      <p:pic>
        <p:nvPicPr>
          <p:cNvPr id="4" name="Рисунок 4" descr="Изображение выглядит как растение, цветок&#10;&#10;Автоматически созданное описание">
            <a:extLst>
              <a:ext uri="{FF2B5EF4-FFF2-40B4-BE49-F238E27FC236}">
                <a16:creationId xmlns:a16="http://schemas.microsoft.com/office/drawing/2014/main" id="{63F28039-A902-44EE-9965-4CB2A2807A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83107" y="2070043"/>
            <a:ext cx="7866354" cy="4782659"/>
          </a:xfrm>
        </p:spPr>
      </p:pic>
    </p:spTree>
    <p:extLst>
      <p:ext uri="{BB962C8B-B14F-4D97-AF65-F5344CB8AC3E}">
        <p14:creationId xmlns:p14="http://schemas.microsoft.com/office/powerpoint/2010/main" val="1004165005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DEEFFD-A34C-4D32-A866-A208EADF4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228053" cy="4776129"/>
          </a:xfrm>
        </p:spPr>
        <p:txBody>
          <a:bodyPr>
            <a:normAutofit fontScale="90000"/>
          </a:bodyPr>
          <a:lstStyle/>
          <a:p>
            <a:r>
              <a:rPr lang="ru-RU" sz="2700" b="1" dirty="0"/>
              <a:t>Кубышка малая</a:t>
            </a:r>
            <a:endParaRPr lang="ru-RU" sz="2700" b="1">
              <a:cs typeface="Calibri Light"/>
            </a:endParaRPr>
          </a:p>
          <a:p>
            <a:r>
              <a:rPr lang="ru-RU" sz="2700" dirty="0">
                <a:ea typeface="+mj-lt"/>
                <a:cs typeface="+mj-lt"/>
              </a:rPr>
              <a:t>Вы помните, сколько раньше на поверхности водоемов красовалось таких изумительных «кувшинок» — кубышки </a:t>
            </a:r>
            <a:r>
              <a:rPr lang="ru-RU" sz="2700" dirty="0" err="1">
                <a:ea typeface="+mj-lt"/>
                <a:cs typeface="+mj-lt"/>
              </a:rPr>
              <a:t>малой.Из</a:t>
            </a:r>
            <a:r>
              <a:rPr lang="ru-RU" sz="2700" dirty="0">
                <a:ea typeface="+mj-lt"/>
                <a:cs typeface="+mj-lt"/>
              </a:rPr>
              <a:t>-за наших варварских действий и загрязнения водоемов от них не осталось и следа. Если вы, отдыхая летом на природе, вдруг заметите на реке или озере такое водное растение с солнечными цветками, значит, вам крупно повезло.</a:t>
            </a:r>
            <a:br>
              <a:rPr lang="ru-RU" sz="2700" dirty="0">
                <a:ea typeface="+mj-lt"/>
                <a:cs typeface="+mj-lt"/>
              </a:rPr>
            </a:br>
            <a:r>
              <a:rPr lang="ru-RU" dirty="0">
                <a:ea typeface="+mj-lt"/>
                <a:cs typeface="+mj-lt"/>
              </a:rPr>
              <a:t/>
            </a:r>
            <a:br>
              <a:rPr lang="ru-RU" dirty="0">
                <a:ea typeface="+mj-lt"/>
                <a:cs typeface="+mj-lt"/>
              </a:rPr>
            </a:br>
            <a:r>
              <a:rPr lang="ru-RU" dirty="0">
                <a:ea typeface="+mj-lt"/>
                <a:cs typeface="+mj-lt"/>
              </a:rPr>
              <a:t/>
            </a:r>
            <a:br>
              <a:rPr lang="ru-RU" dirty="0">
                <a:ea typeface="+mj-lt"/>
                <a:cs typeface="+mj-lt"/>
              </a:rPr>
            </a:br>
            <a:r>
              <a:rPr lang="ru-RU" dirty="0">
                <a:ea typeface="+mj-lt"/>
                <a:cs typeface="+mj-lt"/>
              </a:rPr>
              <a:t/>
            </a:r>
            <a:br>
              <a:rPr lang="ru-RU" dirty="0">
                <a:ea typeface="+mj-lt"/>
                <a:cs typeface="+mj-lt"/>
              </a:rPr>
            </a:br>
            <a:r>
              <a:rPr lang="ru-RU" dirty="0">
                <a:ea typeface="+mj-lt"/>
                <a:cs typeface="+mj-lt"/>
              </a:rPr>
              <a:t>Источник: </a:t>
            </a:r>
            <a:r>
              <a:rPr lang="ru-RU" b="1" dirty="0">
                <a:ea typeface="+mj-lt"/>
                <a:cs typeface="+mj-lt"/>
                <a:hlinkClick r:id="rId2"/>
              </a:rPr>
              <a:t>https://7dach.ru/IrinaKydrina/samye-krasivye-krasnoknizhnye-rasteniya-podmoskovya-lyubuytes-no-ne-rvite-219840.html</a:t>
            </a:r>
            <a:endParaRPr lang="ru-RU"/>
          </a:p>
        </p:txBody>
      </p:sp>
      <p:pic>
        <p:nvPicPr>
          <p:cNvPr id="4" name="Рисунок 4" descr="Изображение выглядит как растение, лист, зеленый&#10;&#10;Автоматически созданное описание">
            <a:extLst>
              <a:ext uri="{FF2B5EF4-FFF2-40B4-BE49-F238E27FC236}">
                <a16:creationId xmlns:a16="http://schemas.microsoft.com/office/drawing/2014/main" id="{D34B4D78-526F-424A-B60D-4901BFD588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4044" y="2141927"/>
            <a:ext cx="10006327" cy="4710771"/>
          </a:xfrm>
        </p:spPr>
      </p:pic>
    </p:spTree>
    <p:extLst>
      <p:ext uri="{BB962C8B-B14F-4D97-AF65-F5344CB8AC3E}">
        <p14:creationId xmlns:p14="http://schemas.microsoft.com/office/powerpoint/2010/main" val="363536986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7C0216-6408-4D74-B321-6B9F9C1F6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709" y="117025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Медуница узколистная</a:t>
            </a:r>
            <a:endParaRPr lang="ru-RU" sz="3600" b="1">
              <a:cs typeface="Calibri Light"/>
            </a:endParaRPr>
          </a:p>
          <a:p>
            <a:r>
              <a:rPr lang="ru-RU" sz="2700" dirty="0">
                <a:ea typeface="+mj-lt"/>
                <a:cs typeface="+mj-lt"/>
              </a:rPr>
              <a:t>Медуница узколистная  распускает свои милые колокольчатые цветочки в конце апреля и продолжает цвести до конца мая. Красота </a:t>
            </a:r>
            <a:r>
              <a:rPr lang="ru-RU" sz="2700" b="1" dirty="0">
                <a:ea typeface="+mj-lt"/>
                <a:cs typeface="+mj-lt"/>
                <a:hlinkClick r:id="rId2"/>
              </a:rPr>
              <a:t>медуницы</a:t>
            </a:r>
            <a:r>
              <a:rPr lang="ru-RU" sz="2700" dirty="0">
                <a:ea typeface="+mj-lt"/>
                <a:cs typeface="+mj-lt"/>
              </a:rPr>
              <a:t> очень притягательна для людей. В Красной книге так и написано: «Основной лимитирующий фактор — сбор населением в букеты». Давайте пощадим оставшиеся немногочисленные экземпляры!</a:t>
            </a:r>
            <a:br>
              <a:rPr lang="ru-RU" sz="2700" dirty="0">
                <a:ea typeface="+mj-lt"/>
                <a:cs typeface="+mj-lt"/>
              </a:rPr>
            </a:br>
            <a:r>
              <a:rPr lang="ru-RU" sz="3600" dirty="0">
                <a:ea typeface="+mj-lt"/>
                <a:cs typeface="+mj-lt"/>
              </a:rPr>
              <a:t/>
            </a:r>
            <a:br>
              <a:rPr lang="ru-RU" sz="3600" dirty="0">
                <a:ea typeface="+mj-lt"/>
                <a:cs typeface="+mj-lt"/>
              </a:rPr>
            </a:br>
            <a:r>
              <a:rPr lang="ru-RU" dirty="0">
                <a:ea typeface="+mj-lt"/>
                <a:cs typeface="+mj-lt"/>
              </a:rPr>
              <a:t/>
            </a:r>
            <a:br>
              <a:rPr lang="ru-RU" dirty="0">
                <a:ea typeface="+mj-lt"/>
                <a:cs typeface="+mj-lt"/>
              </a:rPr>
            </a:br>
            <a:endParaRPr lang="ru-RU" dirty="0">
              <a:cs typeface="Calibri Light"/>
            </a:endParaRPr>
          </a:p>
        </p:txBody>
      </p:sp>
      <p:pic>
        <p:nvPicPr>
          <p:cNvPr id="4" name="Рисунок 4" descr="Изображение выглядит как трава, растение, цветок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CE9EBF3A-BC01-43D5-BE48-66D512B411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-10800000" flipV="1">
            <a:off x="769033" y="2223190"/>
            <a:ext cx="10395140" cy="4634508"/>
          </a:xfrm>
        </p:spPr>
      </p:pic>
    </p:spTree>
    <p:extLst>
      <p:ext uri="{BB962C8B-B14F-4D97-AF65-F5344CB8AC3E}">
        <p14:creationId xmlns:p14="http://schemas.microsoft.com/office/powerpoint/2010/main" val="3551247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142</Words>
  <Application>Microsoft Office PowerPoint</Application>
  <PresentationFormat>Широкоэкранный</PresentationFormat>
  <Paragraphs>13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Rockwell</vt:lpstr>
      <vt:lpstr>Тема Office</vt:lpstr>
      <vt:lpstr>Растениеводство в Московской области</vt:lpstr>
      <vt:lpstr>Растениеводство Московской области во многом специализируесся на выращивании картофеля и овощей. В 2015 году данный регион занял 4-е место по сборам картофеля. По произвотству овощей всех видов Московская область заняла 5-е место среди российских регионов.</vt:lpstr>
      <vt:lpstr>Презентация PowerPoint</vt:lpstr>
      <vt:lpstr>Из масличных культур в Московской области распрастранены семена озимого и ярового рапса (масло как основа для маргарина).</vt:lpstr>
      <vt:lpstr>Из зерновых культур в Московской области в основном выращиваются озимая и яровая тритикале (грибрид ржи и пшеница на корм), кукуруза на зерно, озимый и яровой ячмень.</vt:lpstr>
      <vt:lpstr>Презентация PowerPoint</vt:lpstr>
      <vt:lpstr>Колокольчик алтайский — тот самый знакомый красавец высотой 30-50 см с изумительными светло-лиловыми цветками уже занесен в Красную книгу Московской области. Оказывается, его июньское цветение не давало покоя многим из нас. Сделали свое черное дело также активная застройка и распашка .    Источник: https://7dach.ru/IrinaKydrina/samye-krasivye-krasnoknizhnye-rasteniya-podmoskovya-lyubuytes-no-ne-rvite-219840.html</vt:lpstr>
      <vt:lpstr>Кубышка малая Вы помните, сколько раньше на поверхности водоемов красовалось таких изумительных «кувшинок» — кубышки малой.Из-за наших варварских действий и загрязнения водоемов от них не осталось и следа. Если вы, отдыхая летом на природе, вдруг заметите на реке или озере такое водное растение с солнечными цветками, значит, вам крупно повезло.    Источник: https://7dach.ru/IrinaKydrina/samye-krasivye-krasnoknizhnye-rasteniya-podmoskovya-lyubuytes-no-ne-rvite-219840.html</vt:lpstr>
      <vt:lpstr>Медуница узколистная Медуница узколистная  распускает свои милые колокольчатые цветочки в конце апреля и продолжает цвести до конца мая. Красота медуницы очень притягательна для людей. В Красной книге так и написано: «Основной лимитирующий фактор — сбор населением в букеты». Давайте пощадим оставшиеся немногочисленные экземпляры!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admin-316</cp:lastModifiedBy>
  <cp:revision>189</cp:revision>
  <dcterms:created xsi:type="dcterms:W3CDTF">2022-01-14T20:25:40Z</dcterms:created>
  <dcterms:modified xsi:type="dcterms:W3CDTF">2022-01-24T10:50:55Z</dcterms:modified>
</cp:coreProperties>
</file>