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9" r:id="rId3"/>
    <p:sldId id="257" r:id="rId4"/>
    <p:sldId id="261" r:id="rId5"/>
    <p:sldId id="266" r:id="rId6"/>
    <p:sldId id="260" r:id="rId7"/>
    <p:sldId id="286" r:id="rId8"/>
    <p:sldId id="287" r:id="rId9"/>
    <p:sldId id="288" r:id="rId10"/>
    <p:sldId id="289" r:id="rId11"/>
    <p:sldId id="296" r:id="rId12"/>
    <p:sldId id="290" r:id="rId13"/>
    <p:sldId id="298" r:id="rId14"/>
    <p:sldId id="263" r:id="rId15"/>
    <p:sldId id="291" r:id="rId16"/>
    <p:sldId id="276" r:id="rId17"/>
    <p:sldId id="279" r:id="rId18"/>
    <p:sldId id="280" r:id="rId19"/>
    <p:sldId id="267" r:id="rId20"/>
    <p:sldId id="285" r:id="rId21"/>
    <p:sldId id="293" r:id="rId22"/>
    <p:sldId id="295" r:id="rId23"/>
    <p:sldId id="25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E7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BA66B7-AF0E-44C0-8696-BABE6B0DF1B1}" type="datetimeFigureOut">
              <a:rPr lang="ru-RU" smtClean="0"/>
              <a:t>17.08.2021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9078AA-7A6A-454D-9DE5-01C23B2D8B26}" type="slidenum">
              <a:rPr lang="ru-RU" smtClean="0"/>
              <a:t>‹#›</a:t>
            </a:fld>
            <a:endParaRPr lang="ru-RU"/>
          </a:p>
        </p:txBody>
      </p:sp>
    </p:spTree>
    <p:extLst>
      <p:ext uri="{BB962C8B-B14F-4D97-AF65-F5344CB8AC3E}">
        <p14:creationId xmlns:p14="http://schemas.microsoft.com/office/powerpoint/2010/main" val="3892279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5FD479-A25B-4EE5-A144-303E16737FF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3E85B52-3A0B-4E12-BD0C-BCDD9D72B6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4BB74355-13EF-4A27-870B-42B15476BE27}"/>
              </a:ext>
            </a:extLst>
          </p:cNvPr>
          <p:cNvSpPr>
            <a:spLocks noGrp="1"/>
          </p:cNvSpPr>
          <p:nvPr>
            <p:ph type="dt" sz="half" idx="10"/>
          </p:nvPr>
        </p:nvSpPr>
        <p:spPr/>
        <p:txBody>
          <a:bodyPr/>
          <a:lstStyle/>
          <a:p>
            <a:fld id="{23A15DD3-4046-4517-953F-9967BFA44F2C}" type="datetime1">
              <a:rPr lang="ru-RU" smtClean="0"/>
              <a:t>17.08.2021</a:t>
            </a:fld>
            <a:endParaRPr lang="ru-RU"/>
          </a:p>
        </p:txBody>
      </p:sp>
      <p:sp>
        <p:nvSpPr>
          <p:cNvPr id="5" name="Нижний колонтитул 4">
            <a:extLst>
              <a:ext uri="{FF2B5EF4-FFF2-40B4-BE49-F238E27FC236}">
                <a16:creationId xmlns:a16="http://schemas.microsoft.com/office/drawing/2014/main" id="{45C935AF-2BB8-4599-B1BA-34F2DC859E46}"/>
              </a:ext>
            </a:extLst>
          </p:cNvPr>
          <p:cNvSpPr>
            <a:spLocks noGrp="1"/>
          </p:cNvSpPr>
          <p:nvPr>
            <p:ph type="ftr" sz="quarter" idx="11"/>
          </p:nvPr>
        </p:nvSpPr>
        <p:spPr/>
        <p:txBody>
          <a:bodyPr/>
          <a:lstStyle/>
          <a:p>
            <a:r>
              <a:rPr lang="ru-RU"/>
              <a:t>Иванова А.В.</a:t>
            </a:r>
          </a:p>
        </p:txBody>
      </p:sp>
      <p:sp>
        <p:nvSpPr>
          <p:cNvPr id="6" name="Номер слайда 5">
            <a:extLst>
              <a:ext uri="{FF2B5EF4-FFF2-40B4-BE49-F238E27FC236}">
                <a16:creationId xmlns:a16="http://schemas.microsoft.com/office/drawing/2014/main" id="{FC222EA9-A09E-4150-8E63-54C3BA19AE2F}"/>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3324194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EF4761-E1EA-49F9-804E-A60698E139D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205B680-0E5A-4A06-9318-0A1D1DA2F92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2F2E0FA-102E-4230-9775-AC535197989D}"/>
              </a:ext>
            </a:extLst>
          </p:cNvPr>
          <p:cNvSpPr>
            <a:spLocks noGrp="1"/>
          </p:cNvSpPr>
          <p:nvPr>
            <p:ph type="dt" sz="half" idx="10"/>
          </p:nvPr>
        </p:nvSpPr>
        <p:spPr/>
        <p:txBody>
          <a:bodyPr/>
          <a:lstStyle/>
          <a:p>
            <a:fld id="{E053B2D7-187F-4F66-ACA7-7746C18171DF}" type="datetime1">
              <a:rPr lang="ru-RU" smtClean="0"/>
              <a:t>17.08.2021</a:t>
            </a:fld>
            <a:endParaRPr lang="ru-RU"/>
          </a:p>
        </p:txBody>
      </p:sp>
      <p:sp>
        <p:nvSpPr>
          <p:cNvPr id="5" name="Нижний колонтитул 4">
            <a:extLst>
              <a:ext uri="{FF2B5EF4-FFF2-40B4-BE49-F238E27FC236}">
                <a16:creationId xmlns:a16="http://schemas.microsoft.com/office/drawing/2014/main" id="{7A61EE74-E431-4CDB-B3BA-F597C1C40EE5}"/>
              </a:ext>
            </a:extLst>
          </p:cNvPr>
          <p:cNvSpPr>
            <a:spLocks noGrp="1"/>
          </p:cNvSpPr>
          <p:nvPr>
            <p:ph type="ftr" sz="quarter" idx="11"/>
          </p:nvPr>
        </p:nvSpPr>
        <p:spPr/>
        <p:txBody>
          <a:bodyPr/>
          <a:lstStyle/>
          <a:p>
            <a:r>
              <a:rPr lang="ru-RU"/>
              <a:t>Иванова А.В.</a:t>
            </a:r>
          </a:p>
        </p:txBody>
      </p:sp>
      <p:sp>
        <p:nvSpPr>
          <p:cNvPr id="6" name="Номер слайда 5">
            <a:extLst>
              <a:ext uri="{FF2B5EF4-FFF2-40B4-BE49-F238E27FC236}">
                <a16:creationId xmlns:a16="http://schemas.microsoft.com/office/drawing/2014/main" id="{AE1A7EF7-D9C0-4223-BAD6-34C18025D535}"/>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5252215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046DE0-3FD3-4FB4-BB85-0FDED1C66A80}"/>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37CDCE85-AC50-4B83-BD13-0FDDAD48BF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CCF53C1-5FAC-49B1-A337-A71CE1E53DA3}"/>
              </a:ext>
            </a:extLst>
          </p:cNvPr>
          <p:cNvSpPr>
            <a:spLocks noGrp="1"/>
          </p:cNvSpPr>
          <p:nvPr>
            <p:ph type="dt" sz="half" idx="10"/>
          </p:nvPr>
        </p:nvSpPr>
        <p:spPr/>
        <p:txBody>
          <a:bodyPr/>
          <a:lstStyle/>
          <a:p>
            <a:fld id="{44BB6803-EE32-4F17-BB60-4AD1C5F2D4B4}" type="datetime1">
              <a:rPr lang="ru-RU" smtClean="0"/>
              <a:t>17.08.2021</a:t>
            </a:fld>
            <a:endParaRPr lang="ru-RU"/>
          </a:p>
        </p:txBody>
      </p:sp>
      <p:sp>
        <p:nvSpPr>
          <p:cNvPr id="5" name="Нижний колонтитул 4">
            <a:extLst>
              <a:ext uri="{FF2B5EF4-FFF2-40B4-BE49-F238E27FC236}">
                <a16:creationId xmlns:a16="http://schemas.microsoft.com/office/drawing/2014/main" id="{0303A5E5-F9A2-4A59-A40E-0A744402135B}"/>
              </a:ext>
            </a:extLst>
          </p:cNvPr>
          <p:cNvSpPr>
            <a:spLocks noGrp="1"/>
          </p:cNvSpPr>
          <p:nvPr>
            <p:ph type="ftr" sz="quarter" idx="11"/>
          </p:nvPr>
        </p:nvSpPr>
        <p:spPr/>
        <p:txBody>
          <a:bodyPr/>
          <a:lstStyle/>
          <a:p>
            <a:r>
              <a:rPr lang="ru-RU"/>
              <a:t>Иванова А.В.</a:t>
            </a:r>
          </a:p>
        </p:txBody>
      </p:sp>
      <p:sp>
        <p:nvSpPr>
          <p:cNvPr id="6" name="Номер слайда 5">
            <a:extLst>
              <a:ext uri="{FF2B5EF4-FFF2-40B4-BE49-F238E27FC236}">
                <a16:creationId xmlns:a16="http://schemas.microsoft.com/office/drawing/2014/main" id="{36E93F2E-A8D1-41E0-9D7B-A7BBCC575A21}"/>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25581094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240FB4-488F-441E-89AA-DF4B5C155BA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FE7AF15-5727-423C-B2EE-48F257B899C9}"/>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4437FAEA-976D-46A6-8287-D2843224E07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6FDC1A5-0BE7-4287-A9AE-E9D056CFF4F3}"/>
              </a:ext>
            </a:extLst>
          </p:cNvPr>
          <p:cNvSpPr>
            <a:spLocks noGrp="1"/>
          </p:cNvSpPr>
          <p:nvPr>
            <p:ph type="dt" sz="half" idx="10"/>
          </p:nvPr>
        </p:nvSpPr>
        <p:spPr/>
        <p:txBody>
          <a:bodyPr/>
          <a:lstStyle/>
          <a:p>
            <a:fld id="{DFF9B011-D776-4035-B92A-A33E1D4EAC2C}" type="datetime1">
              <a:rPr lang="ru-RU" smtClean="0"/>
              <a:t>17.08.2021</a:t>
            </a:fld>
            <a:endParaRPr lang="ru-RU"/>
          </a:p>
        </p:txBody>
      </p:sp>
      <p:sp>
        <p:nvSpPr>
          <p:cNvPr id="6" name="Нижний колонтитул 5">
            <a:extLst>
              <a:ext uri="{FF2B5EF4-FFF2-40B4-BE49-F238E27FC236}">
                <a16:creationId xmlns:a16="http://schemas.microsoft.com/office/drawing/2014/main" id="{68529182-3294-43CD-ABF1-5E4943F340FF}"/>
              </a:ext>
            </a:extLst>
          </p:cNvPr>
          <p:cNvSpPr>
            <a:spLocks noGrp="1"/>
          </p:cNvSpPr>
          <p:nvPr>
            <p:ph type="ftr" sz="quarter" idx="11"/>
          </p:nvPr>
        </p:nvSpPr>
        <p:spPr/>
        <p:txBody>
          <a:bodyPr/>
          <a:lstStyle/>
          <a:p>
            <a:r>
              <a:rPr lang="ru-RU"/>
              <a:t>Иванова А.В.</a:t>
            </a:r>
          </a:p>
        </p:txBody>
      </p:sp>
      <p:sp>
        <p:nvSpPr>
          <p:cNvPr id="7" name="Номер слайда 6">
            <a:extLst>
              <a:ext uri="{FF2B5EF4-FFF2-40B4-BE49-F238E27FC236}">
                <a16:creationId xmlns:a16="http://schemas.microsoft.com/office/drawing/2014/main" id="{6C7D6A99-FB2C-4A67-BC47-FC7DDF087374}"/>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3770501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81E51A-0A0B-4CA3-8073-F77F0554246F}"/>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8F9398EA-79CE-4835-AC28-53E3AD5692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1FE8A4C0-BF02-4585-9D42-E3E574925F8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5148718-96F8-49BD-9C5F-9CEC184488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7E5B8CF0-8729-4741-8993-DD63C9F1DF9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27CCB680-D185-41C2-8C83-5FEB63EC2F79}"/>
              </a:ext>
            </a:extLst>
          </p:cNvPr>
          <p:cNvSpPr>
            <a:spLocks noGrp="1"/>
          </p:cNvSpPr>
          <p:nvPr>
            <p:ph type="dt" sz="half" idx="10"/>
          </p:nvPr>
        </p:nvSpPr>
        <p:spPr/>
        <p:txBody>
          <a:bodyPr/>
          <a:lstStyle/>
          <a:p>
            <a:fld id="{AD702890-A85F-4C97-9E8F-507E68BBD63F}" type="datetime1">
              <a:rPr lang="ru-RU" smtClean="0"/>
              <a:t>17.08.2021</a:t>
            </a:fld>
            <a:endParaRPr lang="ru-RU"/>
          </a:p>
        </p:txBody>
      </p:sp>
      <p:sp>
        <p:nvSpPr>
          <p:cNvPr id="8" name="Нижний колонтитул 7">
            <a:extLst>
              <a:ext uri="{FF2B5EF4-FFF2-40B4-BE49-F238E27FC236}">
                <a16:creationId xmlns:a16="http://schemas.microsoft.com/office/drawing/2014/main" id="{7A05F101-AD78-4059-816D-2F6A62AF553E}"/>
              </a:ext>
            </a:extLst>
          </p:cNvPr>
          <p:cNvSpPr>
            <a:spLocks noGrp="1"/>
          </p:cNvSpPr>
          <p:nvPr>
            <p:ph type="ftr" sz="quarter" idx="11"/>
          </p:nvPr>
        </p:nvSpPr>
        <p:spPr/>
        <p:txBody>
          <a:bodyPr/>
          <a:lstStyle/>
          <a:p>
            <a:r>
              <a:rPr lang="ru-RU"/>
              <a:t>Иванова А.В.</a:t>
            </a:r>
          </a:p>
        </p:txBody>
      </p:sp>
      <p:sp>
        <p:nvSpPr>
          <p:cNvPr id="9" name="Номер слайда 8">
            <a:extLst>
              <a:ext uri="{FF2B5EF4-FFF2-40B4-BE49-F238E27FC236}">
                <a16:creationId xmlns:a16="http://schemas.microsoft.com/office/drawing/2014/main" id="{BCD8DA30-0282-472D-A2F5-DA9283751BB1}"/>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24886335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7FB7BF-42E0-4B2B-ABF0-3F4BDC6E923E}"/>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417CEEB3-B82C-455D-A9EF-12B3EA0B1538}"/>
              </a:ext>
            </a:extLst>
          </p:cNvPr>
          <p:cNvSpPr>
            <a:spLocks noGrp="1"/>
          </p:cNvSpPr>
          <p:nvPr>
            <p:ph type="dt" sz="half" idx="10"/>
          </p:nvPr>
        </p:nvSpPr>
        <p:spPr/>
        <p:txBody>
          <a:bodyPr/>
          <a:lstStyle/>
          <a:p>
            <a:fld id="{52213094-4878-4C82-A814-39E2262099C8}" type="datetime1">
              <a:rPr lang="ru-RU" smtClean="0"/>
              <a:t>17.08.2021</a:t>
            </a:fld>
            <a:endParaRPr lang="ru-RU"/>
          </a:p>
        </p:txBody>
      </p:sp>
      <p:sp>
        <p:nvSpPr>
          <p:cNvPr id="4" name="Нижний колонтитул 3">
            <a:extLst>
              <a:ext uri="{FF2B5EF4-FFF2-40B4-BE49-F238E27FC236}">
                <a16:creationId xmlns:a16="http://schemas.microsoft.com/office/drawing/2014/main" id="{77C48306-8277-4B66-8C52-71C7BA0EE580}"/>
              </a:ext>
            </a:extLst>
          </p:cNvPr>
          <p:cNvSpPr>
            <a:spLocks noGrp="1"/>
          </p:cNvSpPr>
          <p:nvPr>
            <p:ph type="ftr" sz="quarter" idx="11"/>
          </p:nvPr>
        </p:nvSpPr>
        <p:spPr/>
        <p:txBody>
          <a:bodyPr/>
          <a:lstStyle/>
          <a:p>
            <a:r>
              <a:rPr lang="ru-RU"/>
              <a:t>Иванова А.В.</a:t>
            </a:r>
          </a:p>
        </p:txBody>
      </p:sp>
      <p:sp>
        <p:nvSpPr>
          <p:cNvPr id="5" name="Номер слайда 4">
            <a:extLst>
              <a:ext uri="{FF2B5EF4-FFF2-40B4-BE49-F238E27FC236}">
                <a16:creationId xmlns:a16="http://schemas.microsoft.com/office/drawing/2014/main" id="{02D9DD66-7AD3-4E3A-B964-B96E97BC7DA7}"/>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42909335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3E50416A-21B6-4D99-98C6-346811ED0EB3}"/>
              </a:ext>
            </a:extLst>
          </p:cNvPr>
          <p:cNvSpPr>
            <a:spLocks noGrp="1"/>
          </p:cNvSpPr>
          <p:nvPr>
            <p:ph type="dt" sz="half" idx="10"/>
          </p:nvPr>
        </p:nvSpPr>
        <p:spPr/>
        <p:txBody>
          <a:bodyPr/>
          <a:lstStyle/>
          <a:p>
            <a:fld id="{C5E0FC9D-BAC5-497F-A4FC-473E679776F5}" type="datetime1">
              <a:rPr lang="ru-RU" smtClean="0"/>
              <a:t>17.08.2021</a:t>
            </a:fld>
            <a:endParaRPr lang="ru-RU"/>
          </a:p>
        </p:txBody>
      </p:sp>
      <p:sp>
        <p:nvSpPr>
          <p:cNvPr id="3" name="Нижний колонтитул 2">
            <a:extLst>
              <a:ext uri="{FF2B5EF4-FFF2-40B4-BE49-F238E27FC236}">
                <a16:creationId xmlns:a16="http://schemas.microsoft.com/office/drawing/2014/main" id="{99DB62CB-8342-4E51-85C2-86FAE6A4B02C}"/>
              </a:ext>
            </a:extLst>
          </p:cNvPr>
          <p:cNvSpPr>
            <a:spLocks noGrp="1"/>
          </p:cNvSpPr>
          <p:nvPr>
            <p:ph type="ftr" sz="quarter" idx="11"/>
          </p:nvPr>
        </p:nvSpPr>
        <p:spPr/>
        <p:txBody>
          <a:bodyPr/>
          <a:lstStyle/>
          <a:p>
            <a:r>
              <a:rPr lang="ru-RU"/>
              <a:t>Иванова А.В.</a:t>
            </a:r>
          </a:p>
        </p:txBody>
      </p:sp>
      <p:sp>
        <p:nvSpPr>
          <p:cNvPr id="4" name="Номер слайда 3">
            <a:extLst>
              <a:ext uri="{FF2B5EF4-FFF2-40B4-BE49-F238E27FC236}">
                <a16:creationId xmlns:a16="http://schemas.microsoft.com/office/drawing/2014/main" id="{5E2E41E6-9AF4-4E42-B0DA-3E4B6DEEB703}"/>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9490947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1F61CC-8599-4CE0-94FA-86BDE6D0E49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66FE4F47-5D6B-487A-8E3E-C6909F1475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11ACE6F-1DB8-4FBF-BEFD-EC95D43452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85C5166-C0D2-4AD1-A51A-BD5FB54F30AD}"/>
              </a:ext>
            </a:extLst>
          </p:cNvPr>
          <p:cNvSpPr>
            <a:spLocks noGrp="1"/>
          </p:cNvSpPr>
          <p:nvPr>
            <p:ph type="dt" sz="half" idx="10"/>
          </p:nvPr>
        </p:nvSpPr>
        <p:spPr/>
        <p:txBody>
          <a:bodyPr/>
          <a:lstStyle/>
          <a:p>
            <a:fld id="{34AE1E1B-17A6-4BE4-B399-FB9F2FDBFE4E}" type="datetime1">
              <a:rPr lang="ru-RU" smtClean="0"/>
              <a:t>17.08.2021</a:t>
            </a:fld>
            <a:endParaRPr lang="ru-RU"/>
          </a:p>
        </p:txBody>
      </p:sp>
      <p:sp>
        <p:nvSpPr>
          <p:cNvPr id="6" name="Нижний колонтитул 5">
            <a:extLst>
              <a:ext uri="{FF2B5EF4-FFF2-40B4-BE49-F238E27FC236}">
                <a16:creationId xmlns:a16="http://schemas.microsoft.com/office/drawing/2014/main" id="{A34EE415-2A08-4764-9DA7-9EBB4C1E6323}"/>
              </a:ext>
            </a:extLst>
          </p:cNvPr>
          <p:cNvSpPr>
            <a:spLocks noGrp="1"/>
          </p:cNvSpPr>
          <p:nvPr>
            <p:ph type="ftr" sz="quarter" idx="11"/>
          </p:nvPr>
        </p:nvSpPr>
        <p:spPr/>
        <p:txBody>
          <a:bodyPr/>
          <a:lstStyle/>
          <a:p>
            <a:r>
              <a:rPr lang="ru-RU"/>
              <a:t>Иванова А.В.</a:t>
            </a:r>
          </a:p>
        </p:txBody>
      </p:sp>
      <p:sp>
        <p:nvSpPr>
          <p:cNvPr id="7" name="Номер слайда 6">
            <a:extLst>
              <a:ext uri="{FF2B5EF4-FFF2-40B4-BE49-F238E27FC236}">
                <a16:creationId xmlns:a16="http://schemas.microsoft.com/office/drawing/2014/main" id="{E3BEDEB5-12C4-4795-BE87-96AF80187283}"/>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10857467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5783D1-063F-4B17-B49C-686415D32E15}"/>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2AFF9CA-D869-4419-ADF3-63E0E93E76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51F0FA2-2078-4F60-B555-6B3CCF085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67033D9-8A16-4581-A21D-ED4339B17A6F}"/>
              </a:ext>
            </a:extLst>
          </p:cNvPr>
          <p:cNvSpPr>
            <a:spLocks noGrp="1"/>
          </p:cNvSpPr>
          <p:nvPr>
            <p:ph type="dt" sz="half" idx="10"/>
          </p:nvPr>
        </p:nvSpPr>
        <p:spPr/>
        <p:txBody>
          <a:bodyPr/>
          <a:lstStyle/>
          <a:p>
            <a:fld id="{679B057C-5D21-44F5-8728-7E51BB1962C3}" type="datetime1">
              <a:rPr lang="ru-RU" smtClean="0"/>
              <a:t>17.08.2021</a:t>
            </a:fld>
            <a:endParaRPr lang="ru-RU"/>
          </a:p>
        </p:txBody>
      </p:sp>
      <p:sp>
        <p:nvSpPr>
          <p:cNvPr id="6" name="Нижний колонтитул 5">
            <a:extLst>
              <a:ext uri="{FF2B5EF4-FFF2-40B4-BE49-F238E27FC236}">
                <a16:creationId xmlns:a16="http://schemas.microsoft.com/office/drawing/2014/main" id="{4F4B020D-109A-4A17-B4F5-CD5C93FF944B}"/>
              </a:ext>
            </a:extLst>
          </p:cNvPr>
          <p:cNvSpPr>
            <a:spLocks noGrp="1"/>
          </p:cNvSpPr>
          <p:nvPr>
            <p:ph type="ftr" sz="quarter" idx="11"/>
          </p:nvPr>
        </p:nvSpPr>
        <p:spPr/>
        <p:txBody>
          <a:bodyPr/>
          <a:lstStyle/>
          <a:p>
            <a:r>
              <a:rPr lang="ru-RU"/>
              <a:t>Иванова А.В.</a:t>
            </a:r>
          </a:p>
        </p:txBody>
      </p:sp>
      <p:sp>
        <p:nvSpPr>
          <p:cNvPr id="7" name="Номер слайда 6">
            <a:extLst>
              <a:ext uri="{FF2B5EF4-FFF2-40B4-BE49-F238E27FC236}">
                <a16:creationId xmlns:a16="http://schemas.microsoft.com/office/drawing/2014/main" id="{7B3DC693-5102-4588-97C0-4A63800A6910}"/>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3899955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437FC8-0A86-45EE-8BAF-011ADFD963F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F5B0044-3598-4843-9EE5-1B538142520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5A88F52-2980-4661-8D33-431C11D4B843}"/>
              </a:ext>
            </a:extLst>
          </p:cNvPr>
          <p:cNvSpPr>
            <a:spLocks noGrp="1"/>
          </p:cNvSpPr>
          <p:nvPr>
            <p:ph type="dt" sz="half" idx="10"/>
          </p:nvPr>
        </p:nvSpPr>
        <p:spPr/>
        <p:txBody>
          <a:bodyPr/>
          <a:lstStyle/>
          <a:p>
            <a:fld id="{E87B4008-C7A5-4EEE-AD33-A19CE323E1B5}" type="datetime1">
              <a:rPr lang="ru-RU" smtClean="0"/>
              <a:t>17.08.2021</a:t>
            </a:fld>
            <a:endParaRPr lang="ru-RU"/>
          </a:p>
        </p:txBody>
      </p:sp>
      <p:sp>
        <p:nvSpPr>
          <p:cNvPr id="5" name="Нижний колонтитул 4">
            <a:extLst>
              <a:ext uri="{FF2B5EF4-FFF2-40B4-BE49-F238E27FC236}">
                <a16:creationId xmlns:a16="http://schemas.microsoft.com/office/drawing/2014/main" id="{186BE930-78DB-43FE-A80E-42358C66C627}"/>
              </a:ext>
            </a:extLst>
          </p:cNvPr>
          <p:cNvSpPr>
            <a:spLocks noGrp="1"/>
          </p:cNvSpPr>
          <p:nvPr>
            <p:ph type="ftr" sz="quarter" idx="11"/>
          </p:nvPr>
        </p:nvSpPr>
        <p:spPr/>
        <p:txBody>
          <a:bodyPr/>
          <a:lstStyle/>
          <a:p>
            <a:r>
              <a:rPr lang="ru-RU"/>
              <a:t>Иванова А.В.</a:t>
            </a:r>
          </a:p>
        </p:txBody>
      </p:sp>
      <p:sp>
        <p:nvSpPr>
          <p:cNvPr id="6" name="Номер слайда 5">
            <a:extLst>
              <a:ext uri="{FF2B5EF4-FFF2-40B4-BE49-F238E27FC236}">
                <a16:creationId xmlns:a16="http://schemas.microsoft.com/office/drawing/2014/main" id="{5CF496AC-7E7B-485E-AA5D-101580CA8103}"/>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25577495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04D04A9-5E88-48B9-91F5-BCB09D2D4626}"/>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29A456BC-1631-4A93-A9E9-40D045D4DBE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DEFDD5F-43C4-460C-A898-0485D3C4909F}"/>
              </a:ext>
            </a:extLst>
          </p:cNvPr>
          <p:cNvSpPr>
            <a:spLocks noGrp="1"/>
          </p:cNvSpPr>
          <p:nvPr>
            <p:ph type="dt" sz="half" idx="10"/>
          </p:nvPr>
        </p:nvSpPr>
        <p:spPr/>
        <p:txBody>
          <a:bodyPr/>
          <a:lstStyle/>
          <a:p>
            <a:fld id="{277F7D06-F9B5-4680-AB0A-006F3CB64E43}" type="datetime1">
              <a:rPr lang="ru-RU" smtClean="0"/>
              <a:t>17.08.2021</a:t>
            </a:fld>
            <a:endParaRPr lang="ru-RU"/>
          </a:p>
        </p:txBody>
      </p:sp>
      <p:sp>
        <p:nvSpPr>
          <p:cNvPr id="5" name="Нижний колонтитул 4">
            <a:extLst>
              <a:ext uri="{FF2B5EF4-FFF2-40B4-BE49-F238E27FC236}">
                <a16:creationId xmlns:a16="http://schemas.microsoft.com/office/drawing/2014/main" id="{4699BC19-DF6B-479B-84BA-B01F44547739}"/>
              </a:ext>
            </a:extLst>
          </p:cNvPr>
          <p:cNvSpPr>
            <a:spLocks noGrp="1"/>
          </p:cNvSpPr>
          <p:nvPr>
            <p:ph type="ftr" sz="quarter" idx="11"/>
          </p:nvPr>
        </p:nvSpPr>
        <p:spPr/>
        <p:txBody>
          <a:bodyPr/>
          <a:lstStyle/>
          <a:p>
            <a:r>
              <a:rPr lang="ru-RU"/>
              <a:t>Иванова А.В.</a:t>
            </a:r>
          </a:p>
        </p:txBody>
      </p:sp>
      <p:sp>
        <p:nvSpPr>
          <p:cNvPr id="6" name="Номер слайда 5">
            <a:extLst>
              <a:ext uri="{FF2B5EF4-FFF2-40B4-BE49-F238E27FC236}">
                <a16:creationId xmlns:a16="http://schemas.microsoft.com/office/drawing/2014/main" id="{465E07BA-915D-44EA-A0F4-36B828B18FF6}"/>
              </a:ext>
            </a:extLst>
          </p:cNvPr>
          <p:cNvSpPr>
            <a:spLocks noGrp="1"/>
          </p:cNvSpPr>
          <p:nvPr>
            <p:ph type="sldNum" sz="quarter" idx="12"/>
          </p:nvPr>
        </p:nvSpPr>
        <p:spPr/>
        <p:txBody>
          <a:bodyPr/>
          <a:lstStyle/>
          <a:p>
            <a:fld id="{25CE6934-076B-429A-BA41-EF2704439B57}" type="slidenum">
              <a:rPr lang="ru-RU" smtClean="0"/>
              <a:t>‹#›</a:t>
            </a:fld>
            <a:endParaRPr lang="ru-RU"/>
          </a:p>
        </p:txBody>
      </p:sp>
    </p:spTree>
    <p:extLst>
      <p:ext uri="{BB962C8B-B14F-4D97-AF65-F5344CB8AC3E}">
        <p14:creationId xmlns:p14="http://schemas.microsoft.com/office/powerpoint/2010/main" val="18195267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1B128A-52AA-4A31-B441-C5401A2530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22987350-AEA1-4F2E-99FD-871713923E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A672D79-FB79-4E9A-AE11-2D299CE3B3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14096-BFBD-4178-8401-A9C6E6DF1DD1}" type="datetime1">
              <a:rPr lang="ru-RU" smtClean="0"/>
              <a:t>17.08.2021</a:t>
            </a:fld>
            <a:endParaRPr lang="ru-RU"/>
          </a:p>
        </p:txBody>
      </p:sp>
      <p:sp>
        <p:nvSpPr>
          <p:cNvPr id="5" name="Нижний колонтитул 4">
            <a:extLst>
              <a:ext uri="{FF2B5EF4-FFF2-40B4-BE49-F238E27FC236}">
                <a16:creationId xmlns:a16="http://schemas.microsoft.com/office/drawing/2014/main" id="{EFFE0AC2-483F-4B2F-A27F-6BB409F5D9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a:t>Иванова А.В.</a:t>
            </a:r>
          </a:p>
        </p:txBody>
      </p:sp>
      <p:sp>
        <p:nvSpPr>
          <p:cNvPr id="6" name="Номер слайда 5">
            <a:extLst>
              <a:ext uri="{FF2B5EF4-FFF2-40B4-BE49-F238E27FC236}">
                <a16:creationId xmlns:a16="http://schemas.microsoft.com/office/drawing/2014/main" id="{5738830E-15F4-4EE7-91A4-A890AB89AF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CE6934-076B-429A-BA41-EF2704439B57}" type="slidenum">
              <a:rPr lang="ru-RU" smtClean="0"/>
              <a:t>‹#›</a:t>
            </a:fld>
            <a:endParaRPr lang="ru-RU"/>
          </a:p>
        </p:txBody>
      </p:sp>
    </p:spTree>
    <p:extLst>
      <p:ext uri="{BB962C8B-B14F-4D97-AF65-F5344CB8AC3E}">
        <p14:creationId xmlns:p14="http://schemas.microsoft.com/office/powerpoint/2010/main" val="4052789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https://www.youtube.com/watch?v=fdmDfeSPQD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youtu.be/kXNcuNqbvHo" TargetMode="External"/><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26.jpg"/><Relationship Id="rId2" Type="http://schemas.openxmlformats.org/officeDocument/2006/relationships/hyperlink" Target="https://youtu.be/R019Pd-Del4" TargetMode="External"/><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yandex.ru/images/" TargetMode="External"/><Relationship Id="rId2" Type="http://schemas.openxmlformats.org/officeDocument/2006/relationships/hyperlink" Target="https://www.kp.ru/putevoditel/kalendar-prazdnikov/den-pamyatnikov-i-istoricheskikh-mest/" TargetMode="External"/><Relationship Id="rId1" Type="http://schemas.openxmlformats.org/officeDocument/2006/relationships/slideLayout" Target="../slideLayouts/slideLayout2.xml"/><Relationship Id="rId4" Type="http://schemas.openxmlformats.org/officeDocument/2006/relationships/hyperlink" Target="https://www.youtub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19169F-CBF1-4AE2-A96F-6A83E8439E2D}"/>
              </a:ext>
            </a:extLst>
          </p:cNvPr>
          <p:cNvSpPr>
            <a:spLocks noGrp="1"/>
          </p:cNvSpPr>
          <p:nvPr>
            <p:ph type="ctrTitle"/>
          </p:nvPr>
        </p:nvSpPr>
        <p:spPr>
          <a:xfrm>
            <a:off x="935224" y="3191220"/>
            <a:ext cx="7750629" cy="3030991"/>
          </a:xfrm>
          <a:solidFill>
            <a:schemeClr val="accent4">
              <a:lumMod val="20000"/>
              <a:lumOff val="80000"/>
            </a:schemeClr>
          </a:solidFill>
        </p:spPr>
        <p:txBody>
          <a:bodyPr>
            <a:normAutofit fontScale="90000"/>
          </a:bodyPr>
          <a:lstStyle/>
          <a:p>
            <a:r>
              <a:rPr lang="ru-RU" dirty="0">
                <a:latin typeface="Open Sans"/>
              </a:rPr>
              <a:t>18 апреля Международный День памятников и исторических мест</a:t>
            </a:r>
          </a:p>
        </p:txBody>
      </p:sp>
      <p:sp>
        <p:nvSpPr>
          <p:cNvPr id="4" name="Нижний колонтитул 3">
            <a:extLst>
              <a:ext uri="{FF2B5EF4-FFF2-40B4-BE49-F238E27FC236}">
                <a16:creationId xmlns:a16="http://schemas.microsoft.com/office/drawing/2014/main" id="{2453B203-C7D9-4BFE-811B-298EBC214AC6}"/>
              </a:ext>
            </a:extLst>
          </p:cNvPr>
          <p:cNvSpPr>
            <a:spLocks noGrp="1"/>
          </p:cNvSpPr>
          <p:nvPr>
            <p:ph type="ftr" sz="quarter" idx="11"/>
          </p:nvPr>
        </p:nvSpPr>
        <p:spPr/>
        <p:txBody>
          <a:bodyPr/>
          <a:lstStyle/>
          <a:p>
            <a:r>
              <a:rPr lang="ru-RU"/>
              <a:t>Иванова А.В.</a:t>
            </a:r>
          </a:p>
        </p:txBody>
      </p:sp>
      <p:sp>
        <p:nvSpPr>
          <p:cNvPr id="6" name="Подзаголовок 5">
            <a:extLst>
              <a:ext uri="{FF2B5EF4-FFF2-40B4-BE49-F238E27FC236}">
                <a16:creationId xmlns:a16="http://schemas.microsoft.com/office/drawing/2014/main" id="{B9450055-A20B-4219-830B-62B421DBB238}"/>
              </a:ext>
            </a:extLst>
          </p:cNvPr>
          <p:cNvSpPr>
            <a:spLocks noGrp="1"/>
          </p:cNvSpPr>
          <p:nvPr>
            <p:ph type="subTitle" idx="1"/>
          </p:nvPr>
        </p:nvSpPr>
        <p:spPr/>
        <p:txBody>
          <a:bodyPr/>
          <a:lstStyle/>
          <a:p>
            <a:endParaRPr lang="ru-RU"/>
          </a:p>
        </p:txBody>
      </p:sp>
    </p:spTree>
    <p:extLst>
      <p:ext uri="{BB962C8B-B14F-4D97-AF65-F5344CB8AC3E}">
        <p14:creationId xmlns:p14="http://schemas.microsoft.com/office/powerpoint/2010/main" val="295914357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EEB4EB-CC41-4780-825A-2A004B737964}"/>
              </a:ext>
            </a:extLst>
          </p:cNvPr>
          <p:cNvSpPr>
            <a:spLocks noGrp="1"/>
          </p:cNvSpPr>
          <p:nvPr>
            <p:ph type="title"/>
          </p:nvPr>
        </p:nvSpPr>
        <p:spPr/>
        <p:txBody>
          <a:bodyPr/>
          <a:lstStyle/>
          <a:p>
            <a:endParaRPr lang="ru-RU" dirty="0"/>
          </a:p>
        </p:txBody>
      </p:sp>
      <p:sp>
        <p:nvSpPr>
          <p:cNvPr id="3" name="Объект 2">
            <a:extLst>
              <a:ext uri="{FF2B5EF4-FFF2-40B4-BE49-F238E27FC236}">
                <a16:creationId xmlns:a16="http://schemas.microsoft.com/office/drawing/2014/main" id="{64A6A8D8-AF76-4B7E-B49E-C15E6D56C6A2}"/>
              </a:ext>
            </a:extLst>
          </p:cNvPr>
          <p:cNvSpPr>
            <a:spLocks noGrp="1"/>
          </p:cNvSpPr>
          <p:nvPr>
            <p:ph idx="1"/>
          </p:nvPr>
        </p:nvSpPr>
        <p:spPr>
          <a:xfrm>
            <a:off x="672989" y="3790121"/>
            <a:ext cx="7315200" cy="2628117"/>
          </a:xfrm>
          <a:solidFill>
            <a:schemeClr val="accent4">
              <a:lumMod val="20000"/>
              <a:lumOff val="80000"/>
            </a:schemeClr>
          </a:solidFill>
        </p:spPr>
        <p:txBody>
          <a:bodyPr>
            <a:normAutofit/>
          </a:bodyPr>
          <a:lstStyle/>
          <a:p>
            <a:r>
              <a:rPr lang="ru-RU" dirty="0"/>
              <a:t>Как вы понимаете слова М.В. Ломоносова:</a:t>
            </a:r>
          </a:p>
          <a:p>
            <a:r>
              <a:rPr lang="ru-RU" sz="4400" i="1" dirty="0"/>
              <a:t>«Народ, не знающий своего прошлого, не имеет будущего»?</a:t>
            </a:r>
          </a:p>
          <a:p>
            <a:endParaRPr lang="ru-RU" dirty="0"/>
          </a:p>
        </p:txBody>
      </p:sp>
      <p:sp>
        <p:nvSpPr>
          <p:cNvPr id="4" name="Нижний колонтитул 3">
            <a:extLst>
              <a:ext uri="{FF2B5EF4-FFF2-40B4-BE49-F238E27FC236}">
                <a16:creationId xmlns:a16="http://schemas.microsoft.com/office/drawing/2014/main" id="{2B72388E-6EA7-440F-940F-7952E75CD5C1}"/>
              </a:ext>
            </a:extLst>
          </p:cNvPr>
          <p:cNvSpPr>
            <a:spLocks noGrp="1"/>
          </p:cNvSpPr>
          <p:nvPr>
            <p:ph type="ftr" sz="quarter" idx="11"/>
          </p:nvPr>
        </p:nvSpPr>
        <p:spPr>
          <a:xfrm>
            <a:off x="4038600" y="6356350"/>
            <a:ext cx="4114800" cy="365125"/>
          </a:xfrm>
        </p:spPr>
        <p:txBody>
          <a:bodyPr/>
          <a:lstStyle/>
          <a:p>
            <a:r>
              <a:rPr lang="ru-RU" dirty="0"/>
              <a:t>Иванова А.В.</a:t>
            </a:r>
          </a:p>
        </p:txBody>
      </p:sp>
      <p:pic>
        <p:nvPicPr>
          <p:cNvPr id="6" name="Рисунок 5">
            <a:extLst>
              <a:ext uri="{FF2B5EF4-FFF2-40B4-BE49-F238E27FC236}">
                <a16:creationId xmlns:a16="http://schemas.microsoft.com/office/drawing/2014/main" id="{A363063C-9DD5-4B20-A12A-33FF9DCC0D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6823" y="478561"/>
            <a:ext cx="3182188" cy="3544957"/>
          </a:xfrm>
          <a:prstGeom prst="rect">
            <a:avLst/>
          </a:prstGeom>
        </p:spPr>
      </p:pic>
      <p:sp>
        <p:nvSpPr>
          <p:cNvPr id="7" name="Прямоугольник 6">
            <a:extLst>
              <a:ext uri="{FF2B5EF4-FFF2-40B4-BE49-F238E27FC236}">
                <a16:creationId xmlns:a16="http://schemas.microsoft.com/office/drawing/2014/main" id="{9F11A0A5-E2ED-4409-88F4-6244B5DC19E2}"/>
              </a:ext>
            </a:extLst>
          </p:cNvPr>
          <p:cNvSpPr/>
          <p:nvPr/>
        </p:nvSpPr>
        <p:spPr>
          <a:xfrm>
            <a:off x="8336823" y="4053901"/>
            <a:ext cx="3182187" cy="236433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a:solidFill>
                  <a:prstClr val="black"/>
                </a:solidFill>
              </a:rPr>
              <a:t>Михаил Васильевич Ломоносов - первый русский учёный-естествоиспытатель, энциклопедист и художник, поэт и филолог, физик, химик, астроном </a:t>
            </a:r>
          </a:p>
          <a:p>
            <a:pPr algn="ctr"/>
            <a:r>
              <a:rPr lang="ru-RU" sz="2000" dirty="0">
                <a:solidFill>
                  <a:prstClr val="black"/>
                </a:solidFill>
              </a:rPr>
              <a:t>(1711-1765)</a:t>
            </a:r>
            <a:endParaRPr lang="ru-RU" sz="2000" dirty="0"/>
          </a:p>
        </p:txBody>
      </p:sp>
    </p:spTree>
    <p:extLst>
      <p:ext uri="{BB962C8B-B14F-4D97-AF65-F5344CB8AC3E}">
        <p14:creationId xmlns:p14="http://schemas.microsoft.com/office/powerpoint/2010/main" val="28333023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17C1D74C-7DE6-4EEF-AC18-250EFA48FE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675517"/>
            <a:ext cx="6321287" cy="3680833"/>
          </a:xfrm>
          <a:prstGeom prst="rect">
            <a:avLst/>
          </a:prstGeom>
        </p:spPr>
      </p:pic>
      <p:sp>
        <p:nvSpPr>
          <p:cNvPr id="2" name="Заголовок 1">
            <a:extLst>
              <a:ext uri="{FF2B5EF4-FFF2-40B4-BE49-F238E27FC236}">
                <a16:creationId xmlns:a16="http://schemas.microsoft.com/office/drawing/2014/main" id="{06BCFA17-B623-4EAE-949D-73DA35E297BA}"/>
              </a:ext>
            </a:extLst>
          </p:cNvPr>
          <p:cNvSpPr>
            <a:spLocks noGrp="1"/>
          </p:cNvSpPr>
          <p:nvPr>
            <p:ph type="title"/>
          </p:nvPr>
        </p:nvSpPr>
        <p:spPr/>
        <p:txBody>
          <a:bodyPr/>
          <a:lstStyle/>
          <a:p>
            <a:endParaRPr lang="ru-RU" dirty="0"/>
          </a:p>
        </p:txBody>
      </p:sp>
      <p:sp>
        <p:nvSpPr>
          <p:cNvPr id="3" name="Объект 2">
            <a:extLst>
              <a:ext uri="{FF2B5EF4-FFF2-40B4-BE49-F238E27FC236}">
                <a16:creationId xmlns:a16="http://schemas.microsoft.com/office/drawing/2014/main" id="{A74B277D-BD64-4F11-9CF0-D54833F036C0}"/>
              </a:ext>
            </a:extLst>
          </p:cNvPr>
          <p:cNvSpPr>
            <a:spLocks noGrp="1"/>
          </p:cNvSpPr>
          <p:nvPr>
            <p:ph idx="1"/>
          </p:nvPr>
        </p:nvSpPr>
        <p:spPr>
          <a:xfrm>
            <a:off x="7964558" y="1590260"/>
            <a:ext cx="3498572" cy="4766090"/>
          </a:xfrm>
          <a:solidFill>
            <a:schemeClr val="accent4">
              <a:lumMod val="20000"/>
              <a:lumOff val="80000"/>
            </a:schemeClr>
          </a:solidFill>
        </p:spPr>
        <p:txBody>
          <a:bodyPr>
            <a:normAutofit lnSpcReduction="10000"/>
          </a:bodyPr>
          <a:lstStyle/>
          <a:p>
            <a:pPr algn="just"/>
            <a:r>
              <a:rPr lang="ru-RU" dirty="0">
                <a:latin typeface="Open Sans"/>
              </a:rPr>
              <a:t>День памятников и исторических мест</a:t>
            </a:r>
            <a:r>
              <a:rPr lang="ru-RU" dirty="0">
                <a:solidFill>
                  <a:srgbClr val="000000"/>
                </a:solidFill>
                <a:latin typeface="Open Sans"/>
              </a:rPr>
              <a:t>— праздник, который призывает всех неравнодушных обратить внимание на необходимость сохранения уникальной культуры народов мира.</a:t>
            </a:r>
            <a:endParaRPr lang="ru-RU" dirty="0"/>
          </a:p>
        </p:txBody>
      </p:sp>
      <p:sp>
        <p:nvSpPr>
          <p:cNvPr id="4" name="Нижний колонтитул 3">
            <a:extLst>
              <a:ext uri="{FF2B5EF4-FFF2-40B4-BE49-F238E27FC236}">
                <a16:creationId xmlns:a16="http://schemas.microsoft.com/office/drawing/2014/main" id="{F8D26B83-9313-438A-8F03-41049173E7B2}"/>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3522006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a:extLst>
              <a:ext uri="{FF2B5EF4-FFF2-40B4-BE49-F238E27FC236}">
                <a16:creationId xmlns:a16="http://schemas.microsoft.com/office/drawing/2014/main" id="{E432CBEE-FB76-4A4D-B543-DDB08F25A4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1441" y="3851500"/>
            <a:ext cx="4760559" cy="2687412"/>
          </a:xfrm>
          <a:prstGeom prst="rect">
            <a:avLst/>
          </a:prstGeom>
        </p:spPr>
      </p:pic>
      <p:sp>
        <p:nvSpPr>
          <p:cNvPr id="2" name="Заголовок 1">
            <a:extLst>
              <a:ext uri="{FF2B5EF4-FFF2-40B4-BE49-F238E27FC236}">
                <a16:creationId xmlns:a16="http://schemas.microsoft.com/office/drawing/2014/main" id="{8034F2A1-6154-41E3-BCFD-5467EDDC9ED7}"/>
              </a:ext>
            </a:extLst>
          </p:cNvPr>
          <p:cNvSpPr>
            <a:spLocks noGrp="1"/>
          </p:cNvSpPr>
          <p:nvPr>
            <p:ph type="title"/>
          </p:nvPr>
        </p:nvSpPr>
        <p:spPr>
          <a:xfrm>
            <a:off x="237673" y="422051"/>
            <a:ext cx="8030029" cy="1318532"/>
          </a:xfrm>
          <a:solidFill>
            <a:schemeClr val="accent4">
              <a:lumMod val="20000"/>
              <a:lumOff val="80000"/>
            </a:schemeClr>
          </a:solidFill>
        </p:spPr>
        <p:txBody>
          <a:bodyPr/>
          <a:lstStyle/>
          <a:p>
            <a:pPr algn="ctr"/>
            <a:r>
              <a:rPr lang="ru-RU" b="1" dirty="0"/>
              <a:t>История всемирного праздника</a:t>
            </a:r>
            <a:endParaRPr lang="ru-RU" dirty="0"/>
          </a:p>
        </p:txBody>
      </p:sp>
      <p:sp>
        <p:nvSpPr>
          <p:cNvPr id="3" name="Объект 2">
            <a:extLst>
              <a:ext uri="{FF2B5EF4-FFF2-40B4-BE49-F238E27FC236}">
                <a16:creationId xmlns:a16="http://schemas.microsoft.com/office/drawing/2014/main" id="{09C5E206-1EFE-4546-8416-FBF912AAAB34}"/>
              </a:ext>
            </a:extLst>
          </p:cNvPr>
          <p:cNvSpPr>
            <a:spLocks noGrp="1"/>
          </p:cNvSpPr>
          <p:nvPr>
            <p:ph idx="1"/>
          </p:nvPr>
        </p:nvSpPr>
        <p:spPr>
          <a:xfrm>
            <a:off x="237673" y="1871663"/>
            <a:ext cx="7315199" cy="4667249"/>
          </a:xfrm>
          <a:solidFill>
            <a:schemeClr val="accent3">
              <a:lumMod val="20000"/>
              <a:lumOff val="80000"/>
            </a:schemeClr>
          </a:solidFill>
        </p:spPr>
        <p:txBody>
          <a:bodyPr>
            <a:normAutofit fontScale="85000" lnSpcReduction="10000"/>
          </a:bodyPr>
          <a:lstStyle/>
          <a:p>
            <a:pPr algn="just"/>
            <a:r>
              <a:rPr lang="ru-RU" dirty="0"/>
              <a:t>В Российской Империи полезное нововведение по сохранению памятников принадлежит главному реформатору — Петру I. Он подписал первый в истории страны указ об охране памятников архитектуры в 1722 году. Объектом указа стал древний город Булгар — столица средневековой Волжской </a:t>
            </a:r>
            <a:r>
              <a:rPr lang="ru-RU" dirty="0" err="1"/>
              <a:t>Булгарии</a:t>
            </a:r>
            <a:r>
              <a:rPr lang="ru-RU" dirty="0"/>
              <a:t> (сейчас это историческое и почитаемое место на территории Республики Татарстан). Петр приказал провести охранные работы и сделать копии памятников Булгарского городища для дальнейшего их изучения. </a:t>
            </a:r>
          </a:p>
          <a:p>
            <a:pPr algn="just"/>
            <a:r>
              <a:rPr lang="ru-RU" dirty="0"/>
              <a:t>Указ послужил толчком к другим мероприятиям по сохранению культурного наследия, благодаря чему до нас дошли многочисленные памятники природы и архитектуры.</a:t>
            </a:r>
          </a:p>
        </p:txBody>
      </p:sp>
      <p:sp>
        <p:nvSpPr>
          <p:cNvPr id="4" name="Нижний колонтитул 3">
            <a:extLst>
              <a:ext uri="{FF2B5EF4-FFF2-40B4-BE49-F238E27FC236}">
                <a16:creationId xmlns:a16="http://schemas.microsoft.com/office/drawing/2014/main" id="{2FC2A37F-6EBE-45C1-A313-5C4245BB0FDA}"/>
              </a:ext>
            </a:extLst>
          </p:cNvPr>
          <p:cNvSpPr>
            <a:spLocks noGrp="1"/>
          </p:cNvSpPr>
          <p:nvPr>
            <p:ph type="ftr" sz="quarter" idx="11"/>
          </p:nvPr>
        </p:nvSpPr>
        <p:spPr/>
        <p:txBody>
          <a:bodyPr/>
          <a:lstStyle/>
          <a:p>
            <a:r>
              <a:rPr lang="ru-RU"/>
              <a:t>Иванова А.В.</a:t>
            </a:r>
          </a:p>
        </p:txBody>
      </p:sp>
      <p:pic>
        <p:nvPicPr>
          <p:cNvPr id="8" name="Рисунок 7">
            <a:extLst>
              <a:ext uri="{FF2B5EF4-FFF2-40B4-BE49-F238E27FC236}">
                <a16:creationId xmlns:a16="http://schemas.microsoft.com/office/drawing/2014/main" id="{623BBD04-C2F8-483D-9F49-947465340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5507" y="207266"/>
            <a:ext cx="3212686" cy="2338706"/>
          </a:xfrm>
          <a:prstGeom prst="rect">
            <a:avLst/>
          </a:prstGeom>
        </p:spPr>
      </p:pic>
      <p:pic>
        <p:nvPicPr>
          <p:cNvPr id="10" name="Рисунок 9">
            <a:extLst>
              <a:ext uri="{FF2B5EF4-FFF2-40B4-BE49-F238E27FC236}">
                <a16:creationId xmlns:a16="http://schemas.microsoft.com/office/drawing/2014/main" id="{8E8BEA7E-2369-43F1-AB58-39CB44658F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8671" y="2071909"/>
            <a:ext cx="4183329" cy="1779591"/>
          </a:xfrm>
          <a:prstGeom prst="rect">
            <a:avLst/>
          </a:prstGeom>
        </p:spPr>
      </p:pic>
    </p:spTree>
    <p:extLst>
      <p:ext uri="{BB962C8B-B14F-4D97-AF65-F5344CB8AC3E}">
        <p14:creationId xmlns:p14="http://schemas.microsoft.com/office/powerpoint/2010/main" val="17298151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96B82B-0072-4888-9E70-6F4C3638971F}"/>
              </a:ext>
            </a:extLst>
          </p:cNvPr>
          <p:cNvSpPr>
            <a:spLocks noGrp="1"/>
          </p:cNvSpPr>
          <p:nvPr>
            <p:ph type="title"/>
          </p:nvPr>
        </p:nvSpPr>
        <p:spPr>
          <a:xfrm>
            <a:off x="838200" y="681037"/>
            <a:ext cx="6264965" cy="1325563"/>
          </a:xfrm>
          <a:solidFill>
            <a:schemeClr val="accent4">
              <a:lumMod val="20000"/>
              <a:lumOff val="80000"/>
            </a:schemeClr>
          </a:solidFill>
        </p:spPr>
        <p:txBody>
          <a:bodyPr>
            <a:normAutofit/>
          </a:bodyPr>
          <a:lstStyle/>
          <a:p>
            <a:r>
              <a:rPr lang="ru-RU" sz="5400" dirty="0"/>
              <a:t>Памятники культуры</a:t>
            </a:r>
          </a:p>
        </p:txBody>
      </p:sp>
      <p:sp>
        <p:nvSpPr>
          <p:cNvPr id="3" name="Объект 2">
            <a:extLst>
              <a:ext uri="{FF2B5EF4-FFF2-40B4-BE49-F238E27FC236}">
                <a16:creationId xmlns:a16="http://schemas.microsoft.com/office/drawing/2014/main" id="{B102D800-DBBA-4A4B-B25C-13BAA7B46E62}"/>
              </a:ext>
            </a:extLst>
          </p:cNvPr>
          <p:cNvSpPr>
            <a:spLocks noGrp="1"/>
          </p:cNvSpPr>
          <p:nvPr>
            <p:ph idx="1"/>
          </p:nvPr>
        </p:nvSpPr>
        <p:spPr/>
        <p:txBody>
          <a:bodyPr/>
          <a:lstStyle/>
          <a:p>
            <a:endParaRPr lang="ru-RU" dirty="0"/>
          </a:p>
        </p:txBody>
      </p:sp>
      <p:sp>
        <p:nvSpPr>
          <p:cNvPr id="4" name="Нижний колонтитул 3">
            <a:extLst>
              <a:ext uri="{FF2B5EF4-FFF2-40B4-BE49-F238E27FC236}">
                <a16:creationId xmlns:a16="http://schemas.microsoft.com/office/drawing/2014/main" id="{A91B0CA8-9052-446F-BACA-7272B180B952}"/>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2520630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C9A57C-FB9B-4656-94CE-906242E4683E}"/>
              </a:ext>
            </a:extLst>
          </p:cNvPr>
          <p:cNvSpPr>
            <a:spLocks noGrp="1"/>
          </p:cNvSpPr>
          <p:nvPr>
            <p:ph type="title"/>
          </p:nvPr>
        </p:nvSpPr>
        <p:spPr>
          <a:xfrm>
            <a:off x="314507" y="988971"/>
            <a:ext cx="1946870" cy="1596571"/>
          </a:xfrm>
          <a:solidFill>
            <a:schemeClr val="accent4">
              <a:lumMod val="20000"/>
              <a:lumOff val="80000"/>
            </a:schemeClr>
          </a:solidFill>
        </p:spPr>
        <p:txBody>
          <a:bodyPr>
            <a:normAutofit/>
          </a:bodyPr>
          <a:lstStyle/>
          <a:p>
            <a:r>
              <a:rPr lang="ru-RU" sz="2400" dirty="0"/>
              <a:t>Культурное наследие Санкт-Петербурга </a:t>
            </a:r>
          </a:p>
        </p:txBody>
      </p:sp>
      <p:sp>
        <p:nvSpPr>
          <p:cNvPr id="4" name="Нижний колонтитул 3">
            <a:extLst>
              <a:ext uri="{FF2B5EF4-FFF2-40B4-BE49-F238E27FC236}">
                <a16:creationId xmlns:a16="http://schemas.microsoft.com/office/drawing/2014/main" id="{AE09FCA2-E16C-4128-8FA5-610E8036EBA4}"/>
              </a:ext>
            </a:extLst>
          </p:cNvPr>
          <p:cNvSpPr>
            <a:spLocks noGrp="1"/>
          </p:cNvSpPr>
          <p:nvPr>
            <p:ph type="ftr" sz="quarter" idx="11"/>
          </p:nvPr>
        </p:nvSpPr>
        <p:spPr/>
        <p:txBody>
          <a:bodyPr/>
          <a:lstStyle/>
          <a:p>
            <a:r>
              <a:rPr lang="ru-RU"/>
              <a:t>Иванова А.В.</a:t>
            </a:r>
          </a:p>
        </p:txBody>
      </p:sp>
      <p:sp>
        <p:nvSpPr>
          <p:cNvPr id="3" name="Прямоугольник 2">
            <a:extLst>
              <a:ext uri="{FF2B5EF4-FFF2-40B4-BE49-F238E27FC236}">
                <a16:creationId xmlns:a16="http://schemas.microsoft.com/office/drawing/2014/main" id="{79685802-145A-4CE1-A420-49747BF73825}"/>
              </a:ext>
            </a:extLst>
          </p:cNvPr>
          <p:cNvSpPr/>
          <p:nvPr/>
        </p:nvSpPr>
        <p:spPr>
          <a:xfrm rot="10800000" flipV="1">
            <a:off x="10830890" y="4809487"/>
            <a:ext cx="1099612" cy="1754326"/>
          </a:xfrm>
          <a:prstGeom prst="rect">
            <a:avLst/>
          </a:prstGeom>
        </p:spPr>
        <p:txBody>
          <a:bodyPr wrap="square">
            <a:spAutoFit/>
          </a:bodyPr>
          <a:lstStyle/>
          <a:p>
            <a:r>
              <a:rPr lang="en-US" dirty="0">
                <a:hlinkClick r:id="rId2"/>
              </a:rPr>
              <a:t>https://www.youtube.com/watch?v=fdmDfeSPQDE</a:t>
            </a:r>
            <a:r>
              <a:rPr lang="ru-RU" dirty="0"/>
              <a:t> </a:t>
            </a:r>
          </a:p>
        </p:txBody>
      </p:sp>
      <p:pic>
        <p:nvPicPr>
          <p:cNvPr id="9" name="Объект 8">
            <a:extLst>
              <a:ext uri="{FF2B5EF4-FFF2-40B4-BE49-F238E27FC236}">
                <a16:creationId xmlns:a16="http://schemas.microsoft.com/office/drawing/2014/main" id="{D269F891-B72A-49D6-9A3E-97EFB3062DC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61377" y="988971"/>
            <a:ext cx="8313858" cy="5540407"/>
          </a:xfrm>
        </p:spPr>
      </p:pic>
    </p:spTree>
    <p:extLst>
      <p:ext uri="{BB962C8B-B14F-4D97-AF65-F5344CB8AC3E}">
        <p14:creationId xmlns:p14="http://schemas.microsoft.com/office/powerpoint/2010/main" val="30422031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E7AAEF-3E6D-4E4C-817E-6178FC34D6F8}"/>
              </a:ext>
            </a:extLst>
          </p:cNvPr>
          <p:cNvSpPr>
            <a:spLocks noGrp="1"/>
          </p:cNvSpPr>
          <p:nvPr>
            <p:ph type="title"/>
          </p:nvPr>
        </p:nvSpPr>
        <p:spPr>
          <a:xfrm>
            <a:off x="460828" y="681037"/>
            <a:ext cx="5910943" cy="1226862"/>
          </a:xfrm>
          <a:solidFill>
            <a:schemeClr val="accent3">
              <a:lumMod val="20000"/>
              <a:lumOff val="80000"/>
            </a:schemeClr>
          </a:solidFill>
        </p:spPr>
        <p:txBody>
          <a:bodyPr>
            <a:normAutofit fontScale="90000"/>
          </a:bodyPr>
          <a:lstStyle/>
          <a:p>
            <a:br>
              <a:rPr lang="ru-RU" dirty="0"/>
            </a:br>
            <a:r>
              <a:rPr lang="ru-RU" dirty="0"/>
              <a:t>Эрмитаж (Зимний Дворец) </a:t>
            </a:r>
            <a:br>
              <a:rPr lang="ru-RU" dirty="0"/>
            </a:br>
            <a:r>
              <a:rPr lang="ru-RU" dirty="0"/>
              <a:t>г. Санкт-Петербург</a:t>
            </a:r>
            <a:br>
              <a:rPr lang="ru-RU" dirty="0"/>
            </a:br>
            <a:endParaRPr lang="ru-RU" dirty="0"/>
          </a:p>
        </p:txBody>
      </p:sp>
      <p:pic>
        <p:nvPicPr>
          <p:cNvPr id="6" name="Объект 5">
            <a:extLst>
              <a:ext uri="{FF2B5EF4-FFF2-40B4-BE49-F238E27FC236}">
                <a16:creationId xmlns:a16="http://schemas.microsoft.com/office/drawing/2014/main" id="{B6EB8043-4EA0-43F1-ABA3-71B101DE1A3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0828" y="2458585"/>
            <a:ext cx="6603999" cy="3714749"/>
          </a:xfrm>
        </p:spPr>
      </p:pic>
      <p:sp>
        <p:nvSpPr>
          <p:cNvPr id="4" name="Нижний колонтитул 3">
            <a:extLst>
              <a:ext uri="{FF2B5EF4-FFF2-40B4-BE49-F238E27FC236}">
                <a16:creationId xmlns:a16="http://schemas.microsoft.com/office/drawing/2014/main" id="{C45EFC08-F911-4500-8FD9-BDBAC394E115}"/>
              </a:ext>
            </a:extLst>
          </p:cNvPr>
          <p:cNvSpPr>
            <a:spLocks noGrp="1"/>
          </p:cNvSpPr>
          <p:nvPr>
            <p:ph type="ftr" sz="quarter" idx="11"/>
          </p:nvPr>
        </p:nvSpPr>
        <p:spPr/>
        <p:txBody>
          <a:bodyPr/>
          <a:lstStyle/>
          <a:p>
            <a:r>
              <a:rPr lang="ru-RU"/>
              <a:t>Иванова А.В.</a:t>
            </a:r>
          </a:p>
        </p:txBody>
      </p:sp>
      <p:pic>
        <p:nvPicPr>
          <p:cNvPr id="8" name="Рисунок 7">
            <a:extLst>
              <a:ext uri="{FF2B5EF4-FFF2-40B4-BE49-F238E27FC236}">
                <a16:creationId xmlns:a16="http://schemas.microsoft.com/office/drawing/2014/main" id="{2BF42343-B8E2-46F6-91E3-76A0482B8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4827" y="684666"/>
            <a:ext cx="4692759" cy="3120186"/>
          </a:xfrm>
          <a:prstGeom prst="rect">
            <a:avLst/>
          </a:prstGeom>
        </p:spPr>
      </p:pic>
      <p:pic>
        <p:nvPicPr>
          <p:cNvPr id="10" name="Рисунок 9">
            <a:extLst>
              <a:ext uri="{FF2B5EF4-FFF2-40B4-BE49-F238E27FC236}">
                <a16:creationId xmlns:a16="http://schemas.microsoft.com/office/drawing/2014/main" id="{D0B6CBA2-05D7-4E47-9534-B6F68D7EF1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2607" y="3390073"/>
            <a:ext cx="4114800" cy="3086099"/>
          </a:xfrm>
          <a:prstGeom prst="rect">
            <a:avLst/>
          </a:prstGeom>
        </p:spPr>
      </p:pic>
    </p:spTree>
    <p:extLst>
      <p:ext uri="{BB962C8B-B14F-4D97-AF65-F5344CB8AC3E}">
        <p14:creationId xmlns:p14="http://schemas.microsoft.com/office/powerpoint/2010/main" val="3103064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E273FFB-3670-45DA-97F3-F0CC989E4F27}"/>
              </a:ext>
            </a:extLst>
          </p:cNvPr>
          <p:cNvSpPr>
            <a:spLocks noGrp="1"/>
          </p:cNvSpPr>
          <p:nvPr>
            <p:ph type="title"/>
          </p:nvPr>
        </p:nvSpPr>
        <p:spPr>
          <a:xfrm>
            <a:off x="9227457" y="4702628"/>
            <a:ext cx="2641600" cy="1653721"/>
          </a:xfrm>
          <a:solidFill>
            <a:schemeClr val="accent3">
              <a:lumMod val="20000"/>
              <a:lumOff val="80000"/>
            </a:schemeClr>
          </a:solidFill>
        </p:spPr>
        <p:txBody>
          <a:bodyPr>
            <a:normAutofit/>
          </a:bodyPr>
          <a:lstStyle/>
          <a:p>
            <a:r>
              <a:rPr lang="ru-RU" dirty="0"/>
              <a:t>г. Суздаль </a:t>
            </a:r>
            <a:br>
              <a:rPr lang="ru-RU" dirty="0"/>
            </a:br>
            <a:r>
              <a:rPr lang="ru-RU" sz="3100" dirty="0"/>
              <a:t>Владимирской</a:t>
            </a:r>
            <a:br>
              <a:rPr lang="ru-RU" sz="3100" dirty="0"/>
            </a:br>
            <a:r>
              <a:rPr lang="ru-RU" sz="3100" dirty="0"/>
              <a:t>области</a:t>
            </a:r>
          </a:p>
        </p:txBody>
      </p:sp>
      <p:pic>
        <p:nvPicPr>
          <p:cNvPr id="6" name="Объект 5">
            <a:extLst>
              <a:ext uri="{FF2B5EF4-FFF2-40B4-BE49-F238E27FC236}">
                <a16:creationId xmlns:a16="http://schemas.microsoft.com/office/drawing/2014/main" id="{F69D522E-40E2-4B57-AAF0-C248ABD3A8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0666" y="553875"/>
            <a:ext cx="8676791" cy="5802475"/>
          </a:xfrm>
        </p:spPr>
      </p:pic>
      <p:sp>
        <p:nvSpPr>
          <p:cNvPr id="4" name="Нижний колонтитул 3">
            <a:extLst>
              <a:ext uri="{FF2B5EF4-FFF2-40B4-BE49-F238E27FC236}">
                <a16:creationId xmlns:a16="http://schemas.microsoft.com/office/drawing/2014/main" id="{594C7823-23E0-4C7C-A6B2-EE3C82267BEE}"/>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2706179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2B5F1E-ADC7-4B65-A2DA-163E4F785928}"/>
              </a:ext>
            </a:extLst>
          </p:cNvPr>
          <p:cNvSpPr>
            <a:spLocks noGrp="1"/>
          </p:cNvSpPr>
          <p:nvPr>
            <p:ph type="title"/>
          </p:nvPr>
        </p:nvSpPr>
        <p:spPr>
          <a:xfrm>
            <a:off x="838200" y="365126"/>
            <a:ext cx="7072086" cy="984704"/>
          </a:xfrm>
          <a:solidFill>
            <a:schemeClr val="accent3">
              <a:lumMod val="20000"/>
              <a:lumOff val="80000"/>
            </a:schemeClr>
          </a:solidFill>
        </p:spPr>
        <p:txBody>
          <a:bodyPr/>
          <a:lstStyle/>
          <a:p>
            <a:r>
              <a:rPr lang="ru-RU" dirty="0"/>
              <a:t>Золотые ворота г. Владимир</a:t>
            </a:r>
          </a:p>
        </p:txBody>
      </p:sp>
      <p:pic>
        <p:nvPicPr>
          <p:cNvPr id="6" name="Объект 5">
            <a:extLst>
              <a:ext uri="{FF2B5EF4-FFF2-40B4-BE49-F238E27FC236}">
                <a16:creationId xmlns:a16="http://schemas.microsoft.com/office/drawing/2014/main" id="{B08AC66C-865C-4AC1-9485-E41BE9589B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25600"/>
            <a:ext cx="10654479" cy="4993400"/>
          </a:xfrm>
        </p:spPr>
      </p:pic>
      <p:sp>
        <p:nvSpPr>
          <p:cNvPr id="4" name="Нижний колонтитул 3">
            <a:extLst>
              <a:ext uri="{FF2B5EF4-FFF2-40B4-BE49-F238E27FC236}">
                <a16:creationId xmlns:a16="http://schemas.microsoft.com/office/drawing/2014/main" id="{073FEDF1-9F94-495E-92EF-7509DA683346}"/>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38805938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8F7FCF-A3BC-4D89-901B-E0BF1781293A}"/>
              </a:ext>
            </a:extLst>
          </p:cNvPr>
          <p:cNvSpPr>
            <a:spLocks noGrp="1"/>
          </p:cNvSpPr>
          <p:nvPr>
            <p:ph type="title"/>
          </p:nvPr>
        </p:nvSpPr>
        <p:spPr>
          <a:xfrm>
            <a:off x="5648864" y="477738"/>
            <a:ext cx="5801784" cy="1071789"/>
          </a:xfrm>
          <a:solidFill>
            <a:schemeClr val="accent3">
              <a:lumMod val="20000"/>
              <a:lumOff val="80000"/>
            </a:schemeClr>
          </a:solidFill>
        </p:spPr>
        <p:txBody>
          <a:bodyPr>
            <a:normAutofit fontScale="90000"/>
          </a:bodyPr>
          <a:lstStyle/>
          <a:p>
            <a:pPr algn="ctr"/>
            <a:r>
              <a:rPr lang="ru-RU" dirty="0"/>
              <a:t>Памятник Я.П. </a:t>
            </a:r>
            <a:r>
              <a:rPr lang="ru-RU" dirty="0" err="1"/>
              <a:t>Гарелину</a:t>
            </a:r>
            <a:r>
              <a:rPr lang="ru-RU" dirty="0"/>
              <a:t> </a:t>
            </a:r>
            <a:br>
              <a:rPr lang="ru-RU" dirty="0"/>
            </a:br>
            <a:r>
              <a:rPr lang="ru-RU" dirty="0"/>
              <a:t>г. Иваново</a:t>
            </a:r>
          </a:p>
        </p:txBody>
      </p:sp>
      <p:pic>
        <p:nvPicPr>
          <p:cNvPr id="6" name="Объект 5">
            <a:extLst>
              <a:ext uri="{FF2B5EF4-FFF2-40B4-BE49-F238E27FC236}">
                <a16:creationId xmlns:a16="http://schemas.microsoft.com/office/drawing/2014/main" id="{5B86DECB-A18A-41F7-AC07-8665FB1CE2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48864" y="1576497"/>
            <a:ext cx="5801784" cy="4351338"/>
          </a:xfrm>
        </p:spPr>
      </p:pic>
      <p:sp>
        <p:nvSpPr>
          <p:cNvPr id="4" name="Нижний колонтитул 3">
            <a:extLst>
              <a:ext uri="{FF2B5EF4-FFF2-40B4-BE49-F238E27FC236}">
                <a16:creationId xmlns:a16="http://schemas.microsoft.com/office/drawing/2014/main" id="{11B61841-EDB3-4AEE-8CE7-0F084D120788}"/>
              </a:ext>
            </a:extLst>
          </p:cNvPr>
          <p:cNvSpPr>
            <a:spLocks noGrp="1"/>
          </p:cNvSpPr>
          <p:nvPr>
            <p:ph type="ftr" sz="quarter" idx="11"/>
          </p:nvPr>
        </p:nvSpPr>
        <p:spPr/>
        <p:txBody>
          <a:bodyPr/>
          <a:lstStyle/>
          <a:p>
            <a:r>
              <a:rPr lang="ru-RU"/>
              <a:t>Иванова А.В.</a:t>
            </a:r>
          </a:p>
        </p:txBody>
      </p:sp>
      <p:sp>
        <p:nvSpPr>
          <p:cNvPr id="7" name="Прямоугольник 6">
            <a:extLst>
              <a:ext uri="{FF2B5EF4-FFF2-40B4-BE49-F238E27FC236}">
                <a16:creationId xmlns:a16="http://schemas.microsoft.com/office/drawing/2014/main" id="{D8203894-1A7E-44E5-83F7-3AE657F5F140}"/>
              </a:ext>
            </a:extLst>
          </p:cNvPr>
          <p:cNvSpPr/>
          <p:nvPr/>
        </p:nvSpPr>
        <p:spPr>
          <a:xfrm>
            <a:off x="873535" y="351914"/>
            <a:ext cx="3277551" cy="1323439"/>
          </a:xfrm>
          <a:prstGeom prst="rect">
            <a:avLst/>
          </a:prstGeom>
          <a:solidFill>
            <a:schemeClr val="accent3">
              <a:lumMod val="20000"/>
              <a:lumOff val="80000"/>
            </a:schemeClr>
          </a:solidFill>
        </p:spPr>
        <p:txBody>
          <a:bodyPr wrap="square">
            <a:spAutoFit/>
          </a:bodyPr>
          <a:lstStyle/>
          <a:p>
            <a:pPr algn="ctr"/>
            <a:r>
              <a:rPr lang="ru-RU" sz="4000" dirty="0">
                <a:solidFill>
                  <a:srgbClr val="000000"/>
                </a:solidFill>
                <a:latin typeface="+mj-lt"/>
              </a:rPr>
              <a:t>Памятник </a:t>
            </a:r>
          </a:p>
          <a:p>
            <a:pPr algn="ctr"/>
            <a:r>
              <a:rPr lang="ru-RU" sz="4000" dirty="0">
                <a:solidFill>
                  <a:srgbClr val="000000"/>
                </a:solidFill>
                <a:latin typeface="+mj-lt"/>
              </a:rPr>
              <a:t>Д.Г. </a:t>
            </a:r>
            <a:r>
              <a:rPr lang="ru-RU" sz="4000" dirty="0" err="1">
                <a:solidFill>
                  <a:srgbClr val="000000"/>
                </a:solidFill>
                <a:latin typeface="+mj-lt"/>
              </a:rPr>
              <a:t>Бурылину</a:t>
            </a:r>
            <a:endParaRPr lang="ru-RU" sz="4000" dirty="0">
              <a:latin typeface="+mj-lt"/>
            </a:endParaRPr>
          </a:p>
        </p:txBody>
      </p:sp>
      <p:pic>
        <p:nvPicPr>
          <p:cNvPr id="5" name="Рисунок 4">
            <a:extLst>
              <a:ext uri="{FF2B5EF4-FFF2-40B4-BE49-F238E27FC236}">
                <a16:creationId xmlns:a16="http://schemas.microsoft.com/office/drawing/2014/main" id="{2E65E834-AB2F-4D23-8AF1-8A8C4934BE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535" y="1675353"/>
            <a:ext cx="3277551" cy="4370068"/>
          </a:xfrm>
          <a:prstGeom prst="rect">
            <a:avLst/>
          </a:prstGeom>
        </p:spPr>
      </p:pic>
      <p:sp>
        <p:nvSpPr>
          <p:cNvPr id="3" name="Прямоугольник 2">
            <a:extLst>
              <a:ext uri="{FF2B5EF4-FFF2-40B4-BE49-F238E27FC236}">
                <a16:creationId xmlns:a16="http://schemas.microsoft.com/office/drawing/2014/main" id="{D11EE364-BC3E-4746-A8F1-0F41DF9318DF}"/>
              </a:ext>
            </a:extLst>
          </p:cNvPr>
          <p:cNvSpPr/>
          <p:nvPr/>
        </p:nvSpPr>
        <p:spPr>
          <a:xfrm>
            <a:off x="5648864" y="5907358"/>
            <a:ext cx="5801784" cy="646331"/>
          </a:xfrm>
          <a:prstGeom prst="rect">
            <a:avLst/>
          </a:prstGeom>
          <a:solidFill>
            <a:schemeClr val="accent3">
              <a:lumMod val="20000"/>
              <a:lumOff val="80000"/>
            </a:schemeClr>
          </a:solidFill>
        </p:spPr>
        <p:txBody>
          <a:bodyPr wrap="square">
            <a:spAutoFit/>
          </a:bodyPr>
          <a:lstStyle/>
          <a:p>
            <a:pPr algn="ctr"/>
            <a:r>
              <a:rPr lang="ru-RU" dirty="0"/>
              <a:t>Известный фабрикант и меценат г. Иваново-Вознесенска, основатель мануфактурного дела</a:t>
            </a:r>
          </a:p>
        </p:txBody>
      </p:sp>
      <p:sp>
        <p:nvSpPr>
          <p:cNvPr id="8" name="Прямоугольник 7">
            <a:extLst>
              <a:ext uri="{FF2B5EF4-FFF2-40B4-BE49-F238E27FC236}">
                <a16:creationId xmlns:a16="http://schemas.microsoft.com/office/drawing/2014/main" id="{D8DE88EA-569D-4B84-B33D-5B35FEF32E86}"/>
              </a:ext>
            </a:extLst>
          </p:cNvPr>
          <p:cNvSpPr/>
          <p:nvPr/>
        </p:nvSpPr>
        <p:spPr>
          <a:xfrm>
            <a:off x="873534" y="5061584"/>
            <a:ext cx="3277552" cy="1477328"/>
          </a:xfrm>
          <a:prstGeom prst="rect">
            <a:avLst/>
          </a:prstGeom>
          <a:solidFill>
            <a:schemeClr val="accent3">
              <a:lumMod val="20000"/>
              <a:lumOff val="80000"/>
            </a:schemeClr>
          </a:solidFill>
        </p:spPr>
        <p:txBody>
          <a:bodyPr wrap="square">
            <a:spAutoFit/>
          </a:bodyPr>
          <a:lstStyle/>
          <a:p>
            <a:pPr algn="ctr"/>
            <a:r>
              <a:rPr lang="ru-RU" dirty="0"/>
              <a:t>Иваново-вознесенский фабрикант, меценат и коллекционер из купеческой династии </a:t>
            </a:r>
            <a:r>
              <a:rPr lang="ru-RU" dirty="0" err="1"/>
              <a:t>Бурылиных</a:t>
            </a:r>
            <a:r>
              <a:rPr lang="ru-RU" dirty="0"/>
              <a:t>, основатель первого музея</a:t>
            </a:r>
          </a:p>
        </p:txBody>
      </p:sp>
    </p:spTree>
    <p:extLst>
      <p:ext uri="{BB962C8B-B14F-4D97-AF65-F5344CB8AC3E}">
        <p14:creationId xmlns:p14="http://schemas.microsoft.com/office/powerpoint/2010/main" val="8496046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C17435-57E3-4843-9AE5-8A8DF54C2AC7}"/>
              </a:ext>
            </a:extLst>
          </p:cNvPr>
          <p:cNvSpPr>
            <a:spLocks noGrp="1"/>
          </p:cNvSpPr>
          <p:nvPr>
            <p:ph type="title"/>
          </p:nvPr>
        </p:nvSpPr>
        <p:spPr>
          <a:xfrm>
            <a:off x="1015240" y="223610"/>
            <a:ext cx="10161520" cy="508000"/>
          </a:xfrm>
          <a:solidFill>
            <a:schemeClr val="accent4">
              <a:lumMod val="20000"/>
              <a:lumOff val="80000"/>
            </a:schemeClr>
          </a:solidFill>
        </p:spPr>
        <p:txBody>
          <a:bodyPr>
            <a:normAutofit fontScale="90000"/>
          </a:bodyPr>
          <a:lstStyle/>
          <a:p>
            <a:pPr algn="ctr"/>
            <a:r>
              <a:rPr lang="ru-RU" dirty="0"/>
              <a:t>Памятные места в г. Иваново</a:t>
            </a:r>
          </a:p>
        </p:txBody>
      </p:sp>
      <p:sp>
        <p:nvSpPr>
          <p:cNvPr id="4" name="Нижний колонтитул 3">
            <a:extLst>
              <a:ext uri="{FF2B5EF4-FFF2-40B4-BE49-F238E27FC236}">
                <a16:creationId xmlns:a16="http://schemas.microsoft.com/office/drawing/2014/main" id="{3257C305-CBA5-4A9E-B4F1-AA205FC5B0F8}"/>
              </a:ext>
            </a:extLst>
          </p:cNvPr>
          <p:cNvSpPr>
            <a:spLocks noGrp="1"/>
          </p:cNvSpPr>
          <p:nvPr>
            <p:ph type="ftr" sz="quarter" idx="11"/>
          </p:nvPr>
        </p:nvSpPr>
        <p:spPr/>
        <p:txBody>
          <a:bodyPr/>
          <a:lstStyle/>
          <a:p>
            <a:r>
              <a:rPr lang="ru-RU"/>
              <a:t>Иванова А.В.</a:t>
            </a:r>
          </a:p>
        </p:txBody>
      </p:sp>
      <p:pic>
        <p:nvPicPr>
          <p:cNvPr id="9" name="Объект 8">
            <a:extLst>
              <a:ext uri="{FF2B5EF4-FFF2-40B4-BE49-F238E27FC236}">
                <a16:creationId xmlns:a16="http://schemas.microsoft.com/office/drawing/2014/main" id="{1F915004-ED1E-4159-B8B8-1530C85C02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8800" y="905952"/>
            <a:ext cx="8543105" cy="5670486"/>
          </a:xfrm>
        </p:spPr>
      </p:pic>
      <p:sp>
        <p:nvSpPr>
          <p:cNvPr id="3" name="Прямоугольник 2">
            <a:extLst>
              <a:ext uri="{FF2B5EF4-FFF2-40B4-BE49-F238E27FC236}">
                <a16:creationId xmlns:a16="http://schemas.microsoft.com/office/drawing/2014/main" id="{16942DAC-46FC-455A-8D23-815488325D3F}"/>
              </a:ext>
            </a:extLst>
          </p:cNvPr>
          <p:cNvSpPr/>
          <p:nvPr/>
        </p:nvSpPr>
        <p:spPr>
          <a:xfrm>
            <a:off x="10544629" y="5434061"/>
            <a:ext cx="1264261" cy="1200329"/>
          </a:xfrm>
          <a:prstGeom prst="rect">
            <a:avLst/>
          </a:prstGeom>
        </p:spPr>
        <p:txBody>
          <a:bodyPr wrap="square">
            <a:spAutoFit/>
          </a:bodyPr>
          <a:lstStyle/>
          <a:p>
            <a:r>
              <a:rPr lang="en-US" dirty="0">
                <a:hlinkClick r:id="rId3"/>
              </a:rPr>
              <a:t>https://youtu.be/kXNcuNqbvHo</a:t>
            </a:r>
            <a:endParaRPr lang="ru-RU" dirty="0"/>
          </a:p>
          <a:p>
            <a:endParaRPr lang="ru-RU" dirty="0"/>
          </a:p>
        </p:txBody>
      </p:sp>
    </p:spTree>
    <p:extLst>
      <p:ext uri="{BB962C8B-B14F-4D97-AF65-F5344CB8AC3E}">
        <p14:creationId xmlns:p14="http://schemas.microsoft.com/office/powerpoint/2010/main" val="42888631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3B58DA-513E-4A0E-921A-3B0A2A9AE6E4}"/>
              </a:ext>
            </a:extLst>
          </p:cNvPr>
          <p:cNvSpPr>
            <a:spLocks noGrp="1"/>
          </p:cNvSpPr>
          <p:nvPr>
            <p:ph type="title"/>
          </p:nvPr>
        </p:nvSpPr>
        <p:spPr>
          <a:xfrm>
            <a:off x="670702" y="602584"/>
            <a:ext cx="6781800" cy="856343"/>
          </a:xfrm>
          <a:solidFill>
            <a:schemeClr val="accent3">
              <a:lumMod val="20000"/>
              <a:lumOff val="80000"/>
            </a:schemeClr>
          </a:solidFill>
        </p:spPr>
        <p:txBody>
          <a:bodyPr/>
          <a:lstStyle/>
          <a:p>
            <a:r>
              <a:rPr lang="ru-RU" dirty="0"/>
              <a:t>г. Южа Ивановской области</a:t>
            </a:r>
          </a:p>
        </p:txBody>
      </p:sp>
      <p:pic>
        <p:nvPicPr>
          <p:cNvPr id="6" name="Объект 5">
            <a:extLst>
              <a:ext uri="{FF2B5EF4-FFF2-40B4-BE49-F238E27FC236}">
                <a16:creationId xmlns:a16="http://schemas.microsoft.com/office/drawing/2014/main" id="{44537A36-0241-4471-A3EC-3C584449DB8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4907" y="1564993"/>
            <a:ext cx="4578806" cy="3040614"/>
          </a:xfrm>
        </p:spPr>
      </p:pic>
      <p:sp>
        <p:nvSpPr>
          <p:cNvPr id="4" name="Нижний колонтитул 3">
            <a:extLst>
              <a:ext uri="{FF2B5EF4-FFF2-40B4-BE49-F238E27FC236}">
                <a16:creationId xmlns:a16="http://schemas.microsoft.com/office/drawing/2014/main" id="{12F3DC3A-C060-4C1E-BC93-172B8F82265E}"/>
              </a:ext>
            </a:extLst>
          </p:cNvPr>
          <p:cNvSpPr>
            <a:spLocks noGrp="1"/>
          </p:cNvSpPr>
          <p:nvPr>
            <p:ph type="ftr" sz="quarter" idx="11"/>
          </p:nvPr>
        </p:nvSpPr>
        <p:spPr>
          <a:xfrm>
            <a:off x="4038600" y="6448852"/>
            <a:ext cx="4114800" cy="365125"/>
          </a:xfrm>
        </p:spPr>
        <p:txBody>
          <a:bodyPr/>
          <a:lstStyle/>
          <a:p>
            <a:r>
              <a:rPr lang="ru-RU" dirty="0"/>
              <a:t>Иванова А.В.</a:t>
            </a:r>
          </a:p>
        </p:txBody>
      </p:sp>
      <p:pic>
        <p:nvPicPr>
          <p:cNvPr id="8" name="Рисунок 7">
            <a:extLst>
              <a:ext uri="{FF2B5EF4-FFF2-40B4-BE49-F238E27FC236}">
                <a16:creationId xmlns:a16="http://schemas.microsoft.com/office/drawing/2014/main" id="{8EB3935A-E16F-486F-9694-403D731D4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4590" y="1840475"/>
            <a:ext cx="5277353" cy="3546381"/>
          </a:xfrm>
          <a:prstGeom prst="rect">
            <a:avLst/>
          </a:prstGeom>
        </p:spPr>
      </p:pic>
      <p:pic>
        <p:nvPicPr>
          <p:cNvPr id="5" name="Рисунок 4">
            <a:extLst>
              <a:ext uri="{FF2B5EF4-FFF2-40B4-BE49-F238E27FC236}">
                <a16:creationId xmlns:a16="http://schemas.microsoft.com/office/drawing/2014/main" id="{74A1EA03-BF60-423F-B773-E3FDDCF77A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397" y="3920402"/>
            <a:ext cx="2795859" cy="2096895"/>
          </a:xfrm>
          <a:prstGeom prst="rect">
            <a:avLst/>
          </a:prstGeom>
        </p:spPr>
      </p:pic>
      <p:pic>
        <p:nvPicPr>
          <p:cNvPr id="7" name="Рисунок 6">
            <a:extLst>
              <a:ext uri="{FF2B5EF4-FFF2-40B4-BE49-F238E27FC236}">
                <a16:creationId xmlns:a16="http://schemas.microsoft.com/office/drawing/2014/main" id="{D0ABC3CA-AA03-436B-92DF-063039E04A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70440" y="3998186"/>
            <a:ext cx="3276292" cy="2450666"/>
          </a:xfrm>
          <a:prstGeom prst="rect">
            <a:avLst/>
          </a:prstGeom>
        </p:spPr>
      </p:pic>
      <p:sp>
        <p:nvSpPr>
          <p:cNvPr id="9" name="Прямоугольник 8">
            <a:extLst>
              <a:ext uri="{FF2B5EF4-FFF2-40B4-BE49-F238E27FC236}">
                <a16:creationId xmlns:a16="http://schemas.microsoft.com/office/drawing/2014/main" id="{A6B9B0A0-F8B6-4757-999F-0DE3E64E8B92}"/>
              </a:ext>
            </a:extLst>
          </p:cNvPr>
          <p:cNvSpPr/>
          <p:nvPr/>
        </p:nvSpPr>
        <p:spPr>
          <a:xfrm>
            <a:off x="570302" y="5910353"/>
            <a:ext cx="2509973" cy="584775"/>
          </a:xfrm>
          <a:prstGeom prst="rect">
            <a:avLst/>
          </a:prstGeom>
        </p:spPr>
        <p:txBody>
          <a:bodyPr wrap="square">
            <a:spAutoFit/>
          </a:bodyPr>
          <a:lstStyle/>
          <a:p>
            <a:pPr algn="ctr"/>
            <a:r>
              <a:rPr lang="ru-RU" sz="1600" dirty="0"/>
              <a:t>Церковь Смоленской иконы Божией матери</a:t>
            </a:r>
          </a:p>
        </p:txBody>
      </p:sp>
      <p:pic>
        <p:nvPicPr>
          <p:cNvPr id="11" name="Рисунок 10">
            <a:extLst>
              <a:ext uri="{FF2B5EF4-FFF2-40B4-BE49-F238E27FC236}">
                <a16:creationId xmlns:a16="http://schemas.microsoft.com/office/drawing/2014/main" id="{5C477DBA-AD00-46B6-AE44-80B9919FF2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4907" y="3958572"/>
            <a:ext cx="2464922" cy="1863600"/>
          </a:xfrm>
          <a:prstGeom prst="rect">
            <a:avLst/>
          </a:prstGeom>
        </p:spPr>
      </p:pic>
      <p:sp>
        <p:nvSpPr>
          <p:cNvPr id="12" name="Прямоугольник 11">
            <a:extLst>
              <a:ext uri="{FF2B5EF4-FFF2-40B4-BE49-F238E27FC236}">
                <a16:creationId xmlns:a16="http://schemas.microsoft.com/office/drawing/2014/main" id="{1ED14163-AEF0-4D07-9AE9-66FD5C31FA70}"/>
              </a:ext>
            </a:extLst>
          </p:cNvPr>
          <p:cNvSpPr/>
          <p:nvPr/>
        </p:nvSpPr>
        <p:spPr>
          <a:xfrm>
            <a:off x="3429397" y="6054727"/>
            <a:ext cx="2782718" cy="369332"/>
          </a:xfrm>
          <a:prstGeom prst="rect">
            <a:avLst/>
          </a:prstGeom>
        </p:spPr>
        <p:txBody>
          <a:bodyPr wrap="square">
            <a:spAutoFit/>
          </a:bodyPr>
          <a:lstStyle/>
          <a:p>
            <a:pPr algn="ctr"/>
            <a:r>
              <a:rPr lang="ru-RU" dirty="0"/>
              <a:t>Народный клуб </a:t>
            </a:r>
          </a:p>
        </p:txBody>
      </p:sp>
      <p:sp>
        <p:nvSpPr>
          <p:cNvPr id="13" name="Прямоугольник 12">
            <a:extLst>
              <a:ext uri="{FF2B5EF4-FFF2-40B4-BE49-F238E27FC236}">
                <a16:creationId xmlns:a16="http://schemas.microsoft.com/office/drawing/2014/main" id="{1CD31CDF-9BCF-497D-9357-F3CB7B1C9C75}"/>
              </a:ext>
            </a:extLst>
          </p:cNvPr>
          <p:cNvSpPr/>
          <p:nvPr/>
        </p:nvSpPr>
        <p:spPr>
          <a:xfrm>
            <a:off x="10499630" y="5816188"/>
            <a:ext cx="1037463" cy="646331"/>
          </a:xfrm>
          <a:prstGeom prst="rect">
            <a:avLst/>
          </a:prstGeom>
        </p:spPr>
        <p:txBody>
          <a:bodyPr wrap="none">
            <a:spAutoFit/>
          </a:bodyPr>
          <a:lstStyle/>
          <a:p>
            <a:r>
              <a:rPr lang="ru-RU" dirty="0"/>
              <a:t>Усадьба </a:t>
            </a:r>
          </a:p>
          <a:p>
            <a:r>
              <a:rPr lang="ru-RU" dirty="0" err="1"/>
              <a:t>Балиных</a:t>
            </a:r>
            <a:endParaRPr lang="ru-RU" dirty="0"/>
          </a:p>
        </p:txBody>
      </p:sp>
      <p:sp>
        <p:nvSpPr>
          <p:cNvPr id="14" name="Прямоугольник 13">
            <a:extLst>
              <a:ext uri="{FF2B5EF4-FFF2-40B4-BE49-F238E27FC236}">
                <a16:creationId xmlns:a16="http://schemas.microsoft.com/office/drawing/2014/main" id="{D6A3D477-DDE9-471B-A7AC-FE25E370205D}"/>
              </a:ext>
            </a:extLst>
          </p:cNvPr>
          <p:cNvSpPr/>
          <p:nvPr/>
        </p:nvSpPr>
        <p:spPr>
          <a:xfrm>
            <a:off x="10020181" y="3290499"/>
            <a:ext cx="1881096" cy="646331"/>
          </a:xfrm>
          <a:prstGeom prst="rect">
            <a:avLst/>
          </a:prstGeom>
          <a:solidFill>
            <a:schemeClr val="accent3">
              <a:lumMod val="20000"/>
              <a:lumOff val="80000"/>
            </a:schemeClr>
          </a:solidFill>
        </p:spPr>
        <p:txBody>
          <a:bodyPr wrap="square">
            <a:spAutoFit/>
          </a:bodyPr>
          <a:lstStyle/>
          <a:p>
            <a:r>
              <a:rPr lang="ru-RU" dirty="0"/>
              <a:t>Фабрика </a:t>
            </a:r>
            <a:r>
              <a:rPr lang="ru-RU" dirty="0" err="1"/>
              <a:t>Балина</a:t>
            </a:r>
            <a:endParaRPr lang="ru-RU" dirty="0"/>
          </a:p>
          <a:p>
            <a:pPr algn="ctr"/>
            <a:r>
              <a:rPr lang="ru-RU" dirty="0"/>
              <a:t>1860 г.</a:t>
            </a:r>
          </a:p>
        </p:txBody>
      </p:sp>
      <p:sp>
        <p:nvSpPr>
          <p:cNvPr id="3" name="Прямоугольник 2">
            <a:extLst>
              <a:ext uri="{FF2B5EF4-FFF2-40B4-BE49-F238E27FC236}">
                <a16:creationId xmlns:a16="http://schemas.microsoft.com/office/drawing/2014/main" id="{89B09538-E4B8-45DF-8637-40B2CF88CF18}"/>
              </a:ext>
            </a:extLst>
          </p:cNvPr>
          <p:cNvSpPr/>
          <p:nvPr/>
        </p:nvSpPr>
        <p:spPr>
          <a:xfrm>
            <a:off x="1449917" y="6352855"/>
            <a:ext cx="843340" cy="369332"/>
          </a:xfrm>
          <a:prstGeom prst="rect">
            <a:avLst/>
          </a:prstGeom>
        </p:spPr>
        <p:txBody>
          <a:bodyPr wrap="square">
            <a:spAutoFit/>
          </a:bodyPr>
          <a:lstStyle/>
          <a:p>
            <a:r>
              <a:rPr lang="ru-RU" dirty="0"/>
              <a:t>1795 г.</a:t>
            </a:r>
          </a:p>
        </p:txBody>
      </p:sp>
    </p:spTree>
    <p:extLst>
      <p:ext uri="{BB962C8B-B14F-4D97-AF65-F5344CB8AC3E}">
        <p14:creationId xmlns:p14="http://schemas.microsoft.com/office/powerpoint/2010/main" val="30203186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96B82B-0072-4888-9E70-6F4C3638971F}"/>
              </a:ext>
            </a:extLst>
          </p:cNvPr>
          <p:cNvSpPr>
            <a:spLocks noGrp="1"/>
          </p:cNvSpPr>
          <p:nvPr>
            <p:ph type="title"/>
          </p:nvPr>
        </p:nvSpPr>
        <p:spPr>
          <a:xfrm>
            <a:off x="838200" y="681037"/>
            <a:ext cx="6264965" cy="2221820"/>
          </a:xfrm>
          <a:solidFill>
            <a:schemeClr val="accent4">
              <a:lumMod val="20000"/>
              <a:lumOff val="80000"/>
            </a:schemeClr>
          </a:solidFill>
        </p:spPr>
        <p:txBody>
          <a:bodyPr>
            <a:normAutofit fontScale="90000"/>
          </a:bodyPr>
          <a:lstStyle/>
          <a:p>
            <a:pPr algn="ctr"/>
            <a:r>
              <a:rPr lang="ru-RU" sz="5400" dirty="0"/>
              <a:t>Проблема сохранения исторической памяти </a:t>
            </a:r>
            <a:br>
              <a:rPr lang="ru-RU" sz="5400" dirty="0"/>
            </a:br>
            <a:r>
              <a:rPr lang="ru-RU" sz="5400" dirty="0"/>
              <a:t>в литературе</a:t>
            </a:r>
          </a:p>
        </p:txBody>
      </p:sp>
      <p:sp>
        <p:nvSpPr>
          <p:cNvPr id="4" name="Нижний колонтитул 3">
            <a:extLst>
              <a:ext uri="{FF2B5EF4-FFF2-40B4-BE49-F238E27FC236}">
                <a16:creationId xmlns:a16="http://schemas.microsoft.com/office/drawing/2014/main" id="{A91B0CA8-9052-446F-BACA-7272B180B95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Иванова А.В.</a:t>
            </a:r>
          </a:p>
        </p:txBody>
      </p:sp>
    </p:spTree>
    <p:extLst>
      <p:ext uri="{BB962C8B-B14F-4D97-AF65-F5344CB8AC3E}">
        <p14:creationId xmlns:p14="http://schemas.microsoft.com/office/powerpoint/2010/main" val="42827770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847CC4-CFC1-4E77-BC2F-2533B6D975D6}"/>
              </a:ext>
            </a:extLst>
          </p:cNvPr>
          <p:cNvSpPr>
            <a:spLocks noGrp="1"/>
          </p:cNvSpPr>
          <p:nvPr>
            <p:ph type="title"/>
          </p:nvPr>
        </p:nvSpPr>
        <p:spPr>
          <a:xfrm>
            <a:off x="838200" y="365125"/>
            <a:ext cx="9525000" cy="1202417"/>
          </a:xfrm>
          <a:solidFill>
            <a:schemeClr val="accent4">
              <a:lumMod val="20000"/>
              <a:lumOff val="80000"/>
            </a:schemeClr>
          </a:solidFill>
        </p:spPr>
        <p:txBody>
          <a:bodyPr>
            <a:normAutofit/>
          </a:bodyPr>
          <a:lstStyle/>
          <a:p>
            <a:r>
              <a:rPr lang="ru-RU" sz="3600" dirty="0" err="1"/>
              <a:t>Д.С.Лихачев</a:t>
            </a:r>
            <a:r>
              <a:rPr lang="ru-RU" sz="3600" dirty="0"/>
              <a:t>. «Любовь, уважение, знание...» </a:t>
            </a:r>
            <a:br>
              <a:rPr lang="ru-RU" sz="3600" dirty="0"/>
            </a:br>
            <a:r>
              <a:rPr lang="ru-RU" sz="3600" dirty="0"/>
              <a:t>(из книги «Письма о добром и прекрасном»)</a:t>
            </a:r>
          </a:p>
        </p:txBody>
      </p:sp>
      <p:sp>
        <p:nvSpPr>
          <p:cNvPr id="3" name="Объект 2">
            <a:extLst>
              <a:ext uri="{FF2B5EF4-FFF2-40B4-BE49-F238E27FC236}">
                <a16:creationId xmlns:a16="http://schemas.microsoft.com/office/drawing/2014/main" id="{E80F26BC-359D-4D8D-9796-8C15C1291C43}"/>
              </a:ext>
            </a:extLst>
          </p:cNvPr>
          <p:cNvSpPr>
            <a:spLocks noGrp="1"/>
          </p:cNvSpPr>
          <p:nvPr>
            <p:ph idx="1"/>
          </p:nvPr>
        </p:nvSpPr>
        <p:spPr>
          <a:xfrm>
            <a:off x="333829" y="1733323"/>
            <a:ext cx="11553371" cy="4805589"/>
          </a:xfrm>
          <a:solidFill>
            <a:schemeClr val="accent3">
              <a:lumMod val="20000"/>
              <a:lumOff val="80000"/>
            </a:schemeClr>
          </a:solidFill>
        </p:spPr>
        <p:txBody>
          <a:bodyPr>
            <a:normAutofit fontScale="77500" lnSpcReduction="20000"/>
          </a:bodyPr>
          <a:lstStyle/>
          <a:p>
            <a:pPr algn="just"/>
            <a:r>
              <a:rPr lang="ru-RU" sz="3000" dirty="0"/>
              <a:t>Как относиться к историческому и культурному наследию своей страны? Всякий ответит, что доставшееся нам наследство надо оберегать. Но жизненный опыт пробуждает в памяти иные, грустные, а порой и горестные картины.</a:t>
            </a:r>
          </a:p>
          <a:p>
            <a:pPr algn="just"/>
            <a:r>
              <a:rPr lang="ru-RU" sz="3000" dirty="0"/>
              <a:t>Я родился и большую часть жизни прожил в Ленинграде. В своём архитектурном облике город связан с именами Растрелли, Росси, Кваренги, Захарова, Воронихина. По дороге с главного аэродрома стоял Путевой дворец Растрелли. Дворец был в очень плохом состоянии – стоял близко от линии фронта, но наши бойцы сделали всё, чтобы сохранить его. Прикоснись к нему руки реставраторов – и какой праздничной стала бы увертюра к Ленинграду. Снесли! Снесли в конце шестидесятых годов. И ничего нет на этом месте. Пусто там, где он стоял, пусто в душе, когда это место проезжаешь. И – горько, потому что утрата любого памятника культуры невосстановима: они всегда индивидуальны, всегда связаны с определённой эпохой, конкретными мастерами.</a:t>
            </a:r>
          </a:p>
          <a:p>
            <a:pPr algn="just"/>
            <a:r>
              <a:rPr lang="ru-RU" sz="3000" dirty="0"/>
              <a:t>«Запас» культурной среды крайне ограничен в мире, и он истощается с прогрессирующей скоростью. Всё дело в том, что к патриотизму долго призывали, а его надо воспитывать с детства. Любовь к родному краю, к родной культуре, к родной речи начинается с малого – с любви к своей семье, к своему дому. И ещё – с уважения к таким же чувствам людей, которые тоже любят свою землю, своё – пусть и непонятное тебе – родное слово.</a:t>
            </a:r>
          </a:p>
        </p:txBody>
      </p:sp>
      <p:sp>
        <p:nvSpPr>
          <p:cNvPr id="4" name="Нижний колонтитул 3">
            <a:extLst>
              <a:ext uri="{FF2B5EF4-FFF2-40B4-BE49-F238E27FC236}">
                <a16:creationId xmlns:a16="http://schemas.microsoft.com/office/drawing/2014/main" id="{A7883E0E-597D-4AC3-9355-863DD2B2283F}"/>
              </a:ext>
            </a:extLst>
          </p:cNvPr>
          <p:cNvSpPr>
            <a:spLocks noGrp="1"/>
          </p:cNvSpPr>
          <p:nvPr>
            <p:ph type="ftr" sz="quarter" idx="11"/>
          </p:nvPr>
        </p:nvSpPr>
        <p:spPr/>
        <p:txBody>
          <a:bodyPr/>
          <a:lstStyle/>
          <a:p>
            <a:r>
              <a:rPr lang="ru-RU" dirty="0"/>
              <a:t>Иванова А.В.</a:t>
            </a:r>
          </a:p>
        </p:txBody>
      </p:sp>
    </p:spTree>
    <p:extLst>
      <p:ext uri="{BB962C8B-B14F-4D97-AF65-F5344CB8AC3E}">
        <p14:creationId xmlns:p14="http://schemas.microsoft.com/office/powerpoint/2010/main" val="663670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4AF424-F543-4F7D-95B3-BB1C7D5F203E}"/>
              </a:ext>
            </a:extLst>
          </p:cNvPr>
          <p:cNvSpPr>
            <a:spLocks noGrp="1"/>
          </p:cNvSpPr>
          <p:nvPr>
            <p:ph type="title"/>
          </p:nvPr>
        </p:nvSpPr>
        <p:spPr>
          <a:xfrm>
            <a:off x="3345542" y="501651"/>
            <a:ext cx="8258629" cy="1260475"/>
          </a:xfrm>
          <a:solidFill>
            <a:schemeClr val="accent4">
              <a:lumMod val="20000"/>
              <a:lumOff val="80000"/>
            </a:schemeClr>
          </a:solidFill>
        </p:spPr>
        <p:txBody>
          <a:bodyPr>
            <a:normAutofit fontScale="90000"/>
          </a:bodyPr>
          <a:lstStyle/>
          <a:p>
            <a:br>
              <a:rPr lang="ru-RU" dirty="0"/>
            </a:br>
            <a:r>
              <a:rPr lang="ru-RU" dirty="0"/>
              <a:t>Д.С. Лихачев. Письмо сорок третье</a:t>
            </a:r>
            <a:br>
              <a:rPr lang="ru-RU" dirty="0"/>
            </a:br>
            <a:r>
              <a:rPr lang="ru-RU" dirty="0"/>
              <a:t>ЕЩЕ О ПАМЯТНИКАХ ПРОШЛОГО</a:t>
            </a:r>
            <a:br>
              <a:rPr lang="ru-RU" dirty="0"/>
            </a:br>
            <a:endParaRPr lang="ru-RU" dirty="0"/>
          </a:p>
        </p:txBody>
      </p:sp>
      <p:sp>
        <p:nvSpPr>
          <p:cNvPr id="3" name="Объект 2">
            <a:extLst>
              <a:ext uri="{FF2B5EF4-FFF2-40B4-BE49-F238E27FC236}">
                <a16:creationId xmlns:a16="http://schemas.microsoft.com/office/drawing/2014/main" id="{B028D87C-44DF-4D77-B7FD-D055BC1427EC}"/>
              </a:ext>
            </a:extLst>
          </p:cNvPr>
          <p:cNvSpPr>
            <a:spLocks noGrp="1"/>
          </p:cNvSpPr>
          <p:nvPr>
            <p:ph idx="1"/>
          </p:nvPr>
        </p:nvSpPr>
        <p:spPr>
          <a:xfrm>
            <a:off x="2583543" y="1825624"/>
            <a:ext cx="4891314" cy="4530725"/>
          </a:xfrm>
          <a:solidFill>
            <a:schemeClr val="accent3">
              <a:lumMod val="20000"/>
              <a:lumOff val="80000"/>
            </a:schemeClr>
          </a:solidFill>
        </p:spPr>
        <p:txBody>
          <a:bodyPr>
            <a:noAutofit/>
          </a:bodyPr>
          <a:lstStyle/>
          <a:p>
            <a:pPr algn="just"/>
            <a:r>
              <a:rPr lang="ru-RU" sz="2400" dirty="0"/>
              <a:t>Памятники культуры принадлежат народу, и не одному только нашему поколению. Мы несем за них ответственность перед нашими потомками. С нас будет большой спрос и через сто, и через двести лет.</a:t>
            </a:r>
          </a:p>
          <a:p>
            <a:pPr algn="just"/>
            <a:r>
              <a:rPr lang="ru-RU" sz="2400" dirty="0"/>
              <a:t>Любовь к своей Родине – это не нечто отвлеченное; это – и любовь к своему городу, к своей местности, к памятникам ее культуры, гордость своей историей. </a:t>
            </a:r>
          </a:p>
        </p:txBody>
      </p:sp>
      <p:sp>
        <p:nvSpPr>
          <p:cNvPr id="4" name="Нижний колонтитул 3">
            <a:extLst>
              <a:ext uri="{FF2B5EF4-FFF2-40B4-BE49-F238E27FC236}">
                <a16:creationId xmlns:a16="http://schemas.microsoft.com/office/drawing/2014/main" id="{1525575B-BE7B-4EBA-BDC4-7A35DD597F25}"/>
              </a:ext>
            </a:extLst>
          </p:cNvPr>
          <p:cNvSpPr>
            <a:spLocks noGrp="1"/>
          </p:cNvSpPr>
          <p:nvPr>
            <p:ph type="ftr" sz="quarter" idx="11"/>
          </p:nvPr>
        </p:nvSpPr>
        <p:spPr/>
        <p:txBody>
          <a:bodyPr/>
          <a:lstStyle/>
          <a:p>
            <a:r>
              <a:rPr lang="ru-RU"/>
              <a:t>Иванова А.В.</a:t>
            </a:r>
          </a:p>
        </p:txBody>
      </p:sp>
      <p:sp>
        <p:nvSpPr>
          <p:cNvPr id="5" name="Прямоугольник 4">
            <a:extLst>
              <a:ext uri="{FF2B5EF4-FFF2-40B4-BE49-F238E27FC236}">
                <a16:creationId xmlns:a16="http://schemas.microsoft.com/office/drawing/2014/main" id="{FBF2B55D-5C41-4A8A-8426-50AA17FE639C}"/>
              </a:ext>
            </a:extLst>
          </p:cNvPr>
          <p:cNvSpPr/>
          <p:nvPr/>
        </p:nvSpPr>
        <p:spPr>
          <a:xfrm>
            <a:off x="7705270" y="1825624"/>
            <a:ext cx="4267200" cy="453072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600" dirty="0">
                <a:solidFill>
                  <a:schemeClr val="tx1"/>
                </a:solidFill>
              </a:rPr>
              <a:t>В 1975 году сгорел еще один памятник архитектуры государственного значения – Вознесенская церковь в деревне Типиницы Медвежьегорского района – один из интереснейших шатровых храмов русского Севера. Причина– молния, но истинная первопричина – безответственность и халатность: высотные шатровые столпы Вознесенской церкви и сблокированной с ней колокольни не имели элементарной </a:t>
            </a:r>
            <a:r>
              <a:rPr lang="ru-RU" sz="1600" dirty="0" err="1">
                <a:solidFill>
                  <a:schemeClr val="tx1"/>
                </a:solidFill>
              </a:rPr>
              <a:t>грозозащиты</a:t>
            </a:r>
            <a:r>
              <a:rPr lang="ru-RU" sz="1600" dirty="0">
                <a:solidFill>
                  <a:schemeClr val="tx1"/>
                </a:solidFill>
              </a:rPr>
              <a:t>. </a:t>
            </a:r>
          </a:p>
          <a:p>
            <a:pPr algn="just"/>
            <a:r>
              <a:rPr lang="ru-RU" sz="1600" dirty="0">
                <a:solidFill>
                  <a:schemeClr val="tx1"/>
                </a:solidFill>
              </a:rPr>
              <a:t>Упал шатер Рождественской церкви XVIII века в селе Бестужеве, </a:t>
            </a:r>
            <a:r>
              <a:rPr lang="ru-RU" sz="1600" dirty="0" err="1">
                <a:solidFill>
                  <a:schemeClr val="tx1"/>
                </a:solidFill>
              </a:rPr>
              <a:t>Устьянского</a:t>
            </a:r>
            <a:r>
              <a:rPr lang="ru-RU" sz="1600" dirty="0">
                <a:solidFill>
                  <a:schemeClr val="tx1"/>
                </a:solidFill>
              </a:rPr>
              <a:t> района, Архангельской области – ценнейший памятник шатрового зодчества, последний элемент ансамбля, очень точно поставленного в излучине реки </a:t>
            </a:r>
            <a:r>
              <a:rPr lang="ru-RU" sz="1600" dirty="0" err="1">
                <a:solidFill>
                  <a:schemeClr val="tx1"/>
                </a:solidFill>
              </a:rPr>
              <a:t>Устьи</a:t>
            </a:r>
            <a:r>
              <a:rPr lang="ru-RU" sz="1600" dirty="0">
                <a:solidFill>
                  <a:schemeClr val="tx1"/>
                </a:solidFill>
              </a:rPr>
              <a:t>. Причина – полнейшая безнадзорность.</a:t>
            </a:r>
          </a:p>
        </p:txBody>
      </p:sp>
      <p:sp>
        <p:nvSpPr>
          <p:cNvPr id="6" name="Прямоугольник 5">
            <a:extLst>
              <a:ext uri="{FF2B5EF4-FFF2-40B4-BE49-F238E27FC236}">
                <a16:creationId xmlns:a16="http://schemas.microsoft.com/office/drawing/2014/main" id="{8C137BFD-7287-4ADA-B8B9-40CBF97E4A92}"/>
              </a:ext>
            </a:extLst>
          </p:cNvPr>
          <p:cNvSpPr/>
          <p:nvPr/>
        </p:nvSpPr>
        <p:spPr>
          <a:xfrm>
            <a:off x="7705270" y="1825624"/>
            <a:ext cx="4267199" cy="453072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dirty="0">
                <a:solidFill>
                  <a:schemeClr val="tx1"/>
                </a:solidFill>
              </a:rPr>
              <a:t>А вот небольшой факт по Белоруссии. В селе Достоево, откуда происходили предки Достоевского, была небольшая церковь XVIII века. Она не стояла на государственной охране, но она была очень типичной для белорусской сельской архитектуры XVIII века. Архитектор Т. В. </a:t>
            </a:r>
            <a:r>
              <a:rPr lang="ru-RU" dirty="0" err="1">
                <a:solidFill>
                  <a:schemeClr val="tx1"/>
                </a:solidFill>
              </a:rPr>
              <a:t>Габрусь</a:t>
            </a:r>
            <a:r>
              <a:rPr lang="ru-RU" dirty="0">
                <a:solidFill>
                  <a:schemeClr val="tx1"/>
                </a:solidFill>
              </a:rPr>
              <a:t> с другими специалистами делали обмеры этой церкви. Как только архитекторы уехали, местные власти, чтобы избавиться от ответственности, боясь, что памятник поставят на учет охраняемых, приказали снести церковь бульдозерами. От нее остались только обмеры и фотографии. Произошло это в 1976 году.</a:t>
            </a:r>
          </a:p>
        </p:txBody>
      </p:sp>
      <p:pic>
        <p:nvPicPr>
          <p:cNvPr id="8" name="Рисунок 7">
            <a:extLst>
              <a:ext uri="{FF2B5EF4-FFF2-40B4-BE49-F238E27FC236}">
                <a16:creationId xmlns:a16="http://schemas.microsoft.com/office/drawing/2014/main" id="{E3CAB996-1452-435C-9A96-366EC64ECC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581" y="755851"/>
            <a:ext cx="2033070" cy="2974092"/>
          </a:xfrm>
          <a:prstGeom prst="rect">
            <a:avLst/>
          </a:prstGeom>
        </p:spPr>
      </p:pic>
      <p:sp>
        <p:nvSpPr>
          <p:cNvPr id="9" name="Прямоугольник 8">
            <a:extLst>
              <a:ext uri="{FF2B5EF4-FFF2-40B4-BE49-F238E27FC236}">
                <a16:creationId xmlns:a16="http://schemas.microsoft.com/office/drawing/2014/main" id="{7B4C309B-23A7-48D8-8DBB-8AD355E4D9D3}"/>
              </a:ext>
            </a:extLst>
          </p:cNvPr>
          <p:cNvSpPr/>
          <p:nvPr/>
        </p:nvSpPr>
        <p:spPr>
          <a:xfrm>
            <a:off x="322581" y="3846057"/>
            <a:ext cx="2030549" cy="72208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a:p>
            <a:pPr algn="ctr"/>
            <a:r>
              <a:rPr lang="ru-RU" dirty="0">
                <a:solidFill>
                  <a:schemeClr val="tx1"/>
                </a:solidFill>
              </a:rPr>
              <a:t>Д.С. Лихачев</a:t>
            </a:r>
          </a:p>
          <a:p>
            <a:pPr algn="ctr"/>
            <a:r>
              <a:rPr lang="ru-RU" dirty="0">
                <a:solidFill>
                  <a:schemeClr val="tx1"/>
                </a:solidFill>
              </a:rPr>
              <a:t>1906 - 1999</a:t>
            </a:r>
          </a:p>
          <a:p>
            <a:pPr algn="ctr"/>
            <a:endParaRPr lang="ru-RU" dirty="0">
              <a:solidFill>
                <a:schemeClr val="tx1"/>
              </a:solidFill>
            </a:endParaRPr>
          </a:p>
        </p:txBody>
      </p:sp>
    </p:spTree>
    <p:extLst>
      <p:ext uri="{BB962C8B-B14F-4D97-AF65-F5344CB8AC3E}">
        <p14:creationId xmlns:p14="http://schemas.microsoft.com/office/powerpoint/2010/main" val="26994765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a:extLst>
              <a:ext uri="{FF2B5EF4-FFF2-40B4-BE49-F238E27FC236}">
                <a16:creationId xmlns:a16="http://schemas.microsoft.com/office/drawing/2014/main" id="{FA9805EE-9C82-42D1-BFF0-56CBB2A0E2A7}"/>
              </a:ext>
            </a:extLst>
          </p:cNvPr>
          <p:cNvSpPr>
            <a:spLocks noGrp="1"/>
          </p:cNvSpPr>
          <p:nvPr>
            <p:ph type="title"/>
          </p:nvPr>
        </p:nvSpPr>
        <p:spPr>
          <a:xfrm>
            <a:off x="380959" y="436503"/>
            <a:ext cx="6416222" cy="1200150"/>
          </a:xfrm>
          <a:solidFill>
            <a:schemeClr val="accent4">
              <a:lumMod val="20000"/>
              <a:lumOff val="80000"/>
            </a:schemeClr>
          </a:solidFill>
        </p:spPr>
        <p:txBody>
          <a:bodyPr>
            <a:normAutofit fontScale="90000"/>
          </a:bodyPr>
          <a:lstStyle/>
          <a:p>
            <a:pPr algn="ctr">
              <a:defRPr/>
            </a:pPr>
            <a:br>
              <a:rPr lang="ru-RU" sz="2800" cap="all" dirty="0">
                <a:solidFill>
                  <a:prstClr val="black"/>
                </a:solidFill>
                <a:latin typeface="Calibri" panose="020F0502020204030204"/>
              </a:rPr>
            </a:br>
            <a:r>
              <a:rPr lang="ru-RU" sz="2800" cap="all" dirty="0">
                <a:solidFill>
                  <a:prstClr val="black"/>
                </a:solidFill>
                <a:latin typeface="Calibri" panose="020F0502020204030204"/>
              </a:rPr>
              <a:t>Роман Д.А. Гранина «Мой лейтенант»</a:t>
            </a:r>
            <a:br>
              <a:rPr lang="ru-RU" sz="2800" cap="all" dirty="0">
                <a:solidFill>
                  <a:prstClr val="black"/>
                </a:solidFill>
                <a:latin typeface="Calibri" panose="020F0502020204030204"/>
              </a:rPr>
            </a:br>
            <a:r>
              <a:rPr lang="ru-RU" dirty="0">
                <a:solidFill>
                  <a:schemeClr val="bg2">
                    <a:lumMod val="10000"/>
                  </a:schemeClr>
                </a:solidFill>
              </a:rPr>
              <a:t>Гл. «На нарах»</a:t>
            </a:r>
            <a:br>
              <a:rPr lang="ru-RU" dirty="0">
                <a:solidFill>
                  <a:schemeClr val="bg2">
                    <a:lumMod val="10000"/>
                  </a:schemeClr>
                </a:solidFill>
              </a:rPr>
            </a:br>
            <a:endParaRPr lang="ru-RU" sz="3200" dirty="0">
              <a:solidFill>
                <a:schemeClr val="bg2">
                  <a:lumMod val="10000"/>
                </a:schemeClr>
              </a:solidFill>
            </a:endParaRPr>
          </a:p>
        </p:txBody>
      </p:sp>
      <p:sp>
        <p:nvSpPr>
          <p:cNvPr id="4" name="Прямоугольник 3">
            <a:extLst>
              <a:ext uri="{FF2B5EF4-FFF2-40B4-BE49-F238E27FC236}">
                <a16:creationId xmlns:a16="http://schemas.microsoft.com/office/drawing/2014/main" id="{3D6340F0-71E7-4D61-8A5E-A821A4082165}"/>
              </a:ext>
            </a:extLst>
          </p:cNvPr>
          <p:cNvSpPr/>
          <p:nvPr/>
        </p:nvSpPr>
        <p:spPr>
          <a:xfrm>
            <a:off x="380959" y="1714022"/>
            <a:ext cx="5949360" cy="1015663"/>
          </a:xfrm>
          <a:prstGeom prst="rect">
            <a:avLst/>
          </a:prstGeom>
          <a:solidFill>
            <a:schemeClr val="accent3">
              <a:lumMod val="60000"/>
              <a:lumOff val="4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pPr algn="just">
              <a:defRPr/>
            </a:pPr>
            <a:r>
              <a:rPr lang="ru-RU" sz="2000" dirty="0"/>
              <a:t>Парк (в Пушкине) был вырублен, изувечен воронками, где засыпанными, а где зараставшими травой. Дворец стоял выгорелый, разбитый… </a:t>
            </a:r>
          </a:p>
        </p:txBody>
      </p:sp>
      <p:sp>
        <p:nvSpPr>
          <p:cNvPr id="5" name="Прямоугольник 4">
            <a:extLst>
              <a:ext uri="{FF2B5EF4-FFF2-40B4-BE49-F238E27FC236}">
                <a16:creationId xmlns:a16="http://schemas.microsoft.com/office/drawing/2014/main" id="{E8F9A431-BCBF-4D39-9831-F725B9D08874}"/>
              </a:ext>
            </a:extLst>
          </p:cNvPr>
          <p:cNvSpPr/>
          <p:nvPr/>
        </p:nvSpPr>
        <p:spPr>
          <a:xfrm>
            <a:off x="380959" y="2785519"/>
            <a:ext cx="6786564" cy="175432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defRPr/>
            </a:pPr>
            <a:r>
              <a:rPr lang="ru-RU" dirty="0"/>
              <a:t>Ленинградцы бродили меж развалин, вспоминая былую прелесть этих мест. Ехали в Петродворец к фонтанам, там находили то же самое — руины, останки щебня, мертвые фонтаны, мертвые, неузнаваемые скелеты дворцов. И в Гатчине, и в Павловске от былого великолепия не осталось ничего. Все было разрушено, разграблено, вывезено, сожжено, все выглядело непоправимо.</a:t>
            </a:r>
          </a:p>
        </p:txBody>
      </p:sp>
      <p:sp>
        <p:nvSpPr>
          <p:cNvPr id="6" name="Прямоугольник 5">
            <a:extLst>
              <a:ext uri="{FF2B5EF4-FFF2-40B4-BE49-F238E27FC236}">
                <a16:creationId xmlns:a16="http://schemas.microsoft.com/office/drawing/2014/main" id="{BB02724E-2FCD-4691-965A-1C2C0681D759}"/>
              </a:ext>
            </a:extLst>
          </p:cNvPr>
          <p:cNvSpPr/>
          <p:nvPr/>
        </p:nvSpPr>
        <p:spPr>
          <a:xfrm>
            <a:off x="380959" y="4595679"/>
            <a:ext cx="6786564" cy="1631216"/>
          </a:xfrm>
          <a:prstGeom prst="rect">
            <a:avLst/>
          </a:prstGeom>
          <a:solidFill>
            <a:schemeClr val="accent3">
              <a:lumMod val="40000"/>
              <a:lumOff val="60000"/>
            </a:schemeClr>
          </a:solidFill>
        </p:spPr>
        <p:style>
          <a:lnRef idx="1">
            <a:schemeClr val="accent1"/>
          </a:lnRef>
          <a:fillRef idx="2">
            <a:schemeClr val="accent1"/>
          </a:fillRef>
          <a:effectRef idx="1">
            <a:schemeClr val="accent1"/>
          </a:effectRef>
          <a:fontRef idx="minor">
            <a:schemeClr val="dk1"/>
          </a:fontRef>
        </p:style>
        <p:txBody>
          <a:bodyPr wrap="square">
            <a:spAutoFit/>
          </a:bodyPr>
          <a:lstStyle/>
          <a:p>
            <a:pPr algn="just">
              <a:defRPr/>
            </a:pPr>
            <a:r>
              <a:rPr lang="ru-RU" sz="2000" dirty="0"/>
              <a:t>Восстановление пригородов было подвигом не только реставраторов, но и всех ленинградцев. После мучений блокады, войны, они шли на то, чтобы в ущерб стройке жилых домов возрождать эти дворцовые сооружения, вместо насущного возвращать Красоту…. </a:t>
            </a:r>
          </a:p>
        </p:txBody>
      </p:sp>
      <p:sp>
        <p:nvSpPr>
          <p:cNvPr id="8" name="Прямоугольник 7">
            <a:extLst>
              <a:ext uri="{FF2B5EF4-FFF2-40B4-BE49-F238E27FC236}">
                <a16:creationId xmlns:a16="http://schemas.microsoft.com/office/drawing/2014/main" id="{36D71CD5-1A02-4782-A9B3-419EFA1A8CEB}"/>
              </a:ext>
            </a:extLst>
          </p:cNvPr>
          <p:cNvSpPr/>
          <p:nvPr/>
        </p:nvSpPr>
        <p:spPr>
          <a:xfrm>
            <a:off x="394793" y="6282729"/>
            <a:ext cx="6772730" cy="40011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defRPr/>
            </a:pPr>
            <a:r>
              <a:rPr lang="ru-RU" sz="2000" dirty="0"/>
              <a:t>История оправдала нелегкое решение, принятое в те дни.</a:t>
            </a:r>
          </a:p>
        </p:txBody>
      </p:sp>
      <p:sp>
        <p:nvSpPr>
          <p:cNvPr id="3" name="Прямоугольник 2">
            <a:extLst>
              <a:ext uri="{FF2B5EF4-FFF2-40B4-BE49-F238E27FC236}">
                <a16:creationId xmlns:a16="http://schemas.microsoft.com/office/drawing/2014/main" id="{32D93AA9-2826-4D0D-827A-CEBD782C4DBD}"/>
              </a:ext>
            </a:extLst>
          </p:cNvPr>
          <p:cNvSpPr/>
          <p:nvPr/>
        </p:nvSpPr>
        <p:spPr>
          <a:xfrm rot="10800000" flipH="1" flipV="1">
            <a:off x="8496181" y="6416344"/>
            <a:ext cx="4179187" cy="338554"/>
          </a:xfrm>
          <a:prstGeom prst="rect">
            <a:avLst/>
          </a:prstGeom>
        </p:spPr>
        <p:txBody>
          <a:bodyPr wrap="square">
            <a:spAutoFit/>
          </a:bodyPr>
          <a:lstStyle/>
          <a:p>
            <a:r>
              <a:rPr lang="en-US" sz="1600" dirty="0">
                <a:latin typeface="Roboto"/>
                <a:hlinkClick r:id="rId2"/>
              </a:rPr>
              <a:t>https://youtu.be/R019Pd-Del4</a:t>
            </a:r>
            <a:endParaRPr lang="ru-RU" sz="1600" dirty="0"/>
          </a:p>
        </p:txBody>
      </p:sp>
      <p:pic>
        <p:nvPicPr>
          <p:cNvPr id="15" name="Рисунок 14">
            <a:extLst>
              <a:ext uri="{FF2B5EF4-FFF2-40B4-BE49-F238E27FC236}">
                <a16:creationId xmlns:a16="http://schemas.microsoft.com/office/drawing/2014/main" id="{A67930EE-C7EE-4B4A-A5A3-1C9855C2EF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681" y="2779481"/>
            <a:ext cx="3101667" cy="1816198"/>
          </a:xfrm>
          <a:prstGeom prst="rect">
            <a:avLst/>
          </a:prstGeom>
        </p:spPr>
      </p:pic>
      <p:pic>
        <p:nvPicPr>
          <p:cNvPr id="9" name="Рисунок 8">
            <a:extLst>
              <a:ext uri="{FF2B5EF4-FFF2-40B4-BE49-F238E27FC236}">
                <a16:creationId xmlns:a16="http://schemas.microsoft.com/office/drawing/2014/main" id="{860AED5E-B2E3-456B-A13C-EE8C4697E1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12458" y="2487223"/>
            <a:ext cx="2486149" cy="1658443"/>
          </a:xfrm>
          <a:prstGeom prst="rect">
            <a:avLst/>
          </a:prstGeom>
        </p:spPr>
      </p:pic>
      <p:sp>
        <p:nvSpPr>
          <p:cNvPr id="10" name="Прямоугольник 9">
            <a:extLst>
              <a:ext uri="{FF2B5EF4-FFF2-40B4-BE49-F238E27FC236}">
                <a16:creationId xmlns:a16="http://schemas.microsoft.com/office/drawing/2014/main" id="{570BD435-5F44-488F-B552-17D07C467FF5}"/>
              </a:ext>
            </a:extLst>
          </p:cNvPr>
          <p:cNvSpPr/>
          <p:nvPr/>
        </p:nvSpPr>
        <p:spPr>
          <a:xfrm>
            <a:off x="9768964" y="4252147"/>
            <a:ext cx="2229643" cy="28779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solidFill>
                  <a:schemeClr val="tx1"/>
                </a:solidFill>
              </a:rPr>
              <a:t>Петродворец</a:t>
            </a:r>
          </a:p>
        </p:txBody>
      </p:sp>
      <p:pic>
        <p:nvPicPr>
          <p:cNvPr id="17" name="Рисунок 16">
            <a:extLst>
              <a:ext uri="{FF2B5EF4-FFF2-40B4-BE49-F238E27FC236}">
                <a16:creationId xmlns:a16="http://schemas.microsoft.com/office/drawing/2014/main" id="{DCA827F4-9DB8-4B73-B65E-997EC18188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45866" y="330969"/>
            <a:ext cx="2752741" cy="2118554"/>
          </a:xfrm>
          <a:prstGeom prst="rect">
            <a:avLst/>
          </a:prstGeom>
        </p:spPr>
      </p:pic>
      <p:pic>
        <p:nvPicPr>
          <p:cNvPr id="19" name="Рисунок 18">
            <a:extLst>
              <a:ext uri="{FF2B5EF4-FFF2-40B4-BE49-F238E27FC236}">
                <a16:creationId xmlns:a16="http://schemas.microsoft.com/office/drawing/2014/main" id="{41522867-2FC0-4380-94DA-EF134CF43E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4278" y="317643"/>
            <a:ext cx="3175221" cy="1898103"/>
          </a:xfrm>
          <a:prstGeom prst="rect">
            <a:avLst/>
          </a:prstGeom>
        </p:spPr>
      </p:pic>
      <p:sp>
        <p:nvSpPr>
          <p:cNvPr id="12" name="Прямоугольник 11">
            <a:extLst>
              <a:ext uri="{FF2B5EF4-FFF2-40B4-BE49-F238E27FC236}">
                <a16:creationId xmlns:a16="http://schemas.microsoft.com/office/drawing/2014/main" id="{9EFA21C2-6D52-4DD8-B276-4164E12FB8FF}"/>
              </a:ext>
            </a:extLst>
          </p:cNvPr>
          <p:cNvSpPr/>
          <p:nvPr/>
        </p:nvSpPr>
        <p:spPr>
          <a:xfrm>
            <a:off x="6554276" y="2197566"/>
            <a:ext cx="3175221" cy="369332"/>
          </a:xfrm>
          <a:prstGeom prst="rect">
            <a:avLst/>
          </a:prstGeom>
          <a:solidFill>
            <a:schemeClr val="accent4">
              <a:lumMod val="20000"/>
              <a:lumOff val="80000"/>
            </a:schemeClr>
          </a:solidFill>
        </p:spPr>
        <p:txBody>
          <a:bodyPr wrap="square">
            <a:spAutoFit/>
          </a:bodyPr>
          <a:lstStyle/>
          <a:p>
            <a:pPr algn="ctr">
              <a:defRPr/>
            </a:pPr>
            <a:r>
              <a:rPr lang="ru-RU" dirty="0">
                <a:cs typeface="Arial" charset="0"/>
              </a:rPr>
              <a:t>г. Пушкин (Царское село)</a:t>
            </a:r>
          </a:p>
        </p:txBody>
      </p:sp>
      <p:pic>
        <p:nvPicPr>
          <p:cNvPr id="11" name="Рисунок 10">
            <a:extLst>
              <a:ext uri="{FF2B5EF4-FFF2-40B4-BE49-F238E27FC236}">
                <a16:creationId xmlns:a16="http://schemas.microsoft.com/office/drawing/2014/main" id="{0E06246D-531A-4AA7-94E8-2B68FC1105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96900" y="4794046"/>
            <a:ext cx="2680700" cy="150789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descr="воронка.jpg"/>
          <p:cNvPicPr>
            <a:picLocks noChangeAspect="1"/>
          </p:cNvPicPr>
          <p:nvPr/>
        </p:nvPicPr>
        <p:blipFill>
          <a:blip r:embed="rId2" cstate="print"/>
          <a:stretch>
            <a:fillRect/>
          </a:stretch>
        </p:blipFill>
        <p:spPr>
          <a:xfrm>
            <a:off x="498919" y="1780719"/>
            <a:ext cx="4461469" cy="4952763"/>
          </a:xfrm>
          <a:prstGeom prst="rect">
            <a:avLst/>
          </a:prstGeom>
          <a:effectLst>
            <a:softEdge rad="317500"/>
          </a:effectLst>
        </p:spPr>
      </p:pic>
      <p:sp>
        <p:nvSpPr>
          <p:cNvPr id="7" name="Содержимое 6"/>
          <p:cNvSpPr>
            <a:spLocks noGrp="1"/>
          </p:cNvSpPr>
          <p:nvPr>
            <p:ph idx="1"/>
          </p:nvPr>
        </p:nvSpPr>
        <p:spPr>
          <a:xfrm>
            <a:off x="3738545" y="857232"/>
            <a:ext cx="7916425" cy="5786478"/>
          </a:xfrm>
          <a:prstGeom prst="roundRect">
            <a:avLst/>
          </a:prstGeom>
          <a:solidFill>
            <a:schemeClr val="accent6">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buNone/>
            </a:pPr>
            <a:endParaRPr lang="ru-RU" sz="6000" b="1" dirty="0">
              <a:solidFill>
                <a:schemeClr val="tx1"/>
              </a:solidFill>
            </a:endParaRPr>
          </a:p>
          <a:p>
            <a:pPr indent="-252000">
              <a:buNone/>
            </a:pPr>
            <a:r>
              <a:rPr lang="ru-RU" sz="6000" dirty="0">
                <a:solidFill>
                  <a:schemeClr val="bg1"/>
                </a:solidFill>
              </a:rPr>
              <a:t>		</a:t>
            </a:r>
          </a:p>
          <a:p>
            <a:pPr indent="-252000">
              <a:buNone/>
            </a:pPr>
            <a:r>
              <a:rPr lang="ru-RU" sz="6000" dirty="0">
                <a:solidFill>
                  <a:schemeClr val="bg1"/>
                </a:solidFill>
              </a:rPr>
              <a:t>		</a:t>
            </a:r>
          </a:p>
          <a:p>
            <a:pPr indent="-252000">
              <a:buNone/>
            </a:pPr>
            <a:endParaRPr lang="ru-RU" sz="6000" dirty="0">
              <a:solidFill>
                <a:schemeClr val="bg1"/>
              </a:solidFill>
            </a:endParaRPr>
          </a:p>
          <a:p>
            <a:pPr indent="-252000">
              <a:buNone/>
            </a:pPr>
            <a:r>
              <a:rPr lang="ru-RU" sz="6000" dirty="0">
                <a:solidFill>
                  <a:schemeClr val="bg1"/>
                </a:solidFill>
              </a:rPr>
              <a:t>		</a:t>
            </a:r>
            <a:r>
              <a:rPr lang="ru-RU" sz="7200" dirty="0">
                <a:solidFill>
                  <a:schemeClr val="tx1"/>
                </a:solidFill>
              </a:rPr>
              <a:t>Герою рассказа отец передал орден Красной Звезды, «тысячник». Автор считает,  что </a:t>
            </a:r>
            <a:r>
              <a:rPr lang="ru-RU" sz="7200" b="1" dirty="0">
                <a:solidFill>
                  <a:schemeClr val="tx1"/>
                </a:solidFill>
              </a:rPr>
              <a:t>орден – это не только память об отце, но память об историческом прошлом всей страны</a:t>
            </a:r>
            <a:r>
              <a:rPr lang="ru-RU" sz="7200" dirty="0">
                <a:solidFill>
                  <a:schemeClr val="tx1"/>
                </a:solidFill>
              </a:rPr>
              <a:t>. </a:t>
            </a:r>
          </a:p>
          <a:p>
            <a:pPr indent="-252000">
              <a:buNone/>
            </a:pPr>
            <a:r>
              <a:rPr lang="ru-RU" sz="7200" dirty="0">
                <a:solidFill>
                  <a:schemeClr val="tx1"/>
                </a:solidFill>
              </a:rPr>
              <a:t>		Такими орденами во время войны награждали за особые заслуги во время боевых действий. </a:t>
            </a:r>
          </a:p>
          <a:p>
            <a:pPr indent="-252000">
              <a:buNone/>
            </a:pPr>
            <a:r>
              <a:rPr lang="ru-RU" sz="7200" dirty="0">
                <a:solidFill>
                  <a:schemeClr val="tx1"/>
                </a:solidFill>
              </a:rPr>
              <a:t>		</a:t>
            </a:r>
            <a:r>
              <a:rPr lang="ru-RU" sz="7200" b="1" dirty="0">
                <a:solidFill>
                  <a:schemeClr val="tx1"/>
                </a:solidFill>
              </a:rPr>
              <a:t>История отцовского ордена – это история одного сражения</a:t>
            </a:r>
            <a:r>
              <a:rPr lang="ru-RU" sz="7200" dirty="0">
                <a:solidFill>
                  <a:schemeClr val="tx1"/>
                </a:solidFill>
              </a:rPr>
              <a:t>:</a:t>
            </a:r>
          </a:p>
          <a:p>
            <a:pPr indent="-252000">
              <a:buNone/>
            </a:pPr>
            <a:r>
              <a:rPr lang="ru-RU" sz="7200" dirty="0">
                <a:solidFill>
                  <a:schemeClr val="tx1"/>
                </a:solidFill>
              </a:rPr>
              <a:t>	«…Поначалу меня направили в подготовительную спецшколу, где обучали военному делу. А потом – на фронт, сразу на передовую.</a:t>
            </a:r>
          </a:p>
          <a:p>
            <a:pPr indent="-252000">
              <a:buNone/>
            </a:pPr>
            <a:r>
              <a:rPr lang="ru-RU" sz="7200" dirty="0">
                <a:solidFill>
                  <a:schemeClr val="tx1"/>
                </a:solidFill>
              </a:rPr>
              <a:t>		Привезли нас на пяти грузовиках, высадили, выгрузили боеприпасы, сказали, что  кухня скоро подъедет.</a:t>
            </a:r>
          </a:p>
          <a:p>
            <a:pPr indent="-252000">
              <a:buNone/>
            </a:pPr>
            <a:r>
              <a:rPr lang="ru-RU" sz="7200" dirty="0">
                <a:solidFill>
                  <a:schemeClr val="tx1"/>
                </a:solidFill>
              </a:rPr>
              <a:t>		Местность ровная, одни поля да перелески. Земля мороженая. Сержант приказал сразу же окопаться и ждать дальнейшей команды.</a:t>
            </a:r>
          </a:p>
          <a:p>
            <a:pPr indent="-252000">
              <a:buNone/>
            </a:pPr>
            <a:r>
              <a:rPr lang="ru-RU" sz="7200" dirty="0">
                <a:solidFill>
                  <a:schemeClr val="tx1"/>
                </a:solidFill>
              </a:rPr>
              <a:t>		…Лежу я в окопе, тишина, живот кухню ожидает, звуки бурлящие издаёт… Вдруг где-то сзади , справа от меня, за перелеском, вой раздался, «Катюша» залп дала и уехала. Лейтенант скомандовал: «Огонь»…</a:t>
            </a:r>
          </a:p>
          <a:p>
            <a:pPr indent="-252000">
              <a:buNone/>
            </a:pPr>
            <a:r>
              <a:rPr lang="ru-RU" sz="7200" dirty="0">
                <a:solidFill>
                  <a:schemeClr val="tx1"/>
                </a:solidFill>
              </a:rPr>
              <a:t>		Куда целиться? В кого? Ни души, никакого движения…. И вдруг … мины разорвались в поле, по окопам…</a:t>
            </a:r>
          </a:p>
          <a:p>
            <a:pPr indent="-252000">
              <a:buNone/>
            </a:pPr>
            <a:r>
              <a:rPr lang="ru-RU" sz="7200" dirty="0">
                <a:solidFill>
                  <a:schemeClr val="tx1"/>
                </a:solidFill>
              </a:rPr>
              <a:t>		Пыль,  земля, грязь бурая над головой, словно не день, а ночь…</a:t>
            </a:r>
          </a:p>
          <a:p>
            <a:pPr indent="-252000">
              <a:buNone/>
            </a:pPr>
            <a:r>
              <a:rPr lang="ru-RU" sz="7200" dirty="0">
                <a:solidFill>
                  <a:schemeClr val="tx1"/>
                </a:solidFill>
              </a:rPr>
              <a:t>		«</a:t>
            </a:r>
            <a:r>
              <a:rPr lang="ru-RU" sz="7200" dirty="0" err="1">
                <a:solidFill>
                  <a:schemeClr val="tx1"/>
                </a:solidFill>
              </a:rPr>
              <a:t>Да-а-а</a:t>
            </a:r>
            <a:r>
              <a:rPr lang="ru-RU" sz="7200" dirty="0">
                <a:solidFill>
                  <a:schemeClr val="tx1"/>
                </a:solidFill>
              </a:rPr>
              <a:t>, -думаю, - получается, что немец на каждый</a:t>
            </a:r>
          </a:p>
          <a:p>
            <a:pPr indent="-252000">
              <a:buNone/>
            </a:pPr>
            <a:r>
              <a:rPr lang="ru-RU" sz="7200" dirty="0">
                <a:solidFill>
                  <a:schemeClr val="tx1"/>
                </a:solidFill>
              </a:rPr>
              <a:t>	 наш выстрел отвечает серьезно…</a:t>
            </a:r>
          </a:p>
          <a:p>
            <a:pPr indent="-252000">
              <a:buNone/>
            </a:pPr>
            <a:endParaRPr lang="ru-RU" sz="6000" dirty="0">
              <a:solidFill>
                <a:schemeClr val="bg1"/>
              </a:solidFill>
            </a:endParaRPr>
          </a:p>
          <a:p>
            <a:pPr indent="-252000">
              <a:buNone/>
            </a:pPr>
            <a:r>
              <a:rPr lang="ru-RU" sz="6000" dirty="0">
                <a:solidFill>
                  <a:schemeClr val="bg1"/>
                </a:solidFill>
              </a:rPr>
              <a:t>		</a:t>
            </a:r>
            <a:endParaRPr lang="ru-RU" sz="6000" dirty="0">
              <a:solidFill>
                <a:schemeClr val="tx1"/>
              </a:solidFill>
            </a:endParaRPr>
          </a:p>
          <a:p>
            <a:pPr>
              <a:buNone/>
            </a:pPr>
            <a:endParaRPr lang="ru-RU" sz="6000" dirty="0">
              <a:solidFill>
                <a:schemeClr val="tx1"/>
              </a:solidFill>
            </a:endParaRPr>
          </a:p>
          <a:p>
            <a:pPr>
              <a:buNone/>
            </a:pPr>
            <a:endParaRPr lang="ru-RU" sz="2400" dirty="0">
              <a:solidFill>
                <a:schemeClr val="tx1"/>
              </a:solidFill>
            </a:endParaRPr>
          </a:p>
          <a:p>
            <a:pPr>
              <a:buNone/>
            </a:pPr>
            <a:endParaRPr lang="ru-RU" sz="2400" dirty="0">
              <a:solidFill>
                <a:schemeClr val="tx1"/>
              </a:solidFill>
            </a:endParaRPr>
          </a:p>
        </p:txBody>
      </p:sp>
      <p:sp>
        <p:nvSpPr>
          <p:cNvPr id="11" name="Прямоугольник 10"/>
          <p:cNvSpPr/>
          <p:nvPr/>
        </p:nvSpPr>
        <p:spPr>
          <a:xfrm>
            <a:off x="700103" y="2771394"/>
            <a:ext cx="1643074" cy="1077218"/>
          </a:xfrm>
          <a:prstGeom prst="rect">
            <a:avLst/>
          </a:prstGeom>
          <a:solidFill>
            <a:schemeClr val="accent6">
              <a:lumMod val="20000"/>
              <a:lumOff val="80000"/>
              <a:alpha val="69000"/>
            </a:schemeClr>
          </a:solidFill>
        </p:spPr>
        <p:txBody>
          <a:bodyPr wrap="square">
            <a:spAutoFit/>
          </a:bodyPr>
          <a:lstStyle/>
          <a:p>
            <a:pPr algn="ctr"/>
            <a:r>
              <a:rPr lang="ru-RU" sz="1600" i="1" dirty="0" err="1"/>
              <a:t>Полекутин</a:t>
            </a:r>
            <a:r>
              <a:rPr lang="ru-RU" sz="1600" i="1" dirty="0"/>
              <a:t> В.Д.</a:t>
            </a:r>
          </a:p>
          <a:p>
            <a:pPr algn="ctr"/>
            <a:r>
              <a:rPr lang="ru-RU" sz="1600" i="1" dirty="0"/>
              <a:t>с. Холуй </a:t>
            </a:r>
            <a:r>
              <a:rPr lang="ru-RU" sz="1600" i="1" dirty="0" err="1"/>
              <a:t>Южского</a:t>
            </a:r>
            <a:r>
              <a:rPr lang="ru-RU" sz="1600" i="1"/>
              <a:t> района</a:t>
            </a:r>
            <a:endParaRPr lang="ru-RU" sz="1600" i="1" dirty="0"/>
          </a:p>
        </p:txBody>
      </p:sp>
      <p:pic>
        <p:nvPicPr>
          <p:cNvPr id="9" name="Рисунок 8" descr="1.jpg"/>
          <p:cNvPicPr>
            <a:picLocks noChangeAspect="1"/>
          </p:cNvPicPr>
          <p:nvPr/>
        </p:nvPicPr>
        <p:blipFill>
          <a:blip r:embed="rId3" cstate="print"/>
          <a:stretch>
            <a:fillRect/>
          </a:stretch>
        </p:blipFill>
        <p:spPr>
          <a:xfrm>
            <a:off x="700103" y="890615"/>
            <a:ext cx="1647796" cy="1780208"/>
          </a:xfrm>
          <a:prstGeom prst="rect">
            <a:avLst/>
          </a:prstGeom>
        </p:spPr>
      </p:pic>
      <p:sp>
        <p:nvSpPr>
          <p:cNvPr id="10" name="Прямоугольник 9"/>
          <p:cNvSpPr/>
          <p:nvPr/>
        </p:nvSpPr>
        <p:spPr>
          <a:xfrm>
            <a:off x="4024298" y="0"/>
            <a:ext cx="6072230" cy="785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a:solidFill>
                  <a:schemeClr val="accent6"/>
                </a:solidFill>
              </a:rPr>
              <a:t>Рассказ «Орден»</a:t>
            </a:r>
          </a:p>
        </p:txBody>
      </p:sp>
      <p:pic>
        <p:nvPicPr>
          <p:cNvPr id="15" name="Рисунок 14" descr="орден 1.jpg"/>
          <p:cNvPicPr>
            <a:picLocks noChangeAspect="1"/>
          </p:cNvPicPr>
          <p:nvPr/>
        </p:nvPicPr>
        <p:blipFill>
          <a:blip r:embed="rId4" cstate="print"/>
          <a:stretch>
            <a:fillRect/>
          </a:stretch>
        </p:blipFill>
        <p:spPr>
          <a:xfrm>
            <a:off x="8748053" y="0"/>
            <a:ext cx="1222470" cy="1119210"/>
          </a:xfrm>
          <a:prstGeom prst="rect">
            <a:avLst/>
          </a:prstGeom>
          <a:effectLst>
            <a:softEdge rad="317500"/>
          </a:effectLst>
        </p:spPr>
      </p:pic>
      <p:sp>
        <p:nvSpPr>
          <p:cNvPr id="12" name="Прямоугольник 11"/>
          <p:cNvSpPr/>
          <p:nvPr/>
        </p:nvSpPr>
        <p:spPr>
          <a:xfrm>
            <a:off x="700103" y="5720380"/>
            <a:ext cx="2571768" cy="923330"/>
          </a:xfrm>
          <a:prstGeom prst="rect">
            <a:avLst/>
          </a:prstGeom>
          <a:solidFill>
            <a:schemeClr val="accent6">
              <a:lumMod val="20000"/>
              <a:lumOff val="80000"/>
              <a:alpha val="82000"/>
            </a:schemeClr>
          </a:solidFill>
          <a:ln>
            <a:solidFill>
              <a:schemeClr val="accent1"/>
            </a:solidFill>
          </a:ln>
        </p:spPr>
        <p:txBody>
          <a:bodyPr wrap="square">
            <a:spAutoFit/>
          </a:bodyPr>
          <a:lstStyle/>
          <a:p>
            <a:pPr algn="ctr"/>
            <a:r>
              <a:rPr lang="ru-RU" dirty="0"/>
              <a:t>Автор актуализирует проблему сохранения исторической памяти</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descr="воронка.jpg"/>
          <p:cNvPicPr>
            <a:picLocks noChangeAspect="1"/>
          </p:cNvPicPr>
          <p:nvPr/>
        </p:nvPicPr>
        <p:blipFill>
          <a:blip r:embed="rId2" cstate="print"/>
          <a:stretch>
            <a:fillRect/>
          </a:stretch>
        </p:blipFill>
        <p:spPr>
          <a:xfrm>
            <a:off x="7080773" y="857232"/>
            <a:ext cx="4835456" cy="5729551"/>
          </a:xfrm>
          <a:prstGeom prst="rect">
            <a:avLst/>
          </a:prstGeom>
          <a:effectLst>
            <a:softEdge rad="317500"/>
          </a:effectLst>
        </p:spPr>
      </p:pic>
      <p:sp>
        <p:nvSpPr>
          <p:cNvPr id="7" name="Содержимое 6"/>
          <p:cNvSpPr>
            <a:spLocks noGrp="1"/>
          </p:cNvSpPr>
          <p:nvPr>
            <p:ph idx="1"/>
          </p:nvPr>
        </p:nvSpPr>
        <p:spPr>
          <a:xfrm>
            <a:off x="783771" y="857232"/>
            <a:ext cx="6455237" cy="5729552"/>
          </a:xfrm>
          <a:prstGeom prst="roundRect">
            <a:avLst/>
          </a:prstGeom>
          <a:solidFill>
            <a:schemeClr val="accent6">
              <a:lumMod val="20000"/>
              <a:lumOff val="80000"/>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indent="-252000">
              <a:buNone/>
            </a:pPr>
            <a:r>
              <a:rPr lang="ru-RU" sz="2000" dirty="0">
                <a:solidFill>
                  <a:schemeClr val="bg1"/>
                </a:solidFill>
              </a:rPr>
              <a:t>	</a:t>
            </a:r>
            <a:endParaRPr lang="ru-RU" sz="2900" dirty="0">
              <a:solidFill>
                <a:schemeClr val="bg1"/>
              </a:solidFill>
            </a:endParaRPr>
          </a:p>
          <a:p>
            <a:pPr indent="-252000">
              <a:buNone/>
            </a:pPr>
            <a:r>
              <a:rPr lang="ru-RU" sz="2900" dirty="0">
                <a:solidFill>
                  <a:schemeClr val="bg1"/>
                </a:solidFill>
              </a:rPr>
              <a:t>		</a:t>
            </a: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endParaRPr lang="ru-RU" sz="2900" dirty="0">
              <a:solidFill>
                <a:schemeClr val="bg1"/>
              </a:solidFill>
            </a:endParaRPr>
          </a:p>
          <a:p>
            <a:pPr indent="-252000">
              <a:buNone/>
            </a:pPr>
            <a:r>
              <a:rPr lang="ru-RU" sz="2900" dirty="0">
                <a:solidFill>
                  <a:schemeClr val="bg1"/>
                </a:solidFill>
              </a:rPr>
              <a:t>		</a:t>
            </a:r>
            <a:r>
              <a:rPr lang="ru-RU" sz="8000" dirty="0">
                <a:solidFill>
                  <a:schemeClr val="tx1"/>
                </a:solidFill>
              </a:rPr>
              <a:t>…потом выяснилось, нас всего семнадцать человек в живых осталось, остальные  там легли, в поле, перепаханном минами.</a:t>
            </a:r>
          </a:p>
          <a:p>
            <a:pPr indent="-252000">
              <a:buNone/>
            </a:pPr>
            <a:r>
              <a:rPr lang="ru-RU" sz="8000" dirty="0">
                <a:solidFill>
                  <a:schemeClr val="tx1"/>
                </a:solidFill>
              </a:rPr>
              <a:t>    	С ребятами в госпитале не раз эту тему обсуждали, не понятно было: в чём смысл такой жертвы? Столько молодых парней легло… И только потом, через месяц, узнали, что командование специально такой стратегический манёвр разработало – отвлекающий. </a:t>
            </a:r>
          </a:p>
          <a:p>
            <a:pPr indent="-252000">
              <a:buNone/>
            </a:pPr>
            <a:r>
              <a:rPr lang="ru-RU" sz="8000" dirty="0">
                <a:solidFill>
                  <a:schemeClr val="tx1"/>
                </a:solidFill>
              </a:rPr>
              <a:t>		Во время  нашего так называемого боя, когда целую роту здоровых мужиков на куски минами рвало, в пяти километрах от нас  бригада танковая прошла и от немцев одну из высот очистила…</a:t>
            </a:r>
          </a:p>
          <a:p>
            <a:pPr indent="-252000">
              <a:buNone/>
            </a:pPr>
            <a:r>
              <a:rPr lang="ru-RU" sz="8000" dirty="0">
                <a:solidFill>
                  <a:schemeClr val="tx1"/>
                </a:solidFill>
              </a:rPr>
              <a:t>		Все оставшиеся в живых были награждены Орденом Красной Звезды…</a:t>
            </a:r>
          </a:p>
          <a:p>
            <a:pPr indent="-252000">
              <a:buNone/>
            </a:pPr>
            <a:r>
              <a:rPr lang="ru-RU" sz="8000" dirty="0">
                <a:solidFill>
                  <a:schemeClr val="tx1"/>
                </a:solidFill>
              </a:rPr>
              <a:t>		Так что</a:t>
            </a:r>
            <a:r>
              <a:rPr lang="ru-RU" sz="8000" b="1" dirty="0">
                <a:solidFill>
                  <a:schemeClr val="tx1"/>
                </a:solidFill>
              </a:rPr>
              <a:t> </a:t>
            </a:r>
            <a:r>
              <a:rPr lang="ru-RU" sz="8000" b="1" dirty="0" err="1">
                <a:solidFill>
                  <a:schemeClr val="tx1"/>
                </a:solidFill>
              </a:rPr>
              <a:t>батин</a:t>
            </a:r>
            <a:r>
              <a:rPr lang="ru-RU" sz="8000" b="1" dirty="0">
                <a:solidFill>
                  <a:schemeClr val="tx1"/>
                </a:solidFill>
              </a:rPr>
              <a:t> орден для меня  значит часть его жизни, частичка его самого…</a:t>
            </a:r>
          </a:p>
          <a:p>
            <a:pPr indent="-252000">
              <a:buNone/>
            </a:pPr>
            <a:r>
              <a:rPr lang="ru-RU" sz="8000" dirty="0">
                <a:solidFill>
                  <a:schemeClr val="tx1"/>
                </a:solidFill>
              </a:rPr>
              <a:t>		</a:t>
            </a:r>
            <a:r>
              <a:rPr lang="ru-RU" sz="8000" b="1" dirty="0">
                <a:solidFill>
                  <a:schemeClr val="tx1"/>
                </a:solidFill>
              </a:rPr>
              <a:t>Мне  кажется, да я в этом уверен, какую награду ни возьми,  у каждой своя история, свой бесценный подвиг, нелёгкая судьба и чья-то частица жизни</a:t>
            </a:r>
            <a:r>
              <a:rPr lang="ru-RU" sz="8000" b="1" i="1" dirty="0">
                <a:solidFill>
                  <a:schemeClr val="tx1"/>
                </a:solidFill>
              </a:rPr>
              <a:t>».</a:t>
            </a:r>
          </a:p>
          <a:p>
            <a:pPr indent="-252000">
              <a:buNone/>
            </a:pPr>
            <a:r>
              <a:rPr lang="ru-RU" sz="8000" dirty="0">
                <a:solidFill>
                  <a:schemeClr val="tx1"/>
                </a:solidFill>
              </a:rPr>
              <a:t>.</a:t>
            </a:r>
          </a:p>
          <a:p>
            <a:pPr indent="-252000">
              <a:buNone/>
            </a:pPr>
            <a:endParaRPr lang="ru-RU" sz="6400" dirty="0">
              <a:solidFill>
                <a:schemeClr val="tx1"/>
              </a:solidFill>
            </a:endParaRPr>
          </a:p>
          <a:p>
            <a:pPr>
              <a:buNone/>
            </a:pPr>
            <a:endParaRPr lang="ru-RU" sz="6400" dirty="0">
              <a:solidFill>
                <a:schemeClr val="tx1"/>
              </a:solidFill>
            </a:endParaRPr>
          </a:p>
          <a:p>
            <a:pPr>
              <a:buNone/>
            </a:pPr>
            <a:endParaRPr lang="ru-RU" sz="6400" dirty="0">
              <a:solidFill>
                <a:schemeClr val="tx1"/>
              </a:solidFill>
            </a:endParaRPr>
          </a:p>
          <a:p>
            <a:pPr>
              <a:buNone/>
            </a:pPr>
            <a:endParaRPr lang="ru-RU" sz="2400" dirty="0">
              <a:solidFill>
                <a:schemeClr val="tx1"/>
              </a:solidFill>
            </a:endParaRPr>
          </a:p>
        </p:txBody>
      </p:sp>
      <p:sp>
        <p:nvSpPr>
          <p:cNvPr id="10" name="Прямоугольник 9"/>
          <p:cNvSpPr/>
          <p:nvPr/>
        </p:nvSpPr>
        <p:spPr>
          <a:xfrm>
            <a:off x="1190171" y="214290"/>
            <a:ext cx="6191713" cy="5715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solidFill>
                  <a:schemeClr val="accent6"/>
                </a:solidFill>
              </a:rPr>
              <a:t>Рассказ «Орден»</a:t>
            </a:r>
          </a:p>
        </p:txBody>
      </p:sp>
      <p:pic>
        <p:nvPicPr>
          <p:cNvPr id="15" name="Рисунок 14" descr="орден 1.jpg"/>
          <p:cNvPicPr>
            <a:picLocks noChangeAspect="1"/>
          </p:cNvPicPr>
          <p:nvPr/>
        </p:nvPicPr>
        <p:blipFill>
          <a:blip r:embed="rId3" cstate="print"/>
          <a:stretch>
            <a:fillRect/>
          </a:stretch>
        </p:blipFill>
        <p:spPr>
          <a:xfrm>
            <a:off x="10408007" y="5205958"/>
            <a:ext cx="1508222" cy="1380825"/>
          </a:xfrm>
          <a:prstGeom prst="rect">
            <a:avLst/>
          </a:prstGeom>
          <a:effectLst>
            <a:softEdge rad="317500"/>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user\Desktop\ц.jpg"/>
          <p:cNvPicPr>
            <a:picLocks noChangeAspect="1" noChangeArrowheads="1"/>
          </p:cNvPicPr>
          <p:nvPr/>
        </p:nvPicPr>
        <p:blipFill>
          <a:blip r:embed="rId2" cstate="print">
            <a:lum bright="16000" contrast="-25000"/>
          </a:blip>
          <a:srcRect/>
          <a:stretch>
            <a:fillRect/>
          </a:stretch>
        </p:blipFill>
        <p:spPr bwMode="auto">
          <a:xfrm>
            <a:off x="1394650" y="0"/>
            <a:ext cx="9273351" cy="6858000"/>
          </a:xfrm>
          <a:prstGeom prst="rect">
            <a:avLst/>
          </a:prstGeom>
          <a:noFill/>
          <a:effectLst/>
        </p:spPr>
      </p:pic>
      <p:sp>
        <p:nvSpPr>
          <p:cNvPr id="2" name="Заголовок 1"/>
          <p:cNvSpPr>
            <a:spLocks noGrp="1"/>
          </p:cNvSpPr>
          <p:nvPr>
            <p:ph type="title"/>
          </p:nvPr>
        </p:nvSpPr>
        <p:spPr>
          <a:xfrm>
            <a:off x="2024034" y="0"/>
            <a:ext cx="8186766" cy="1000108"/>
          </a:xfrm>
        </p:spPr>
        <p:txBody>
          <a:bodyPr>
            <a:normAutofit/>
          </a:bodyPr>
          <a:lstStyle/>
          <a:p>
            <a:r>
              <a:rPr lang="ru-RU" sz="3600" dirty="0"/>
              <a:t>В.М.Шукшин. Рассказ «Мастер»</a:t>
            </a:r>
          </a:p>
        </p:txBody>
      </p:sp>
      <p:sp>
        <p:nvSpPr>
          <p:cNvPr id="3" name="Содержимое 2"/>
          <p:cNvSpPr>
            <a:spLocks noGrp="1"/>
          </p:cNvSpPr>
          <p:nvPr>
            <p:ph idx="1"/>
          </p:nvPr>
        </p:nvSpPr>
        <p:spPr>
          <a:xfrm>
            <a:off x="1843314" y="1142984"/>
            <a:ext cx="8610404" cy="1213189"/>
          </a:xfrm>
          <a:solidFill>
            <a:schemeClr val="lt1"/>
          </a:solidFill>
        </p:spPr>
        <p:txBody>
          <a:bodyPr>
            <a:normAutofit lnSpcReduction="10000"/>
          </a:bodyPr>
          <a:lstStyle/>
          <a:p>
            <a:pPr algn="just"/>
            <a:r>
              <a:rPr lang="ru-RU" dirty="0" err="1"/>
              <a:t>Талицкая</a:t>
            </a:r>
            <a:r>
              <a:rPr lang="ru-RU" dirty="0"/>
              <a:t> церковь - удивительное здание: легкое, изящное, какое-то просветленное, овеянное лирической задумчивостью… (</a:t>
            </a:r>
            <a:r>
              <a:rPr lang="en-US" dirty="0"/>
              <a:t>XVII </a:t>
            </a:r>
            <a:r>
              <a:rPr lang="ru-RU" dirty="0"/>
              <a:t>век)</a:t>
            </a:r>
          </a:p>
        </p:txBody>
      </p:sp>
      <p:sp>
        <p:nvSpPr>
          <p:cNvPr id="4" name="Нижний колонтитул 3"/>
          <p:cNvSpPr>
            <a:spLocks noGrp="1"/>
          </p:cNvSpPr>
          <p:nvPr>
            <p:ph type="ftr" sz="quarter" idx="11"/>
          </p:nvPr>
        </p:nvSpPr>
        <p:spPr/>
        <p:txBody>
          <a:bodyPr/>
          <a:lstStyle/>
          <a:p>
            <a:r>
              <a:rPr lang="ru-RU"/>
              <a:t>Иванова А.В. - УКП при ИК-2</a:t>
            </a:r>
          </a:p>
        </p:txBody>
      </p:sp>
      <p:sp>
        <p:nvSpPr>
          <p:cNvPr id="6" name="Прямоугольник 5"/>
          <p:cNvSpPr/>
          <p:nvPr/>
        </p:nvSpPr>
        <p:spPr>
          <a:xfrm>
            <a:off x="5853791" y="2714260"/>
            <a:ext cx="4599927" cy="3785652"/>
          </a:xfrm>
          <a:prstGeom prst="rect">
            <a:avLst/>
          </a:prstGeom>
          <a:solidFill>
            <a:schemeClr val="lt1"/>
          </a:solidFill>
        </p:spPr>
        <p:txBody>
          <a:bodyPr wrap="square">
            <a:spAutoFit/>
          </a:bodyPr>
          <a:lstStyle/>
          <a:p>
            <a:pPr algn="just"/>
            <a:r>
              <a:rPr lang="ru-RU" sz="2400" dirty="0"/>
              <a:t>Очарование ее – в благородной простоте пропорций, в мягкости линий и сдержанности формы: ничего лишнего, броского, никаких дополнительных украшений. </a:t>
            </a:r>
            <a:r>
              <a:rPr lang="ru-RU" sz="2400" b="1" dirty="0"/>
              <a:t>Отраженная в воде, окруженная зеленью, она ясно вырисовывается на фоне неба, то сливаясь с ним, то облаком опускаясь на землю.</a:t>
            </a:r>
          </a:p>
        </p:txBody>
      </p:sp>
      <p:pic>
        <p:nvPicPr>
          <p:cNvPr id="1027" name="Picture 3" descr="C:\Users\user\Desktop\ц.jpg"/>
          <p:cNvPicPr>
            <a:picLocks noChangeAspect="1" noChangeArrowheads="1"/>
          </p:cNvPicPr>
          <p:nvPr/>
        </p:nvPicPr>
        <p:blipFill>
          <a:blip r:embed="rId2" cstate="print"/>
          <a:srcRect/>
          <a:stretch>
            <a:fillRect/>
          </a:stretch>
        </p:blipFill>
        <p:spPr bwMode="auto">
          <a:xfrm>
            <a:off x="1524000" y="2357430"/>
            <a:ext cx="4286248" cy="4362788"/>
          </a:xfrm>
          <a:prstGeom prst="rect">
            <a:avLst/>
          </a:prstGeom>
          <a:noFill/>
          <a:effectLst>
            <a:softEdge rad="317500"/>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user\Desktop\ц.jpg"/>
          <p:cNvPicPr>
            <a:picLocks noChangeAspect="1" noChangeArrowheads="1"/>
          </p:cNvPicPr>
          <p:nvPr/>
        </p:nvPicPr>
        <p:blipFill>
          <a:blip r:embed="rId2" cstate="print">
            <a:lum bright="16000" contrast="-25000"/>
          </a:blip>
          <a:srcRect/>
          <a:stretch>
            <a:fillRect/>
          </a:stretch>
        </p:blipFill>
        <p:spPr bwMode="auto">
          <a:xfrm>
            <a:off x="1394650" y="0"/>
            <a:ext cx="9273351" cy="6858000"/>
          </a:xfrm>
          <a:prstGeom prst="rect">
            <a:avLst/>
          </a:prstGeom>
          <a:noFill/>
          <a:effectLst/>
        </p:spPr>
      </p:pic>
      <p:sp>
        <p:nvSpPr>
          <p:cNvPr id="3" name="Содержимое 2"/>
          <p:cNvSpPr>
            <a:spLocks noGrp="1"/>
          </p:cNvSpPr>
          <p:nvPr>
            <p:ph idx="1"/>
          </p:nvPr>
        </p:nvSpPr>
        <p:spPr>
          <a:xfrm>
            <a:off x="6924673" y="2884941"/>
            <a:ext cx="4972056" cy="3653971"/>
          </a:xfrm>
          <a:solidFill>
            <a:schemeClr val="lt1"/>
          </a:solidFill>
          <a:effectLst>
            <a:glow rad="228600">
              <a:schemeClr val="accent5">
                <a:satMod val="175000"/>
                <a:alpha val="40000"/>
              </a:schemeClr>
            </a:glow>
          </a:effectLst>
        </p:spPr>
        <p:txBody>
          <a:bodyPr>
            <a:normAutofit/>
          </a:bodyPr>
          <a:lstStyle/>
          <a:p>
            <a:r>
              <a:rPr lang="ru-RU" sz="3200" i="1" dirty="0"/>
              <a:t>«Красота- то какая!..</a:t>
            </a:r>
          </a:p>
          <a:p>
            <a:r>
              <a:rPr lang="ru-RU" sz="3200" i="1" dirty="0"/>
              <a:t>Это гордость всего русского народа…</a:t>
            </a:r>
          </a:p>
          <a:p>
            <a:r>
              <a:rPr lang="ru-RU" sz="3200" i="1" dirty="0"/>
              <a:t>Отремонтировать, она будет стоять ещё триста лет и радовать глаз и душу».</a:t>
            </a:r>
          </a:p>
        </p:txBody>
      </p:sp>
      <p:sp>
        <p:nvSpPr>
          <p:cNvPr id="4" name="Нижний колонтитул 3"/>
          <p:cNvSpPr>
            <a:spLocks noGrp="1"/>
          </p:cNvSpPr>
          <p:nvPr>
            <p:ph type="ftr" sz="quarter" idx="11"/>
          </p:nvPr>
        </p:nvSpPr>
        <p:spPr/>
        <p:txBody>
          <a:bodyPr/>
          <a:lstStyle/>
          <a:p>
            <a:r>
              <a:rPr lang="ru-RU"/>
              <a:t>Иванова А.В. - УКП при ИК-2</a:t>
            </a:r>
          </a:p>
        </p:txBody>
      </p:sp>
      <p:pic>
        <p:nvPicPr>
          <p:cNvPr id="2050" name="Picture 2" descr="C:\Users\user\Desktop\2.jpg"/>
          <p:cNvPicPr>
            <a:picLocks noChangeAspect="1" noChangeArrowheads="1"/>
          </p:cNvPicPr>
          <p:nvPr/>
        </p:nvPicPr>
        <p:blipFill>
          <a:blip r:embed="rId3" cstate="print"/>
          <a:srcRect/>
          <a:stretch>
            <a:fillRect/>
          </a:stretch>
        </p:blipFill>
        <p:spPr bwMode="auto">
          <a:xfrm>
            <a:off x="1809720" y="500042"/>
            <a:ext cx="3429024" cy="52355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Заголовок 6">
            <a:extLst>
              <a:ext uri="{FF2B5EF4-FFF2-40B4-BE49-F238E27FC236}">
                <a16:creationId xmlns:a16="http://schemas.microsoft.com/office/drawing/2014/main" id="{22A82087-A2A4-489C-8D3C-63012690CCAE}"/>
              </a:ext>
            </a:extLst>
          </p:cNvPr>
          <p:cNvSpPr>
            <a:spLocks noGrp="1"/>
          </p:cNvSpPr>
          <p:nvPr>
            <p:ph type="title"/>
          </p:nvPr>
        </p:nvSpPr>
        <p:spPr/>
        <p:txBody>
          <a:bodyP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F6ACBA-2910-4C0E-A0A2-A6EFDBC99665}"/>
              </a:ext>
            </a:extLst>
          </p:cNvPr>
          <p:cNvSpPr>
            <a:spLocks noGrp="1"/>
          </p:cNvSpPr>
          <p:nvPr>
            <p:ph type="title"/>
          </p:nvPr>
        </p:nvSpPr>
        <p:spPr>
          <a:xfrm>
            <a:off x="838200" y="365125"/>
            <a:ext cx="10515600" cy="1325563"/>
          </a:xfrm>
          <a:solidFill>
            <a:schemeClr val="accent4">
              <a:lumMod val="20000"/>
              <a:lumOff val="80000"/>
            </a:schemeClr>
          </a:solidFill>
        </p:spPr>
        <p:txBody>
          <a:bodyPr>
            <a:normAutofit fontScale="90000"/>
          </a:bodyPr>
          <a:lstStyle/>
          <a:p>
            <a:pPr algn="ctr"/>
            <a:r>
              <a:rPr lang="ru-RU" dirty="0"/>
              <a:t>Д.С. Лихачёв. «Письма о добром и прекрасном» (Письмо 37. «Ансамбли памятников искусства»)</a:t>
            </a:r>
          </a:p>
        </p:txBody>
      </p:sp>
      <p:sp>
        <p:nvSpPr>
          <p:cNvPr id="3" name="Объект 2">
            <a:extLst>
              <a:ext uri="{FF2B5EF4-FFF2-40B4-BE49-F238E27FC236}">
                <a16:creationId xmlns:a16="http://schemas.microsoft.com/office/drawing/2014/main" id="{55F15EDB-EFC0-42C7-AE00-FFEBE743CB84}"/>
              </a:ext>
            </a:extLst>
          </p:cNvPr>
          <p:cNvSpPr>
            <a:spLocks noGrp="1"/>
          </p:cNvSpPr>
          <p:nvPr>
            <p:ph idx="1"/>
          </p:nvPr>
        </p:nvSpPr>
        <p:spPr>
          <a:xfrm>
            <a:off x="838200" y="1825625"/>
            <a:ext cx="10515600" cy="4667250"/>
          </a:xfrm>
          <a:solidFill>
            <a:schemeClr val="accent5">
              <a:lumMod val="20000"/>
              <a:lumOff val="80000"/>
            </a:schemeClr>
          </a:solidFill>
        </p:spPr>
        <p:txBody>
          <a:bodyPr>
            <a:normAutofit fontScale="92500" lnSpcReduction="20000"/>
          </a:bodyPr>
          <a:lstStyle/>
          <a:p>
            <a:pPr algn="just"/>
            <a:r>
              <a:rPr lang="ru-RU" dirty="0"/>
              <a:t>«</a:t>
            </a:r>
            <a:r>
              <a:rPr lang="ru-RU" i="1" dirty="0"/>
              <a:t>Каждая страна – это ансамбль искусств…если вы возьмете всю нашу страну, вы удивитесь разнообразию и своеобразию городов и хранящейся в них культуры: в музеях … да и просто на улицах, ведь почти каждый старый дом – драгоценность. Одни дома и целые города дороги своей деревянной резьбой (Томск, Вологда), другие – удивительной планировкой, набережными бульварами (Кострома, Ярославль), третьи – каменными особняками, четвертые – затейливыми церквами...</a:t>
            </a:r>
          </a:p>
          <a:p>
            <a:pPr algn="just"/>
            <a:r>
              <a:rPr lang="ru-RU" i="1" dirty="0"/>
              <a:t>Сохранить разнообразие наших городов и сел, сохранить в них историческую память, их общее национально-историческое своеобразие – одна из важнейших задач наших градостроителей. Вся страна – это грандиозный культурный ансамбль. Он должен быть сохранен в своем поразительном богатстве. Воспитывает не только историческая память в своем городе и в своем селе – воспитывает человека его страна в ее целом». </a:t>
            </a:r>
            <a:endParaRPr lang="ru-RU" dirty="0"/>
          </a:p>
        </p:txBody>
      </p:sp>
      <p:sp>
        <p:nvSpPr>
          <p:cNvPr id="4" name="Нижний колонтитул 3">
            <a:extLst>
              <a:ext uri="{FF2B5EF4-FFF2-40B4-BE49-F238E27FC236}">
                <a16:creationId xmlns:a16="http://schemas.microsoft.com/office/drawing/2014/main" id="{EE0D0A6E-A0F8-4EF2-9D34-B12FD4CE786E}"/>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3801241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гвоздика.jpg"/>
          <p:cNvPicPr>
            <a:picLocks noChangeAspect="1"/>
          </p:cNvPicPr>
          <p:nvPr/>
        </p:nvPicPr>
        <p:blipFill>
          <a:blip r:embed="rId2" cstate="print"/>
          <a:stretch>
            <a:fillRect/>
          </a:stretch>
        </p:blipFill>
        <p:spPr>
          <a:xfrm>
            <a:off x="1060615" y="682171"/>
            <a:ext cx="10674359" cy="5772833"/>
          </a:xfrm>
          <a:prstGeom prst="rect">
            <a:avLst/>
          </a:prstGeom>
          <a:effectLst>
            <a:softEdge rad="317500"/>
          </a:effectLst>
        </p:spPr>
      </p:pic>
      <p:pic>
        <p:nvPicPr>
          <p:cNvPr id="5" name="Рисунок 4" descr="быков.jpg"/>
          <p:cNvPicPr>
            <a:picLocks noChangeAspect="1"/>
          </p:cNvPicPr>
          <p:nvPr/>
        </p:nvPicPr>
        <p:blipFill>
          <a:blip r:embed="rId3" cstate="print"/>
          <a:stretch>
            <a:fillRect/>
          </a:stretch>
        </p:blipFill>
        <p:spPr>
          <a:xfrm>
            <a:off x="8468139" y="2821521"/>
            <a:ext cx="2745324" cy="33543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Прямоугольник 7"/>
          <p:cNvSpPr/>
          <p:nvPr/>
        </p:nvSpPr>
        <p:spPr>
          <a:xfrm>
            <a:off x="978537" y="2982898"/>
            <a:ext cx="4589593" cy="3192931"/>
          </a:xfrm>
          <a:prstGeom prst="rect">
            <a:avLst/>
          </a:prstGeom>
          <a:solidFill>
            <a:schemeClr val="accent6">
              <a:lumMod val="40000"/>
              <a:lumOff val="60000"/>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dirty="0">
                <a:solidFill>
                  <a:schemeClr val="accent6">
                    <a:lumMod val="50000"/>
                  </a:schemeClr>
                </a:solidFill>
              </a:rPr>
              <a:t>«Память делает нас людьми» (</a:t>
            </a:r>
            <a:r>
              <a:rPr lang="ru-RU" sz="4400" i="1" dirty="0">
                <a:solidFill>
                  <a:schemeClr val="accent6">
                    <a:lumMod val="50000"/>
                  </a:schemeClr>
                </a:solidFill>
              </a:rPr>
              <a:t>В.В.Быков)</a:t>
            </a:r>
            <a:endParaRPr lang="ru-RU" sz="4400" dirty="0">
              <a:solidFill>
                <a:schemeClr val="accent6">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6AE1FB-7A78-4919-B563-82F366AC66E8}"/>
              </a:ext>
            </a:extLst>
          </p:cNvPr>
          <p:cNvSpPr>
            <a:spLocks noGrp="1"/>
          </p:cNvSpPr>
          <p:nvPr>
            <p:ph type="title"/>
          </p:nvPr>
        </p:nvSpPr>
        <p:spPr>
          <a:xfrm>
            <a:off x="838200" y="681037"/>
            <a:ext cx="3200400" cy="654277"/>
          </a:xfrm>
          <a:solidFill>
            <a:schemeClr val="accent4">
              <a:lumMod val="20000"/>
              <a:lumOff val="80000"/>
            </a:schemeClr>
          </a:solidFill>
        </p:spPr>
        <p:txBody>
          <a:bodyPr>
            <a:normAutofit fontScale="90000"/>
          </a:bodyPr>
          <a:lstStyle/>
          <a:p>
            <a:r>
              <a:rPr lang="ru-RU" dirty="0">
                <a:latin typeface="Open Sans"/>
              </a:rPr>
              <a:t>Источники: </a:t>
            </a:r>
          </a:p>
        </p:txBody>
      </p:sp>
      <p:sp>
        <p:nvSpPr>
          <p:cNvPr id="3" name="Объект 2">
            <a:extLst>
              <a:ext uri="{FF2B5EF4-FFF2-40B4-BE49-F238E27FC236}">
                <a16:creationId xmlns:a16="http://schemas.microsoft.com/office/drawing/2014/main" id="{62C67BD5-2655-42BF-94AF-80195D2985E9}"/>
              </a:ext>
            </a:extLst>
          </p:cNvPr>
          <p:cNvSpPr>
            <a:spLocks noGrp="1"/>
          </p:cNvSpPr>
          <p:nvPr>
            <p:ph idx="1"/>
          </p:nvPr>
        </p:nvSpPr>
        <p:spPr/>
        <p:txBody>
          <a:bodyPr/>
          <a:lstStyle/>
          <a:p>
            <a:r>
              <a:rPr lang="en-US" dirty="0">
                <a:hlinkClick r:id="rId2"/>
              </a:rPr>
              <a:t>https://www.kp.ru/putevoditel/kalendar-prazdnikov/den-pamyatnikov-i-istoricheskikh-mest/</a:t>
            </a:r>
            <a:r>
              <a:rPr lang="ru-RU" dirty="0"/>
              <a:t> </a:t>
            </a:r>
          </a:p>
          <a:p>
            <a:r>
              <a:rPr lang="en-US" dirty="0">
                <a:hlinkClick r:id="rId3"/>
              </a:rPr>
              <a:t>https://yandex.ru/images/</a:t>
            </a:r>
            <a:endParaRPr lang="ru-RU" dirty="0"/>
          </a:p>
          <a:p>
            <a:r>
              <a:rPr lang="en-US" dirty="0">
                <a:hlinkClick r:id="rId4"/>
              </a:rPr>
              <a:t>https://www.youtube.com/</a:t>
            </a:r>
            <a:r>
              <a:rPr lang="ru-RU" dirty="0"/>
              <a:t> </a:t>
            </a:r>
          </a:p>
          <a:p>
            <a:endParaRPr lang="ru-RU" dirty="0"/>
          </a:p>
        </p:txBody>
      </p:sp>
      <p:sp>
        <p:nvSpPr>
          <p:cNvPr id="4" name="Нижний колонтитул 3">
            <a:extLst>
              <a:ext uri="{FF2B5EF4-FFF2-40B4-BE49-F238E27FC236}">
                <a16:creationId xmlns:a16="http://schemas.microsoft.com/office/drawing/2014/main" id="{A0DA1DB7-B2DB-47E6-9333-A2BDA8DC2BF1}"/>
              </a:ext>
            </a:extLst>
          </p:cNvPr>
          <p:cNvSpPr>
            <a:spLocks noGrp="1"/>
          </p:cNvSpPr>
          <p:nvPr>
            <p:ph type="ftr" sz="quarter" idx="11"/>
          </p:nvPr>
        </p:nvSpPr>
        <p:spPr/>
        <p:txBody>
          <a:bodyPr/>
          <a:lstStyle/>
          <a:p>
            <a:r>
              <a:rPr lang="ru-RU"/>
              <a:t>Иванова А.В.</a:t>
            </a:r>
          </a:p>
        </p:txBody>
      </p:sp>
    </p:spTree>
    <p:extLst>
      <p:ext uri="{BB962C8B-B14F-4D97-AF65-F5344CB8AC3E}">
        <p14:creationId xmlns:p14="http://schemas.microsoft.com/office/powerpoint/2010/main" val="30716963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809</TotalTime>
  <Words>1393</Words>
  <Application>Microsoft Office PowerPoint</Application>
  <PresentationFormat>Широкоэкранный</PresentationFormat>
  <Paragraphs>126</Paragraphs>
  <Slides>23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23</vt:i4>
      </vt:variant>
    </vt:vector>
  </HeadingPairs>
  <TitlesOfParts>
    <vt:vector size="29" baseType="lpstr">
      <vt:lpstr>Arial</vt:lpstr>
      <vt:lpstr>Calibri</vt:lpstr>
      <vt:lpstr>Calibri Light</vt:lpstr>
      <vt:lpstr>Open Sans</vt:lpstr>
      <vt:lpstr>Roboto</vt:lpstr>
      <vt:lpstr>Тема Office</vt:lpstr>
      <vt:lpstr>18 апреля Международный День памятников и исторических мест</vt:lpstr>
      <vt:lpstr>Презентация PowerPoint</vt:lpstr>
      <vt:lpstr>Презентация PowerPoint</vt:lpstr>
      <vt:lpstr>История всемирного праздника</vt:lpstr>
      <vt:lpstr>Памятники культуры</vt:lpstr>
      <vt:lpstr>Культурное наследие Санкт-Петербурга </vt:lpstr>
      <vt:lpstr> Эрмитаж (Зимний Дворец)  г. Санкт-Петербург </vt:lpstr>
      <vt:lpstr>г. Суздаль  Владимирской области</vt:lpstr>
      <vt:lpstr>Золотые ворота г. Владимир</vt:lpstr>
      <vt:lpstr>Памятник Я.П. Гарелину  г. Иваново</vt:lpstr>
      <vt:lpstr>Памятные места в г. Иваново</vt:lpstr>
      <vt:lpstr>г. Южа Ивановской области</vt:lpstr>
      <vt:lpstr>Проблема сохранения исторической памяти  в литературе</vt:lpstr>
      <vt:lpstr>Д.С.Лихачев. «Любовь, уважение, знание...»  (из книги «Письма о добром и прекрасном»)</vt:lpstr>
      <vt:lpstr> Д.С. Лихачев. Письмо сорок третье ЕЩЕ О ПАМЯТНИКАХ ПРОШЛОГО </vt:lpstr>
      <vt:lpstr> Роман Д.А. Гранина «Мой лейтенант» Гл. «На нарах» </vt:lpstr>
      <vt:lpstr>Презентация PowerPoint</vt:lpstr>
      <vt:lpstr>Презентация PowerPoint</vt:lpstr>
      <vt:lpstr>В.М.Шукшин. Рассказ «Мастер»</vt:lpstr>
      <vt:lpstr>Презентация PowerPoint</vt:lpstr>
      <vt:lpstr>Д.С. Лихачёв. «Письма о добром и прекрасном» (Письмо 37. «Ансамбли памятников искусства»)</vt:lpstr>
      <vt:lpstr>Презентация PowerPoint</vt:lpstr>
      <vt:lpstr>Источники: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Исторические памятники </dc:title>
  <dc:creator>Альбина Иванова</dc:creator>
  <cp:lastModifiedBy>Альбина Иванова</cp:lastModifiedBy>
  <cp:revision>62</cp:revision>
  <dcterms:created xsi:type="dcterms:W3CDTF">2021-03-22T15:54:43Z</dcterms:created>
  <dcterms:modified xsi:type="dcterms:W3CDTF">2021-08-17T13:14:27Z</dcterms:modified>
</cp:coreProperties>
</file>