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mf" ContentType="image/x-wm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327" r:id="rId2"/>
    <p:sldId id="319" r:id="rId3"/>
    <p:sldId id="300" r:id="rId4"/>
    <p:sldId id="301" r:id="rId5"/>
    <p:sldId id="288" r:id="rId6"/>
    <p:sldId id="259" r:id="rId7"/>
    <p:sldId id="260" r:id="rId8"/>
    <p:sldId id="262" r:id="rId9"/>
    <p:sldId id="267" r:id="rId10"/>
    <p:sldId id="268" r:id="rId11"/>
    <p:sldId id="270" r:id="rId12"/>
    <p:sldId id="274" r:id="rId13"/>
    <p:sldId id="271" r:id="rId14"/>
    <p:sldId id="297" r:id="rId15"/>
    <p:sldId id="275" r:id="rId16"/>
    <p:sldId id="277" r:id="rId17"/>
    <p:sldId id="278" r:id="rId18"/>
    <p:sldId id="279" r:id="rId19"/>
    <p:sldId id="280" r:id="rId20"/>
    <p:sldId id="283" r:id="rId21"/>
    <p:sldId id="281" r:id="rId22"/>
    <p:sldId id="284" r:id="rId23"/>
    <p:sldId id="285" r:id="rId24"/>
    <p:sldId id="286" r:id="rId25"/>
    <p:sldId id="320" r:id="rId26"/>
    <p:sldId id="321" r:id="rId27"/>
    <p:sldId id="322" r:id="rId28"/>
    <p:sldId id="323" r:id="rId29"/>
    <p:sldId id="324" r:id="rId30"/>
    <p:sldId id="325" r:id="rId31"/>
    <p:sldId id="317" r:id="rId32"/>
    <p:sldId id="307" r:id="rId33"/>
    <p:sldId id="308" r:id="rId34"/>
    <p:sldId id="309" r:id="rId35"/>
    <p:sldId id="326" r:id="rId36"/>
    <p:sldId id="310" r:id="rId37"/>
    <p:sldId id="311" r:id="rId38"/>
    <p:sldId id="312" r:id="rId39"/>
    <p:sldId id="313" r:id="rId40"/>
    <p:sldId id="314" r:id="rId41"/>
    <p:sldId id="315" r:id="rId42"/>
    <p:sldId id="316" r:id="rId43"/>
    <p:sldId id="289" r:id="rId44"/>
    <p:sldId id="291" r:id="rId45"/>
    <p:sldId id="266" r:id="rId46"/>
    <p:sldId id="296" r:id="rId47"/>
    <p:sldId id="328" r:id="rId48"/>
  </p:sldIdLst>
  <p:sldSz cx="9144000" cy="6858000" type="screen4x3"/>
  <p:notesSz cx="6858000" cy="9144000"/>
  <p:defaultTextStyle>
    <a:defPPr>
      <a:defRPr lang="ru-RU"/>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1964" autoAdjust="0"/>
    <p:restoredTop sz="94660"/>
  </p:normalViewPr>
  <p:slideViewPr>
    <p:cSldViewPr>
      <p:cViewPr varScale="1">
        <p:scale>
          <a:sx n="80" d="100"/>
          <a:sy n="80" d="100"/>
        </p:scale>
        <p:origin x="1690" y="48"/>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theme" Target="theme/theme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a:t>Образец заголовка</a:t>
            </a:r>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a:t>Образец подзаголовка</a:t>
            </a:r>
          </a:p>
        </p:txBody>
      </p:sp>
      <p:sp>
        <p:nvSpPr>
          <p:cNvPr id="4" name="Дата 3"/>
          <p:cNvSpPr>
            <a:spLocks noGrp="1"/>
          </p:cNvSpPr>
          <p:nvPr>
            <p:ph type="dt" sz="half" idx="10"/>
          </p:nvPr>
        </p:nvSpPr>
        <p:spPr/>
        <p:txBody>
          <a:bodyPr/>
          <a:lstStyle>
            <a:lvl1pPr>
              <a:defRPr/>
            </a:lvl1pPr>
          </a:lstStyle>
          <a:p>
            <a:pPr>
              <a:defRPr/>
            </a:pPr>
            <a:fld id="{0F8670A5-071C-4AB3-8CDE-FF20D0214356}" type="datetimeFigureOut">
              <a:rPr lang="ru-RU"/>
              <a:pPr>
                <a:defRPr/>
              </a:pPr>
              <a:t>02.06.2023</a:t>
            </a:fld>
            <a:endParaRPr lang="ru-RU"/>
          </a:p>
        </p:txBody>
      </p:sp>
      <p:sp>
        <p:nvSpPr>
          <p:cNvPr id="5" name="Нижний колонтитул 4"/>
          <p:cNvSpPr>
            <a:spLocks noGrp="1"/>
          </p:cNvSpPr>
          <p:nvPr>
            <p:ph type="ftr" sz="quarter" idx="11"/>
          </p:nvPr>
        </p:nvSpPr>
        <p:spPr/>
        <p:txBody>
          <a:bodyPr/>
          <a:lstStyle>
            <a:lvl1pPr>
              <a:defRPr/>
            </a:lvl1pPr>
          </a:lstStyle>
          <a:p>
            <a:pPr>
              <a:defRPr/>
            </a:pPr>
            <a:endParaRPr lang="ru-RU"/>
          </a:p>
        </p:txBody>
      </p:sp>
      <p:sp>
        <p:nvSpPr>
          <p:cNvPr id="6" name="Номер слайда 5"/>
          <p:cNvSpPr>
            <a:spLocks noGrp="1"/>
          </p:cNvSpPr>
          <p:nvPr>
            <p:ph type="sldNum" sz="quarter" idx="12"/>
          </p:nvPr>
        </p:nvSpPr>
        <p:spPr/>
        <p:txBody>
          <a:bodyPr/>
          <a:lstStyle>
            <a:lvl1pPr>
              <a:defRPr/>
            </a:lvl1pPr>
          </a:lstStyle>
          <a:p>
            <a:pPr>
              <a:defRPr/>
            </a:pPr>
            <a:fld id="{28ABD4EC-F7C0-447D-94FD-29FFB33D3507}" type="slidenum">
              <a:rPr lang="ru-RU"/>
              <a:pPr>
                <a:defRPr/>
              </a:pPr>
              <a:t>‹#›</a:t>
            </a:fld>
            <a:endParaRPr lang="ru-RU"/>
          </a:p>
        </p:txBody>
      </p:sp>
    </p:spTree>
    <p:extLst>
      <p:ext uri="{BB962C8B-B14F-4D97-AF65-F5344CB8AC3E}">
        <p14:creationId xmlns:p14="http://schemas.microsoft.com/office/powerpoint/2010/main" val="221818591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Содержимое 2"/>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10"/>
          </p:nvPr>
        </p:nvSpPr>
        <p:spPr/>
        <p:txBody>
          <a:bodyPr/>
          <a:lstStyle>
            <a:lvl1pPr>
              <a:defRPr/>
            </a:lvl1pPr>
          </a:lstStyle>
          <a:p>
            <a:pPr>
              <a:defRPr/>
            </a:pPr>
            <a:fld id="{F9400CFE-730C-438F-860D-47434AB6CE76}" type="datetimeFigureOut">
              <a:rPr lang="ru-RU"/>
              <a:pPr>
                <a:defRPr/>
              </a:pPr>
              <a:t>02.06.2023</a:t>
            </a:fld>
            <a:endParaRPr lang="ru-RU"/>
          </a:p>
        </p:txBody>
      </p:sp>
      <p:sp>
        <p:nvSpPr>
          <p:cNvPr id="5" name="Нижний колонтитул 4"/>
          <p:cNvSpPr>
            <a:spLocks noGrp="1"/>
          </p:cNvSpPr>
          <p:nvPr>
            <p:ph type="ftr" sz="quarter" idx="11"/>
          </p:nvPr>
        </p:nvSpPr>
        <p:spPr/>
        <p:txBody>
          <a:bodyPr/>
          <a:lstStyle>
            <a:lvl1pPr>
              <a:defRPr/>
            </a:lvl1pPr>
          </a:lstStyle>
          <a:p>
            <a:pPr>
              <a:defRPr/>
            </a:pPr>
            <a:endParaRPr lang="ru-RU"/>
          </a:p>
        </p:txBody>
      </p:sp>
      <p:sp>
        <p:nvSpPr>
          <p:cNvPr id="6" name="Номер слайда 5"/>
          <p:cNvSpPr>
            <a:spLocks noGrp="1"/>
          </p:cNvSpPr>
          <p:nvPr>
            <p:ph type="sldNum" sz="quarter" idx="12"/>
          </p:nvPr>
        </p:nvSpPr>
        <p:spPr/>
        <p:txBody>
          <a:bodyPr/>
          <a:lstStyle>
            <a:lvl1pPr>
              <a:defRPr/>
            </a:lvl1pPr>
          </a:lstStyle>
          <a:p>
            <a:pPr>
              <a:defRPr/>
            </a:pPr>
            <a:fld id="{569ABC95-F530-41EE-BD0B-97C16B274544}" type="slidenum">
              <a:rPr lang="ru-RU"/>
              <a:pPr>
                <a:defRPr/>
              </a:pPr>
              <a:t>‹#›</a:t>
            </a:fld>
            <a:endParaRPr lang="ru-RU"/>
          </a:p>
        </p:txBody>
      </p:sp>
    </p:spTree>
    <p:extLst>
      <p:ext uri="{BB962C8B-B14F-4D97-AF65-F5344CB8AC3E}">
        <p14:creationId xmlns:p14="http://schemas.microsoft.com/office/powerpoint/2010/main" val="252270527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a:t>Образец заголовка</a:t>
            </a:r>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a:t>Образец текста</a:t>
            </a:r>
          </a:p>
        </p:txBody>
      </p:sp>
      <p:sp>
        <p:nvSpPr>
          <p:cNvPr id="4" name="Дата 3"/>
          <p:cNvSpPr>
            <a:spLocks noGrp="1"/>
          </p:cNvSpPr>
          <p:nvPr>
            <p:ph type="dt" sz="half" idx="10"/>
          </p:nvPr>
        </p:nvSpPr>
        <p:spPr/>
        <p:txBody>
          <a:bodyPr/>
          <a:lstStyle>
            <a:lvl1pPr>
              <a:defRPr/>
            </a:lvl1pPr>
          </a:lstStyle>
          <a:p>
            <a:pPr>
              <a:defRPr/>
            </a:pPr>
            <a:fld id="{A32D8314-31F0-4B9B-9587-455538B118A7}" type="datetimeFigureOut">
              <a:rPr lang="ru-RU"/>
              <a:pPr>
                <a:defRPr/>
              </a:pPr>
              <a:t>02.06.2023</a:t>
            </a:fld>
            <a:endParaRPr lang="ru-RU"/>
          </a:p>
        </p:txBody>
      </p:sp>
      <p:sp>
        <p:nvSpPr>
          <p:cNvPr id="5" name="Нижний колонтитул 4"/>
          <p:cNvSpPr>
            <a:spLocks noGrp="1"/>
          </p:cNvSpPr>
          <p:nvPr>
            <p:ph type="ftr" sz="quarter" idx="11"/>
          </p:nvPr>
        </p:nvSpPr>
        <p:spPr/>
        <p:txBody>
          <a:bodyPr/>
          <a:lstStyle>
            <a:lvl1pPr>
              <a:defRPr/>
            </a:lvl1pPr>
          </a:lstStyle>
          <a:p>
            <a:pPr>
              <a:defRPr/>
            </a:pPr>
            <a:endParaRPr lang="ru-RU"/>
          </a:p>
        </p:txBody>
      </p:sp>
      <p:sp>
        <p:nvSpPr>
          <p:cNvPr id="6" name="Номер слайда 5"/>
          <p:cNvSpPr>
            <a:spLocks noGrp="1"/>
          </p:cNvSpPr>
          <p:nvPr>
            <p:ph type="sldNum" sz="quarter" idx="12"/>
          </p:nvPr>
        </p:nvSpPr>
        <p:spPr/>
        <p:txBody>
          <a:bodyPr/>
          <a:lstStyle>
            <a:lvl1pPr>
              <a:defRPr/>
            </a:lvl1pPr>
          </a:lstStyle>
          <a:p>
            <a:pPr>
              <a:defRPr/>
            </a:pPr>
            <a:fld id="{7BB35861-3FD7-44B6-8214-3CF6ADF31793}" type="slidenum">
              <a:rPr lang="ru-RU"/>
              <a:pPr>
                <a:defRPr/>
              </a:pPr>
              <a:t>‹#›</a:t>
            </a:fld>
            <a:endParaRPr lang="ru-RU"/>
          </a:p>
        </p:txBody>
      </p:sp>
    </p:spTree>
    <p:extLst>
      <p:ext uri="{BB962C8B-B14F-4D97-AF65-F5344CB8AC3E}">
        <p14:creationId xmlns:p14="http://schemas.microsoft.com/office/powerpoint/2010/main" val="4003429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Содержимое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Содержимое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Дата 3"/>
          <p:cNvSpPr>
            <a:spLocks noGrp="1"/>
          </p:cNvSpPr>
          <p:nvPr>
            <p:ph type="dt" sz="half" idx="10"/>
          </p:nvPr>
        </p:nvSpPr>
        <p:spPr/>
        <p:txBody>
          <a:bodyPr/>
          <a:lstStyle>
            <a:lvl1pPr>
              <a:defRPr/>
            </a:lvl1pPr>
          </a:lstStyle>
          <a:p>
            <a:pPr>
              <a:defRPr/>
            </a:pPr>
            <a:fld id="{5D6DE483-58F4-47B4-83F0-7046B8FA9CE6}" type="datetimeFigureOut">
              <a:rPr lang="ru-RU"/>
              <a:pPr>
                <a:defRPr/>
              </a:pPr>
              <a:t>02.06.2023</a:t>
            </a:fld>
            <a:endParaRPr lang="ru-RU"/>
          </a:p>
        </p:txBody>
      </p:sp>
      <p:sp>
        <p:nvSpPr>
          <p:cNvPr id="6" name="Нижний колонтитул 4"/>
          <p:cNvSpPr>
            <a:spLocks noGrp="1"/>
          </p:cNvSpPr>
          <p:nvPr>
            <p:ph type="ftr" sz="quarter" idx="11"/>
          </p:nvPr>
        </p:nvSpPr>
        <p:spPr/>
        <p:txBody>
          <a:bodyPr/>
          <a:lstStyle>
            <a:lvl1pPr>
              <a:defRPr/>
            </a:lvl1pPr>
          </a:lstStyle>
          <a:p>
            <a:pPr>
              <a:defRPr/>
            </a:pPr>
            <a:endParaRPr lang="ru-RU"/>
          </a:p>
        </p:txBody>
      </p:sp>
      <p:sp>
        <p:nvSpPr>
          <p:cNvPr id="7" name="Номер слайда 5"/>
          <p:cNvSpPr>
            <a:spLocks noGrp="1"/>
          </p:cNvSpPr>
          <p:nvPr>
            <p:ph type="sldNum" sz="quarter" idx="12"/>
          </p:nvPr>
        </p:nvSpPr>
        <p:spPr/>
        <p:txBody>
          <a:bodyPr/>
          <a:lstStyle>
            <a:lvl1pPr>
              <a:defRPr/>
            </a:lvl1pPr>
          </a:lstStyle>
          <a:p>
            <a:pPr>
              <a:defRPr/>
            </a:pPr>
            <a:fld id="{4C3A2736-53F6-4C42-A788-55564C86F55A}" type="slidenum">
              <a:rPr lang="ru-RU"/>
              <a:pPr>
                <a:defRPr/>
              </a:pPr>
              <a:t>‹#›</a:t>
            </a:fld>
            <a:endParaRPr lang="ru-RU"/>
          </a:p>
        </p:txBody>
      </p:sp>
    </p:spTree>
    <p:extLst>
      <p:ext uri="{BB962C8B-B14F-4D97-AF65-F5344CB8AC3E}">
        <p14:creationId xmlns:p14="http://schemas.microsoft.com/office/powerpoint/2010/main" val="424231223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a:t>Образец заголовка</a:t>
            </a:r>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7" name="Дата 3"/>
          <p:cNvSpPr>
            <a:spLocks noGrp="1"/>
          </p:cNvSpPr>
          <p:nvPr>
            <p:ph type="dt" sz="half" idx="10"/>
          </p:nvPr>
        </p:nvSpPr>
        <p:spPr/>
        <p:txBody>
          <a:bodyPr/>
          <a:lstStyle>
            <a:lvl1pPr>
              <a:defRPr/>
            </a:lvl1pPr>
          </a:lstStyle>
          <a:p>
            <a:pPr>
              <a:defRPr/>
            </a:pPr>
            <a:fld id="{8985B625-23FC-4614-8264-FF4D3D1EDF7C}" type="datetimeFigureOut">
              <a:rPr lang="ru-RU"/>
              <a:pPr>
                <a:defRPr/>
              </a:pPr>
              <a:t>02.06.2023</a:t>
            </a:fld>
            <a:endParaRPr lang="ru-RU"/>
          </a:p>
        </p:txBody>
      </p:sp>
      <p:sp>
        <p:nvSpPr>
          <p:cNvPr id="8" name="Нижний колонтитул 4"/>
          <p:cNvSpPr>
            <a:spLocks noGrp="1"/>
          </p:cNvSpPr>
          <p:nvPr>
            <p:ph type="ftr" sz="quarter" idx="11"/>
          </p:nvPr>
        </p:nvSpPr>
        <p:spPr/>
        <p:txBody>
          <a:bodyPr/>
          <a:lstStyle>
            <a:lvl1pPr>
              <a:defRPr/>
            </a:lvl1pPr>
          </a:lstStyle>
          <a:p>
            <a:pPr>
              <a:defRPr/>
            </a:pPr>
            <a:endParaRPr lang="ru-RU"/>
          </a:p>
        </p:txBody>
      </p:sp>
      <p:sp>
        <p:nvSpPr>
          <p:cNvPr id="9" name="Номер слайда 5"/>
          <p:cNvSpPr>
            <a:spLocks noGrp="1"/>
          </p:cNvSpPr>
          <p:nvPr>
            <p:ph type="sldNum" sz="quarter" idx="12"/>
          </p:nvPr>
        </p:nvSpPr>
        <p:spPr/>
        <p:txBody>
          <a:bodyPr/>
          <a:lstStyle>
            <a:lvl1pPr>
              <a:defRPr/>
            </a:lvl1pPr>
          </a:lstStyle>
          <a:p>
            <a:pPr>
              <a:defRPr/>
            </a:pPr>
            <a:fld id="{6BFCC8D8-D25D-4974-B2FE-A5B7242D1C16}" type="slidenum">
              <a:rPr lang="ru-RU"/>
              <a:pPr>
                <a:defRPr/>
              </a:pPr>
              <a:t>‹#›</a:t>
            </a:fld>
            <a:endParaRPr lang="ru-RU"/>
          </a:p>
        </p:txBody>
      </p:sp>
    </p:spTree>
    <p:extLst>
      <p:ext uri="{BB962C8B-B14F-4D97-AF65-F5344CB8AC3E}">
        <p14:creationId xmlns:p14="http://schemas.microsoft.com/office/powerpoint/2010/main" val="211001787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Дата 3"/>
          <p:cNvSpPr>
            <a:spLocks noGrp="1"/>
          </p:cNvSpPr>
          <p:nvPr>
            <p:ph type="dt" sz="half" idx="10"/>
          </p:nvPr>
        </p:nvSpPr>
        <p:spPr/>
        <p:txBody>
          <a:bodyPr/>
          <a:lstStyle>
            <a:lvl1pPr>
              <a:defRPr/>
            </a:lvl1pPr>
          </a:lstStyle>
          <a:p>
            <a:pPr>
              <a:defRPr/>
            </a:pPr>
            <a:fld id="{8413A7F0-B62F-4968-A941-FC4793F488E7}" type="datetimeFigureOut">
              <a:rPr lang="ru-RU"/>
              <a:pPr>
                <a:defRPr/>
              </a:pPr>
              <a:t>02.06.2023</a:t>
            </a:fld>
            <a:endParaRPr lang="ru-RU"/>
          </a:p>
        </p:txBody>
      </p:sp>
      <p:sp>
        <p:nvSpPr>
          <p:cNvPr id="4" name="Нижний колонтитул 4"/>
          <p:cNvSpPr>
            <a:spLocks noGrp="1"/>
          </p:cNvSpPr>
          <p:nvPr>
            <p:ph type="ftr" sz="quarter" idx="11"/>
          </p:nvPr>
        </p:nvSpPr>
        <p:spPr/>
        <p:txBody>
          <a:bodyPr/>
          <a:lstStyle>
            <a:lvl1pPr>
              <a:defRPr/>
            </a:lvl1pPr>
          </a:lstStyle>
          <a:p>
            <a:pPr>
              <a:defRPr/>
            </a:pPr>
            <a:endParaRPr lang="ru-RU"/>
          </a:p>
        </p:txBody>
      </p:sp>
      <p:sp>
        <p:nvSpPr>
          <p:cNvPr id="5" name="Номер слайда 5"/>
          <p:cNvSpPr>
            <a:spLocks noGrp="1"/>
          </p:cNvSpPr>
          <p:nvPr>
            <p:ph type="sldNum" sz="quarter" idx="12"/>
          </p:nvPr>
        </p:nvSpPr>
        <p:spPr/>
        <p:txBody>
          <a:bodyPr/>
          <a:lstStyle>
            <a:lvl1pPr>
              <a:defRPr/>
            </a:lvl1pPr>
          </a:lstStyle>
          <a:p>
            <a:pPr>
              <a:defRPr/>
            </a:pPr>
            <a:fld id="{BE81C501-0ED3-4174-8CA9-2099A8F96183}" type="slidenum">
              <a:rPr lang="ru-RU"/>
              <a:pPr>
                <a:defRPr/>
              </a:pPr>
              <a:t>‹#›</a:t>
            </a:fld>
            <a:endParaRPr lang="ru-RU"/>
          </a:p>
        </p:txBody>
      </p:sp>
    </p:spTree>
    <p:extLst>
      <p:ext uri="{BB962C8B-B14F-4D97-AF65-F5344CB8AC3E}">
        <p14:creationId xmlns:p14="http://schemas.microsoft.com/office/powerpoint/2010/main" val="296973603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3"/>
          <p:cNvSpPr>
            <a:spLocks noGrp="1"/>
          </p:cNvSpPr>
          <p:nvPr>
            <p:ph type="dt" sz="half" idx="10"/>
          </p:nvPr>
        </p:nvSpPr>
        <p:spPr/>
        <p:txBody>
          <a:bodyPr/>
          <a:lstStyle>
            <a:lvl1pPr>
              <a:defRPr/>
            </a:lvl1pPr>
          </a:lstStyle>
          <a:p>
            <a:pPr>
              <a:defRPr/>
            </a:pPr>
            <a:fld id="{9FD8FA1F-6D0F-4D8D-92F6-F01D28CB7AB8}" type="datetimeFigureOut">
              <a:rPr lang="ru-RU"/>
              <a:pPr>
                <a:defRPr/>
              </a:pPr>
              <a:t>02.06.2023</a:t>
            </a:fld>
            <a:endParaRPr lang="ru-RU"/>
          </a:p>
        </p:txBody>
      </p:sp>
      <p:sp>
        <p:nvSpPr>
          <p:cNvPr id="3" name="Нижний колонтитул 4"/>
          <p:cNvSpPr>
            <a:spLocks noGrp="1"/>
          </p:cNvSpPr>
          <p:nvPr>
            <p:ph type="ftr" sz="quarter" idx="11"/>
          </p:nvPr>
        </p:nvSpPr>
        <p:spPr/>
        <p:txBody>
          <a:bodyPr/>
          <a:lstStyle>
            <a:lvl1pPr>
              <a:defRPr/>
            </a:lvl1pPr>
          </a:lstStyle>
          <a:p>
            <a:pPr>
              <a:defRPr/>
            </a:pPr>
            <a:endParaRPr lang="ru-RU"/>
          </a:p>
        </p:txBody>
      </p:sp>
      <p:sp>
        <p:nvSpPr>
          <p:cNvPr id="4" name="Номер слайда 5"/>
          <p:cNvSpPr>
            <a:spLocks noGrp="1"/>
          </p:cNvSpPr>
          <p:nvPr>
            <p:ph type="sldNum" sz="quarter" idx="12"/>
          </p:nvPr>
        </p:nvSpPr>
        <p:spPr/>
        <p:txBody>
          <a:bodyPr/>
          <a:lstStyle>
            <a:lvl1pPr>
              <a:defRPr/>
            </a:lvl1pPr>
          </a:lstStyle>
          <a:p>
            <a:pPr>
              <a:defRPr/>
            </a:pPr>
            <a:fld id="{0F0D72B0-0797-49D8-833C-2D93E712D66C}" type="slidenum">
              <a:rPr lang="ru-RU"/>
              <a:pPr>
                <a:defRPr/>
              </a:pPr>
              <a:t>‹#›</a:t>
            </a:fld>
            <a:endParaRPr lang="ru-RU"/>
          </a:p>
        </p:txBody>
      </p:sp>
    </p:spTree>
    <p:extLst>
      <p:ext uri="{BB962C8B-B14F-4D97-AF65-F5344CB8AC3E}">
        <p14:creationId xmlns:p14="http://schemas.microsoft.com/office/powerpoint/2010/main" val="12132256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a:t>Образец заголовка</a:t>
            </a:r>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Дата 3"/>
          <p:cNvSpPr>
            <a:spLocks noGrp="1"/>
          </p:cNvSpPr>
          <p:nvPr>
            <p:ph type="dt" sz="half" idx="10"/>
          </p:nvPr>
        </p:nvSpPr>
        <p:spPr/>
        <p:txBody>
          <a:bodyPr/>
          <a:lstStyle>
            <a:lvl1pPr>
              <a:defRPr/>
            </a:lvl1pPr>
          </a:lstStyle>
          <a:p>
            <a:pPr>
              <a:defRPr/>
            </a:pPr>
            <a:fld id="{911C8796-2DCC-4867-B31A-DED27B786B41}" type="datetimeFigureOut">
              <a:rPr lang="ru-RU"/>
              <a:pPr>
                <a:defRPr/>
              </a:pPr>
              <a:t>02.06.2023</a:t>
            </a:fld>
            <a:endParaRPr lang="ru-RU"/>
          </a:p>
        </p:txBody>
      </p:sp>
      <p:sp>
        <p:nvSpPr>
          <p:cNvPr id="6" name="Нижний колонтитул 4"/>
          <p:cNvSpPr>
            <a:spLocks noGrp="1"/>
          </p:cNvSpPr>
          <p:nvPr>
            <p:ph type="ftr" sz="quarter" idx="11"/>
          </p:nvPr>
        </p:nvSpPr>
        <p:spPr/>
        <p:txBody>
          <a:bodyPr/>
          <a:lstStyle>
            <a:lvl1pPr>
              <a:defRPr/>
            </a:lvl1pPr>
          </a:lstStyle>
          <a:p>
            <a:pPr>
              <a:defRPr/>
            </a:pPr>
            <a:endParaRPr lang="ru-RU"/>
          </a:p>
        </p:txBody>
      </p:sp>
      <p:sp>
        <p:nvSpPr>
          <p:cNvPr id="7" name="Номер слайда 5"/>
          <p:cNvSpPr>
            <a:spLocks noGrp="1"/>
          </p:cNvSpPr>
          <p:nvPr>
            <p:ph type="sldNum" sz="quarter" idx="12"/>
          </p:nvPr>
        </p:nvSpPr>
        <p:spPr/>
        <p:txBody>
          <a:bodyPr/>
          <a:lstStyle>
            <a:lvl1pPr>
              <a:defRPr/>
            </a:lvl1pPr>
          </a:lstStyle>
          <a:p>
            <a:pPr>
              <a:defRPr/>
            </a:pPr>
            <a:fld id="{20AADFC5-BD13-4800-85F3-00D9C922A2B2}" type="slidenum">
              <a:rPr lang="ru-RU"/>
              <a:pPr>
                <a:defRPr/>
              </a:pPr>
              <a:t>‹#›</a:t>
            </a:fld>
            <a:endParaRPr lang="ru-RU"/>
          </a:p>
        </p:txBody>
      </p:sp>
    </p:spTree>
    <p:extLst>
      <p:ext uri="{BB962C8B-B14F-4D97-AF65-F5344CB8AC3E}">
        <p14:creationId xmlns:p14="http://schemas.microsoft.com/office/powerpoint/2010/main" val="49317779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a:t>Образец заголовка</a:t>
            </a:r>
          </a:p>
        </p:txBody>
      </p:sp>
      <p:sp>
        <p:nvSpPr>
          <p:cNvPr id="3" name="Рисунок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ru-RU" noProof="0"/>
              <a:t>Вставка рисунка</a:t>
            </a:r>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Дата 3"/>
          <p:cNvSpPr>
            <a:spLocks noGrp="1"/>
          </p:cNvSpPr>
          <p:nvPr>
            <p:ph type="dt" sz="half" idx="10"/>
          </p:nvPr>
        </p:nvSpPr>
        <p:spPr/>
        <p:txBody>
          <a:bodyPr/>
          <a:lstStyle>
            <a:lvl1pPr>
              <a:defRPr/>
            </a:lvl1pPr>
          </a:lstStyle>
          <a:p>
            <a:pPr>
              <a:defRPr/>
            </a:pPr>
            <a:fld id="{CF20F754-6663-4BC4-9C8A-E210F4A05028}" type="datetimeFigureOut">
              <a:rPr lang="ru-RU"/>
              <a:pPr>
                <a:defRPr/>
              </a:pPr>
              <a:t>02.06.2023</a:t>
            </a:fld>
            <a:endParaRPr lang="ru-RU"/>
          </a:p>
        </p:txBody>
      </p:sp>
      <p:sp>
        <p:nvSpPr>
          <p:cNvPr id="6" name="Нижний колонтитул 4"/>
          <p:cNvSpPr>
            <a:spLocks noGrp="1"/>
          </p:cNvSpPr>
          <p:nvPr>
            <p:ph type="ftr" sz="quarter" idx="11"/>
          </p:nvPr>
        </p:nvSpPr>
        <p:spPr/>
        <p:txBody>
          <a:bodyPr/>
          <a:lstStyle>
            <a:lvl1pPr>
              <a:defRPr/>
            </a:lvl1pPr>
          </a:lstStyle>
          <a:p>
            <a:pPr>
              <a:defRPr/>
            </a:pPr>
            <a:endParaRPr lang="ru-RU"/>
          </a:p>
        </p:txBody>
      </p:sp>
      <p:sp>
        <p:nvSpPr>
          <p:cNvPr id="7" name="Номер слайда 5"/>
          <p:cNvSpPr>
            <a:spLocks noGrp="1"/>
          </p:cNvSpPr>
          <p:nvPr>
            <p:ph type="sldNum" sz="quarter" idx="12"/>
          </p:nvPr>
        </p:nvSpPr>
        <p:spPr/>
        <p:txBody>
          <a:bodyPr/>
          <a:lstStyle>
            <a:lvl1pPr>
              <a:defRPr/>
            </a:lvl1pPr>
          </a:lstStyle>
          <a:p>
            <a:pPr>
              <a:defRPr/>
            </a:pPr>
            <a:fld id="{5C9418A7-E1B5-49D0-9494-A02D1D4BDAEB}" type="slidenum">
              <a:rPr lang="ru-RU"/>
              <a:pPr>
                <a:defRPr/>
              </a:pPr>
              <a:t>‹#›</a:t>
            </a:fld>
            <a:endParaRPr lang="ru-RU"/>
          </a:p>
        </p:txBody>
      </p:sp>
    </p:spTree>
    <p:extLst>
      <p:ext uri="{BB962C8B-B14F-4D97-AF65-F5344CB8AC3E}">
        <p14:creationId xmlns:p14="http://schemas.microsoft.com/office/powerpoint/2010/main" val="308753290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Вертикальный текст 2"/>
          <p:cNvSpPr>
            <a:spLocks noGrp="1"/>
          </p:cNvSpPr>
          <p:nvPr>
            <p:ph type="body" orient="vert" idx="1"/>
          </p:nvPr>
        </p:nvSpPr>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10"/>
          </p:nvPr>
        </p:nvSpPr>
        <p:spPr/>
        <p:txBody>
          <a:bodyPr/>
          <a:lstStyle>
            <a:lvl1pPr>
              <a:defRPr/>
            </a:lvl1pPr>
          </a:lstStyle>
          <a:p>
            <a:pPr>
              <a:defRPr/>
            </a:pPr>
            <a:fld id="{6D9419A8-58AD-4F5B-9DCC-AF0594D4D9B0}" type="datetimeFigureOut">
              <a:rPr lang="ru-RU"/>
              <a:pPr>
                <a:defRPr/>
              </a:pPr>
              <a:t>02.06.2023</a:t>
            </a:fld>
            <a:endParaRPr lang="ru-RU"/>
          </a:p>
        </p:txBody>
      </p:sp>
      <p:sp>
        <p:nvSpPr>
          <p:cNvPr id="5" name="Нижний колонтитул 4"/>
          <p:cNvSpPr>
            <a:spLocks noGrp="1"/>
          </p:cNvSpPr>
          <p:nvPr>
            <p:ph type="ftr" sz="quarter" idx="11"/>
          </p:nvPr>
        </p:nvSpPr>
        <p:spPr/>
        <p:txBody>
          <a:bodyPr/>
          <a:lstStyle>
            <a:lvl1pPr>
              <a:defRPr/>
            </a:lvl1pPr>
          </a:lstStyle>
          <a:p>
            <a:pPr>
              <a:defRPr/>
            </a:pPr>
            <a:endParaRPr lang="ru-RU"/>
          </a:p>
        </p:txBody>
      </p:sp>
      <p:sp>
        <p:nvSpPr>
          <p:cNvPr id="6" name="Номер слайда 5"/>
          <p:cNvSpPr>
            <a:spLocks noGrp="1"/>
          </p:cNvSpPr>
          <p:nvPr>
            <p:ph type="sldNum" sz="quarter" idx="12"/>
          </p:nvPr>
        </p:nvSpPr>
        <p:spPr/>
        <p:txBody>
          <a:bodyPr/>
          <a:lstStyle>
            <a:lvl1pPr>
              <a:defRPr/>
            </a:lvl1pPr>
          </a:lstStyle>
          <a:p>
            <a:pPr>
              <a:defRPr/>
            </a:pPr>
            <a:fld id="{69667C19-7BFF-4BF1-9132-6FDD043BCEA2}" type="slidenum">
              <a:rPr lang="ru-RU"/>
              <a:pPr>
                <a:defRPr/>
              </a:pPr>
              <a:t>‹#›</a:t>
            </a:fld>
            <a:endParaRPr lang="ru-RU"/>
          </a:p>
        </p:txBody>
      </p:sp>
    </p:spTree>
    <p:extLst>
      <p:ext uri="{BB962C8B-B14F-4D97-AF65-F5344CB8AC3E}">
        <p14:creationId xmlns:p14="http://schemas.microsoft.com/office/powerpoint/2010/main" val="161600157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a:t>Образец заголовка</a:t>
            </a:r>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10"/>
          </p:nvPr>
        </p:nvSpPr>
        <p:spPr/>
        <p:txBody>
          <a:bodyPr/>
          <a:lstStyle>
            <a:lvl1pPr>
              <a:defRPr/>
            </a:lvl1pPr>
          </a:lstStyle>
          <a:p>
            <a:pPr>
              <a:defRPr/>
            </a:pPr>
            <a:fld id="{60AE60B0-09AE-423E-880C-CC1805B3861B}" type="datetimeFigureOut">
              <a:rPr lang="ru-RU"/>
              <a:pPr>
                <a:defRPr/>
              </a:pPr>
              <a:t>02.06.2023</a:t>
            </a:fld>
            <a:endParaRPr lang="ru-RU"/>
          </a:p>
        </p:txBody>
      </p:sp>
      <p:sp>
        <p:nvSpPr>
          <p:cNvPr id="5" name="Нижний колонтитул 4"/>
          <p:cNvSpPr>
            <a:spLocks noGrp="1"/>
          </p:cNvSpPr>
          <p:nvPr>
            <p:ph type="ftr" sz="quarter" idx="11"/>
          </p:nvPr>
        </p:nvSpPr>
        <p:spPr/>
        <p:txBody>
          <a:bodyPr/>
          <a:lstStyle>
            <a:lvl1pPr>
              <a:defRPr/>
            </a:lvl1pPr>
          </a:lstStyle>
          <a:p>
            <a:pPr>
              <a:defRPr/>
            </a:pPr>
            <a:endParaRPr lang="ru-RU"/>
          </a:p>
        </p:txBody>
      </p:sp>
      <p:sp>
        <p:nvSpPr>
          <p:cNvPr id="6" name="Номер слайда 5"/>
          <p:cNvSpPr>
            <a:spLocks noGrp="1"/>
          </p:cNvSpPr>
          <p:nvPr>
            <p:ph type="sldNum" sz="quarter" idx="12"/>
          </p:nvPr>
        </p:nvSpPr>
        <p:spPr/>
        <p:txBody>
          <a:bodyPr/>
          <a:lstStyle>
            <a:lvl1pPr>
              <a:defRPr/>
            </a:lvl1pPr>
          </a:lstStyle>
          <a:p>
            <a:pPr>
              <a:defRPr/>
            </a:pPr>
            <a:fld id="{389A4352-9FFC-4E74-848B-2A4E080771E5}" type="slidenum">
              <a:rPr lang="ru-RU"/>
              <a:pPr>
                <a:defRPr/>
              </a:pPr>
              <a:t>‹#›</a:t>
            </a:fld>
            <a:endParaRPr lang="ru-RU"/>
          </a:p>
        </p:txBody>
      </p:sp>
    </p:spTree>
    <p:extLst>
      <p:ext uri="{BB962C8B-B14F-4D97-AF65-F5344CB8AC3E}">
        <p14:creationId xmlns:p14="http://schemas.microsoft.com/office/powerpoint/2010/main" val="16148656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wmf"/><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00B050"/>
        </a:solidFill>
        <a:effectLst/>
      </p:bgPr>
    </p:bg>
    <p:spTree>
      <p:nvGrpSpPr>
        <p:cNvPr id="1" name=""/>
        <p:cNvGrpSpPr/>
        <p:nvPr/>
      </p:nvGrpSpPr>
      <p:grpSpPr>
        <a:xfrm>
          <a:off x="0" y="0"/>
          <a:ext cx="0" cy="0"/>
          <a:chOff x="0" y="0"/>
          <a:chExt cx="0" cy="0"/>
        </a:xfrm>
      </p:grpSpPr>
      <p:sp>
        <p:nvSpPr>
          <p:cNvPr id="10" name="Прямоугольник 9"/>
          <p:cNvSpPr/>
          <p:nvPr/>
        </p:nvSpPr>
        <p:spPr>
          <a:xfrm>
            <a:off x="179388" y="188913"/>
            <a:ext cx="8713787" cy="6480175"/>
          </a:xfrm>
          <a:prstGeom prst="rect">
            <a:avLst/>
          </a:prstGeom>
          <a:solidFill>
            <a:schemeClr val="bg1"/>
          </a:solidFill>
          <a:ln w="57150">
            <a:solidFill>
              <a:srgbClr val="00B05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a:p>
        </p:txBody>
      </p:sp>
      <p:sp>
        <p:nvSpPr>
          <p:cNvPr id="1027" name="Заголовок 1"/>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ru-RU"/>
              <a:t>Образец заголовка</a:t>
            </a:r>
          </a:p>
        </p:txBody>
      </p:sp>
      <p:sp>
        <p:nvSpPr>
          <p:cNvPr id="1028" name="Текст 2"/>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smtClean="0">
                <a:solidFill>
                  <a:schemeClr val="tx1">
                    <a:tint val="75000"/>
                  </a:schemeClr>
                </a:solidFill>
                <a:latin typeface="+mn-lt"/>
                <a:cs typeface="+mn-cs"/>
              </a:defRPr>
            </a:lvl1pPr>
          </a:lstStyle>
          <a:p>
            <a:pPr>
              <a:defRPr/>
            </a:pPr>
            <a:fld id="{FA998F1A-86A1-4899-BB4F-7B25B3A3D7B3}" type="datetimeFigureOut">
              <a:rPr lang="ru-RU"/>
              <a:pPr>
                <a:defRPr/>
              </a:pPr>
              <a:t>02.06.2023</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smtClean="0">
                <a:solidFill>
                  <a:schemeClr val="tx1">
                    <a:tint val="75000"/>
                  </a:schemeClr>
                </a:solidFill>
                <a:latin typeface="+mn-lt"/>
                <a:cs typeface="+mn-cs"/>
              </a:defRPr>
            </a:lvl1pPr>
          </a:lstStyle>
          <a:p>
            <a:pPr>
              <a:defRPr/>
            </a:pPr>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smtClean="0">
                <a:solidFill>
                  <a:schemeClr val="tx1">
                    <a:tint val="75000"/>
                  </a:schemeClr>
                </a:solidFill>
                <a:latin typeface="+mn-lt"/>
                <a:cs typeface="+mn-cs"/>
              </a:defRPr>
            </a:lvl1pPr>
          </a:lstStyle>
          <a:p>
            <a:pPr>
              <a:defRPr/>
            </a:pPr>
            <a:fld id="{F1D60E1B-1D5E-45F2-9ECA-4B4408A6446E}" type="slidenum">
              <a:rPr lang="ru-RU"/>
              <a:pPr>
                <a:defRPr/>
              </a:pPr>
              <a:t>‹#›</a:t>
            </a:fld>
            <a:endParaRPr lang="ru-RU"/>
          </a:p>
        </p:txBody>
      </p:sp>
      <p:sp>
        <p:nvSpPr>
          <p:cNvPr id="13313" name="Rectangle 1"/>
          <p:cNvSpPr>
            <a:spLocks noChangeArrowheads="1"/>
          </p:cNvSpPr>
          <p:nvPr/>
        </p:nvSpPr>
        <p:spPr bwMode="auto">
          <a:xfrm>
            <a:off x="0" y="6596063"/>
            <a:ext cx="1638300" cy="261937"/>
          </a:xfrm>
          <a:prstGeom prst="rect">
            <a:avLst/>
          </a:prstGeom>
          <a:noFill/>
          <a:ln w="9525">
            <a:noFill/>
            <a:miter lim="800000"/>
            <a:headEnd/>
            <a:tailEnd/>
          </a:ln>
          <a:effectLst/>
        </p:spPr>
        <p:txBody>
          <a:bodyPr wrap="none" anchor="ctr">
            <a:spAutoFit/>
          </a:bodyPr>
          <a:lstStyle/>
          <a:p>
            <a:pPr>
              <a:defRPr/>
            </a:pPr>
            <a:r>
              <a:rPr lang="en-US" sz="1100" dirty="0">
                <a:solidFill>
                  <a:schemeClr val="bg1">
                    <a:lumMod val="75000"/>
                  </a:schemeClr>
                </a:solidFill>
                <a:latin typeface="Arial" pitchFamily="34" charset="0"/>
                <a:ea typeface="Calibri" pitchFamily="34" charset="0"/>
                <a:cs typeface="Times New Roman" pitchFamily="18" charset="0"/>
              </a:rPr>
              <a:t>FokinaLida.75@mail.ru</a:t>
            </a:r>
            <a:endParaRPr lang="en-US" dirty="0">
              <a:solidFill>
                <a:schemeClr val="bg1">
                  <a:lumMod val="75000"/>
                </a:schemeClr>
              </a:solidFill>
              <a:latin typeface="Arial" pitchFamily="34" charset="0"/>
              <a:cs typeface="Arial" pitchFamily="34" charset="0"/>
            </a:endParaRPr>
          </a:p>
        </p:txBody>
      </p:sp>
      <p:pic>
        <p:nvPicPr>
          <p:cNvPr id="1033" name="Picture 2" descr="D:\Лидия\шаблоны\для работы\ramki\BRD105.wmf"/>
          <p:cNvPicPr>
            <a:picLocks noChangeAspect="1" noChangeArrowheads="1"/>
          </p:cNvPicPr>
          <p:nvPr/>
        </p:nvPicPr>
        <p:blipFill>
          <a:blip r:embed="rId13" cstate="print">
            <a:extLst>
              <a:ext uri="{28A0092B-C50C-407E-A947-70E740481C1C}">
                <a14:useLocalDpi xmlns:a14="http://schemas.microsoft.com/office/drawing/2010/main" val="0"/>
              </a:ext>
            </a:extLst>
          </a:blip>
          <a:srcRect/>
          <a:stretch>
            <a:fillRect/>
          </a:stretch>
        </p:blipFill>
        <p:spPr bwMode="auto">
          <a:xfrm>
            <a:off x="250825" y="2708275"/>
            <a:ext cx="2220913" cy="3932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34" name="Picture 3"/>
          <p:cNvPicPr>
            <a:picLocks noChangeAspect="1" noChangeArrowheads="1"/>
          </p:cNvPicPr>
          <p:nvPr/>
        </p:nvPicPr>
        <p:blipFill>
          <a:blip r:embed="rId14">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6588125" y="2708275"/>
            <a:ext cx="2238375" cy="3952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eaLnBrk="1" fontAlgn="base" hangingPunct="1">
        <a:spcBef>
          <a:spcPct val="0"/>
        </a:spcBef>
        <a:spcAft>
          <a:spcPct val="0"/>
        </a:spcAft>
        <a:defRPr sz="4400" kern="1200">
          <a:solidFill>
            <a:schemeClr val="tx1"/>
          </a:solidFill>
          <a:latin typeface="+mj-lt"/>
          <a:ea typeface="+mj-ea"/>
          <a:cs typeface="+mj-cs"/>
        </a:defRPr>
      </a:lvl1pPr>
      <a:lvl2pPr algn="ctr" rtl="0" eaLnBrk="1" fontAlgn="base" hangingPunct="1">
        <a:spcBef>
          <a:spcPct val="0"/>
        </a:spcBef>
        <a:spcAft>
          <a:spcPct val="0"/>
        </a:spcAft>
        <a:defRPr sz="4400">
          <a:solidFill>
            <a:schemeClr val="tx1"/>
          </a:solidFill>
          <a:latin typeface="Calibri" pitchFamily="34" charset="0"/>
        </a:defRPr>
      </a:lvl2pPr>
      <a:lvl3pPr algn="ctr" rtl="0" eaLnBrk="1" fontAlgn="base" hangingPunct="1">
        <a:spcBef>
          <a:spcPct val="0"/>
        </a:spcBef>
        <a:spcAft>
          <a:spcPct val="0"/>
        </a:spcAft>
        <a:defRPr sz="4400">
          <a:solidFill>
            <a:schemeClr val="tx1"/>
          </a:solidFill>
          <a:latin typeface="Calibri" pitchFamily="34" charset="0"/>
        </a:defRPr>
      </a:lvl3pPr>
      <a:lvl4pPr algn="ctr" rtl="0" eaLnBrk="1" fontAlgn="base" hangingPunct="1">
        <a:spcBef>
          <a:spcPct val="0"/>
        </a:spcBef>
        <a:spcAft>
          <a:spcPct val="0"/>
        </a:spcAft>
        <a:defRPr sz="4400">
          <a:solidFill>
            <a:schemeClr val="tx1"/>
          </a:solidFill>
          <a:latin typeface="Calibri" pitchFamily="34" charset="0"/>
        </a:defRPr>
      </a:lvl4pPr>
      <a:lvl5pPr algn="ctr" rtl="0" eaLnBrk="1" fontAlgn="base" hangingPunct="1">
        <a:spcBef>
          <a:spcPct val="0"/>
        </a:spcBef>
        <a:spcAft>
          <a:spcPct val="0"/>
        </a:spcAft>
        <a:defRPr sz="4400">
          <a:solidFill>
            <a:schemeClr val="tx1"/>
          </a:solidFill>
          <a:latin typeface="Calibri" pitchFamily="34" charset="0"/>
        </a:defRPr>
      </a:lvl5pPr>
      <a:lvl6pPr marL="457200" algn="ctr" rtl="0" eaLnBrk="1" fontAlgn="base" hangingPunct="1">
        <a:spcBef>
          <a:spcPct val="0"/>
        </a:spcBef>
        <a:spcAft>
          <a:spcPct val="0"/>
        </a:spcAft>
        <a:defRPr sz="4400">
          <a:solidFill>
            <a:schemeClr val="tx1"/>
          </a:solidFill>
          <a:latin typeface="Calibri" pitchFamily="34" charset="0"/>
        </a:defRPr>
      </a:lvl6pPr>
      <a:lvl7pPr marL="914400" algn="ctr" rtl="0" eaLnBrk="1" fontAlgn="base" hangingPunct="1">
        <a:spcBef>
          <a:spcPct val="0"/>
        </a:spcBef>
        <a:spcAft>
          <a:spcPct val="0"/>
        </a:spcAft>
        <a:defRPr sz="4400">
          <a:solidFill>
            <a:schemeClr val="tx1"/>
          </a:solidFill>
          <a:latin typeface="Calibri" pitchFamily="34" charset="0"/>
        </a:defRPr>
      </a:lvl7pPr>
      <a:lvl8pPr marL="1371600" algn="ctr" rtl="0" eaLnBrk="1" fontAlgn="base" hangingPunct="1">
        <a:spcBef>
          <a:spcPct val="0"/>
        </a:spcBef>
        <a:spcAft>
          <a:spcPct val="0"/>
        </a:spcAft>
        <a:defRPr sz="4400">
          <a:solidFill>
            <a:schemeClr val="tx1"/>
          </a:solidFill>
          <a:latin typeface="Calibri" pitchFamily="34" charset="0"/>
        </a:defRPr>
      </a:lvl8pPr>
      <a:lvl9pPr marL="1828800" algn="ctr" rtl="0" eaLnBrk="1" fontAlgn="base" hangingPunct="1">
        <a:spcBef>
          <a:spcPct val="0"/>
        </a:spcBef>
        <a:spcAft>
          <a:spcPct val="0"/>
        </a:spcAft>
        <a:defRPr sz="4400">
          <a:solidFill>
            <a:schemeClr val="tx1"/>
          </a:solidFill>
          <a:latin typeface="Calibri" pitchFamily="34" charset="0"/>
        </a:defRPr>
      </a:lvl9pPr>
    </p:titleStyle>
    <p:bodyStyle>
      <a:lvl1pPr marL="342900" indent="-342900" algn="l" rtl="0" eaLnBrk="1" fontAlgn="base" hangingPunct="1">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1" fontAlgn="base" hangingPunct="1">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1" fontAlgn="base" hangingPunct="1">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1" fontAlgn="base" hangingPunct="1">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1" fontAlgn="base" hangingPunct="1">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3.wmf"/><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3" Type="http://schemas.openxmlformats.org/officeDocument/2006/relationships/hyperlink" Target="https://estet-portal.com/statyi/kak-hvalit-rebenka-pravilno-i-konstruktivno-10-sovetov" TargetMode="External"/><Relationship Id="rId2" Type="http://schemas.openxmlformats.org/officeDocument/2006/relationships/hyperlink" Target="https://infourok.ru/test-samoproverki-kakoy-vi-roditel-423474.html" TargetMode="External"/><Relationship Id="rId1" Type="http://schemas.openxmlformats.org/officeDocument/2006/relationships/slideLayout" Target="../slideLayouts/slideLayout7.xml"/><Relationship Id="rId4" Type="http://schemas.openxmlformats.org/officeDocument/2006/relationships/hyperlink" Target="https://&#1091;&#1088;&#1086;&#1082;.&#1088;&#1092;/library/shkolnie_trudnosti_blagopoluchnih_detej_101053.html"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95536" y="404664"/>
            <a:ext cx="7852214" cy="2923877"/>
          </a:xfrm>
          <a:prstGeom prst="rect">
            <a:avLst/>
          </a:prstGeom>
          <a:noFill/>
        </p:spPr>
        <p:txBody>
          <a:bodyPr wrap="none" rtlCol="0">
            <a:spAutoFit/>
          </a:bodyPr>
          <a:lstStyle/>
          <a:p>
            <a:r>
              <a:rPr lang="ru-RU" sz="2400" dirty="0"/>
              <a:t>Родительское собрание во 2 «Г» классе</a:t>
            </a:r>
          </a:p>
          <a:p>
            <a:endParaRPr lang="ru-RU" sz="2400" dirty="0"/>
          </a:p>
          <a:p>
            <a:r>
              <a:rPr lang="ru-RU" sz="2400" dirty="0"/>
              <a:t>Учитель : Яковлева И.А.</a:t>
            </a:r>
          </a:p>
          <a:p>
            <a:endParaRPr lang="ru-RU" sz="2400" dirty="0"/>
          </a:p>
          <a:p>
            <a:r>
              <a:rPr lang="ru-RU" sz="2400" dirty="0"/>
              <a:t>Тема:</a:t>
            </a:r>
            <a:br>
              <a:rPr lang="ru-RU" sz="2400" dirty="0"/>
            </a:br>
            <a:r>
              <a:rPr lang="ru-RU" sz="2400" dirty="0"/>
              <a:t> </a:t>
            </a:r>
            <a:r>
              <a:rPr lang="ru-RU" sz="3200" dirty="0"/>
              <a:t>« Как повысить мотивацию ребенка </a:t>
            </a:r>
          </a:p>
          <a:p>
            <a:r>
              <a:rPr lang="ru-RU" sz="3200" dirty="0"/>
              <a:t>     и что такое конструктивная похвала»</a:t>
            </a:r>
          </a:p>
        </p:txBody>
      </p:sp>
    </p:spTree>
    <p:extLst>
      <p:ext uri="{BB962C8B-B14F-4D97-AF65-F5344CB8AC3E}">
        <p14:creationId xmlns:p14="http://schemas.microsoft.com/office/powerpoint/2010/main" val="118507361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827584" y="1124744"/>
            <a:ext cx="7323864" cy="1354217"/>
          </a:xfrm>
          <a:prstGeom prst="rect">
            <a:avLst/>
          </a:prstGeom>
          <a:noFill/>
        </p:spPr>
        <p:txBody>
          <a:bodyPr wrap="none" rtlCol="0">
            <a:spAutoFit/>
          </a:bodyPr>
          <a:lstStyle/>
          <a:p>
            <a:r>
              <a:rPr lang="ru-RU" sz="2800" dirty="0"/>
              <a:t>Тест из просторов интернета</a:t>
            </a:r>
            <a:r>
              <a:rPr lang="ru-RU" dirty="0"/>
              <a:t>:</a:t>
            </a:r>
          </a:p>
          <a:p>
            <a:endParaRPr lang="ru-RU" dirty="0"/>
          </a:p>
          <a:p>
            <a:r>
              <a:rPr lang="ru-RU" dirty="0"/>
              <a:t>Отметьте фразы, которые вы используете в общении с ребенком, </a:t>
            </a:r>
          </a:p>
          <a:p>
            <a:r>
              <a:rPr lang="ru-RU" dirty="0"/>
              <a:t>посчитайте баллы.</a:t>
            </a:r>
          </a:p>
        </p:txBody>
      </p:sp>
    </p:spTree>
    <p:extLst>
      <p:ext uri="{BB962C8B-B14F-4D97-AF65-F5344CB8AC3E}">
        <p14:creationId xmlns:p14="http://schemas.microsoft.com/office/powerpoint/2010/main" val="33532993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043608" y="260648"/>
            <a:ext cx="6840760" cy="6545769"/>
          </a:xfrm>
          <a:prstGeom prst="rect">
            <a:avLst/>
          </a:prstGeom>
        </p:spPr>
        <p:txBody>
          <a:bodyPr wrap="square">
            <a:spAutoFit/>
          </a:bodyPr>
          <a:lstStyle/>
          <a:p>
            <a:pPr algn="ctr"/>
            <a:r>
              <a:rPr lang="ru-RU" sz="2800" b="1" dirty="0">
                <a:latin typeface="Times New Roman" pitchFamily="18" charset="0"/>
                <a:cs typeface="Times New Roman" pitchFamily="18" charset="0"/>
              </a:rPr>
              <a:t>Сколько раз тебе повторять!          2</a:t>
            </a:r>
          </a:p>
          <a:p>
            <a:pPr algn="ctr"/>
            <a:r>
              <a:rPr lang="ru-RU" sz="2800" b="1" dirty="0">
                <a:latin typeface="Times New Roman" pitchFamily="18" charset="0"/>
                <a:cs typeface="Times New Roman" pitchFamily="18" charset="0"/>
              </a:rPr>
              <a:t>Посоветуй мне, пожалуйста.         1</a:t>
            </a:r>
          </a:p>
          <a:p>
            <a:pPr algn="ctr"/>
            <a:r>
              <a:rPr lang="ru-RU" sz="2800" b="1" dirty="0">
                <a:latin typeface="Times New Roman" pitchFamily="18" charset="0"/>
                <a:cs typeface="Times New Roman" pitchFamily="18" charset="0"/>
              </a:rPr>
              <a:t>Не знаю, что бы я без тебя делала! 1</a:t>
            </a:r>
          </a:p>
          <a:p>
            <a:pPr algn="ctr"/>
            <a:r>
              <a:rPr lang="ru-RU" sz="2800" b="1" dirty="0">
                <a:latin typeface="Times New Roman" pitchFamily="18" charset="0"/>
                <a:cs typeface="Times New Roman" pitchFamily="18" charset="0"/>
              </a:rPr>
              <a:t>И в кого ты такой уродился!         2</a:t>
            </a:r>
          </a:p>
          <a:p>
            <a:pPr algn="ctr"/>
            <a:r>
              <a:rPr lang="ru-RU" sz="2800" b="1" dirty="0">
                <a:latin typeface="Times New Roman" pitchFamily="18" charset="0"/>
                <a:cs typeface="Times New Roman" pitchFamily="18" charset="0"/>
              </a:rPr>
              <a:t>Какие у тебя замечательные друзья! 1</a:t>
            </a:r>
          </a:p>
          <a:p>
            <a:pPr algn="ctr"/>
            <a:r>
              <a:rPr lang="ru-RU" sz="2800" b="1" dirty="0">
                <a:latin typeface="Times New Roman" pitchFamily="18" charset="0"/>
                <a:cs typeface="Times New Roman" pitchFamily="18" charset="0"/>
              </a:rPr>
              <a:t>Ну, на кого ты похожа!                      2</a:t>
            </a:r>
          </a:p>
          <a:p>
            <a:pPr algn="ctr"/>
            <a:r>
              <a:rPr lang="ru-RU" sz="2800" b="1" dirty="0">
                <a:latin typeface="Times New Roman" pitchFamily="18" charset="0"/>
                <a:cs typeface="Times New Roman" pitchFamily="18" charset="0"/>
              </a:rPr>
              <a:t>Я в твое время!                              2</a:t>
            </a:r>
          </a:p>
          <a:p>
            <a:pPr algn="ctr"/>
            <a:r>
              <a:rPr lang="ru-RU" sz="2800" b="1" dirty="0">
                <a:latin typeface="Times New Roman" pitchFamily="18" charset="0"/>
                <a:cs typeface="Times New Roman" pitchFamily="18" charset="0"/>
              </a:rPr>
              <a:t>Ты моя опора и помощник!        1</a:t>
            </a:r>
          </a:p>
          <a:p>
            <a:pPr algn="ctr"/>
            <a:r>
              <a:rPr lang="ru-RU" sz="2800" b="1" dirty="0">
                <a:latin typeface="Times New Roman" pitchFamily="18" charset="0"/>
                <a:cs typeface="Times New Roman" pitchFamily="18" charset="0"/>
              </a:rPr>
              <a:t>Ну что за друзья у тебя!           2</a:t>
            </a:r>
          </a:p>
          <a:p>
            <a:pPr algn="ctr"/>
            <a:r>
              <a:rPr lang="ru-RU" sz="2800" b="1" dirty="0">
                <a:latin typeface="Times New Roman" pitchFamily="18" charset="0"/>
                <a:cs typeface="Times New Roman" pitchFamily="18" charset="0"/>
              </a:rPr>
              <a:t>О чем ты только думаешь!         2</a:t>
            </a:r>
          </a:p>
          <a:p>
            <a:pPr algn="ctr"/>
            <a:r>
              <a:rPr lang="ru-RU" sz="2800" b="1" dirty="0">
                <a:latin typeface="Times New Roman" pitchFamily="18" charset="0"/>
                <a:cs typeface="Times New Roman" pitchFamily="18" charset="0"/>
              </a:rPr>
              <a:t>Какая ты у меня умница!          1</a:t>
            </a:r>
          </a:p>
          <a:p>
            <a:pPr algn="ctr"/>
            <a:r>
              <a:rPr lang="ru-RU" sz="2800" b="1" dirty="0">
                <a:latin typeface="Times New Roman" pitchFamily="18" charset="0"/>
                <a:cs typeface="Times New Roman" pitchFamily="18" charset="0"/>
              </a:rPr>
              <a:t>А ты как считаешь, сын? (дочь) 1</a:t>
            </a:r>
          </a:p>
          <a:p>
            <a:pPr algn="ctr"/>
            <a:r>
              <a:rPr lang="ru-RU" sz="2800" b="1" dirty="0">
                <a:latin typeface="Times New Roman" pitchFamily="18" charset="0"/>
                <a:cs typeface="Times New Roman" pitchFamily="18" charset="0"/>
              </a:rPr>
              <a:t>У всех дети как дети, а ты?        2</a:t>
            </a:r>
          </a:p>
          <a:p>
            <a:pPr algn="ctr"/>
            <a:r>
              <a:rPr lang="ru-RU" sz="2800" b="1" dirty="0">
                <a:latin typeface="Times New Roman" pitchFamily="18" charset="0"/>
                <a:cs typeface="Times New Roman" pitchFamily="18" charset="0"/>
              </a:rPr>
              <a:t>Какой ты у меня сообразительный! 1</a:t>
            </a:r>
          </a:p>
          <a:p>
            <a:r>
              <a:rPr lang="ru-RU" dirty="0"/>
              <a:t> </a:t>
            </a:r>
          </a:p>
        </p:txBody>
      </p:sp>
    </p:spTree>
    <p:extLst>
      <p:ext uri="{BB962C8B-B14F-4D97-AF65-F5344CB8AC3E}">
        <p14:creationId xmlns:p14="http://schemas.microsoft.com/office/powerpoint/2010/main" val="174525424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115616" y="335846"/>
            <a:ext cx="6840760" cy="5632311"/>
          </a:xfrm>
          <a:prstGeom prst="rect">
            <a:avLst/>
          </a:prstGeom>
        </p:spPr>
        <p:txBody>
          <a:bodyPr wrap="square">
            <a:spAutoFit/>
          </a:bodyPr>
          <a:lstStyle/>
          <a:p>
            <a:endParaRPr lang="ru-RU" sz="2000" b="1" dirty="0">
              <a:latin typeface="Times New Roman" pitchFamily="18" charset="0"/>
              <a:cs typeface="Times New Roman" pitchFamily="18" charset="0"/>
            </a:endParaRPr>
          </a:p>
          <a:p>
            <a:r>
              <a:rPr lang="ru-RU" sz="2000" b="1" dirty="0">
                <a:latin typeface="Times New Roman" pitchFamily="18" charset="0"/>
                <a:cs typeface="Times New Roman" pitchFamily="18" charset="0"/>
              </a:rPr>
              <a:t>7-8 баллов: </a:t>
            </a:r>
            <a:r>
              <a:rPr lang="ru-RU" sz="2000" dirty="0">
                <a:latin typeface="Times New Roman" pitchFamily="18" charset="0"/>
                <a:cs typeface="Times New Roman" pitchFamily="18" charset="0"/>
              </a:rPr>
              <a:t>вы живете с ребенком душа в душу, он искренне любит и уважает вас, ваши отношения способствуют становлению его личности.</a:t>
            </a:r>
          </a:p>
          <a:p>
            <a:endParaRPr lang="ru-RU" sz="2000" dirty="0">
              <a:latin typeface="Times New Roman" pitchFamily="18" charset="0"/>
              <a:cs typeface="Times New Roman" pitchFamily="18" charset="0"/>
            </a:endParaRPr>
          </a:p>
          <a:p>
            <a:r>
              <a:rPr lang="ru-RU" sz="2000" b="1" dirty="0">
                <a:latin typeface="Times New Roman" pitchFamily="18" charset="0"/>
                <a:cs typeface="Times New Roman" pitchFamily="18" charset="0"/>
              </a:rPr>
              <a:t>9-10 баллов: </a:t>
            </a:r>
            <a:r>
              <a:rPr lang="ru-RU" sz="2000" dirty="0">
                <a:latin typeface="Times New Roman" pitchFamily="18" charset="0"/>
                <a:cs typeface="Times New Roman" pitchFamily="18" charset="0"/>
              </a:rPr>
              <a:t>вы непоследовательны в общении с ребенком, он уважает вас, хотя и не всегда с вами откровенен, его развитие подвержено влиянию случайных обстоятельств.</a:t>
            </a:r>
          </a:p>
          <a:p>
            <a:endParaRPr lang="ru-RU" sz="2000" dirty="0">
              <a:latin typeface="Times New Roman" pitchFamily="18" charset="0"/>
              <a:cs typeface="Times New Roman" pitchFamily="18" charset="0"/>
            </a:endParaRPr>
          </a:p>
          <a:p>
            <a:r>
              <a:rPr lang="ru-RU" sz="2000" b="1" dirty="0">
                <a:latin typeface="Times New Roman" pitchFamily="18" charset="0"/>
                <a:cs typeface="Times New Roman" pitchFamily="18" charset="0"/>
              </a:rPr>
              <a:t>11-12 баллов: </a:t>
            </a:r>
            <a:r>
              <a:rPr lang="ru-RU" sz="2000" dirty="0">
                <a:latin typeface="Times New Roman" pitchFamily="18" charset="0"/>
                <a:cs typeface="Times New Roman" pitchFamily="18" charset="0"/>
              </a:rPr>
              <a:t>вам необходимо быть к ребенку повнимательнее, вы пользуетесь у него авторитетом, но, согласитесь, авторитет не заменит любви, развитие вашего ребенка зависит от случая в большей степени, чем от вас.</a:t>
            </a:r>
          </a:p>
          <a:p>
            <a:endParaRPr lang="ru-RU" sz="2000" dirty="0">
              <a:latin typeface="Times New Roman" pitchFamily="18" charset="0"/>
              <a:cs typeface="Times New Roman" pitchFamily="18" charset="0"/>
            </a:endParaRPr>
          </a:p>
          <a:p>
            <a:r>
              <a:rPr lang="ru-RU" sz="2000" b="1" dirty="0">
                <a:latin typeface="Times New Roman" pitchFamily="18" charset="0"/>
                <a:cs typeface="Times New Roman" pitchFamily="18" charset="0"/>
              </a:rPr>
              <a:t>13-14 баллов: </a:t>
            </a:r>
            <a:r>
              <a:rPr lang="ru-RU" sz="2000" dirty="0">
                <a:latin typeface="Times New Roman" pitchFamily="18" charset="0"/>
                <a:cs typeface="Times New Roman" pitchFamily="18" charset="0"/>
              </a:rPr>
              <a:t>вы и сами чувствуете, что идете по неверному пути, между вами и ребенком существует недоверие, пока не поздно, постарайтесь уделять ему побольше внимания, прислушивайтесь к его словам.</a:t>
            </a:r>
          </a:p>
        </p:txBody>
      </p:sp>
    </p:spTree>
    <p:extLst>
      <p:ext uri="{BB962C8B-B14F-4D97-AF65-F5344CB8AC3E}">
        <p14:creationId xmlns:p14="http://schemas.microsoft.com/office/powerpoint/2010/main" val="73325226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6" name="Picture 2" descr="J0343343"/>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352800" y="2514600"/>
            <a:ext cx="1684338" cy="1752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6867" name="WordArt 3"/>
          <p:cNvSpPr>
            <a:spLocks noChangeArrowheads="1" noChangeShapeType="1" noTextEdit="1"/>
          </p:cNvSpPr>
          <p:nvPr/>
        </p:nvSpPr>
        <p:spPr bwMode="auto">
          <a:xfrm>
            <a:off x="2971800" y="1981200"/>
            <a:ext cx="2895600" cy="523875"/>
          </a:xfrm>
          <a:prstGeom prst="rect">
            <a:avLst/>
          </a:prstGeom>
        </p:spPr>
        <p:txBody>
          <a:bodyPr wrap="none" fromWordArt="1">
            <a:prstTxWarp prst="textPlain">
              <a:avLst>
                <a:gd name="adj" fmla="val 50000"/>
              </a:avLst>
            </a:prstTxWarp>
          </a:bodyPr>
          <a:lstStyle/>
          <a:p>
            <a:r>
              <a:rPr lang="ru-RU" sz="3600" kern="10" dirty="0">
                <a:ln w="9525">
                  <a:solidFill>
                    <a:srgbClr val="000000"/>
                  </a:solidFill>
                  <a:round/>
                  <a:headEnd/>
                  <a:tailEnd/>
                </a:ln>
                <a:solidFill>
                  <a:srgbClr val="FF0000"/>
                </a:solidFill>
                <a:latin typeface="Times New Roman" pitchFamily="18" charset="0"/>
                <a:cs typeface="Times New Roman" pitchFamily="18" charset="0"/>
              </a:rPr>
              <a:t>желание</a:t>
            </a:r>
          </a:p>
        </p:txBody>
      </p:sp>
      <p:sp>
        <p:nvSpPr>
          <p:cNvPr id="36868" name="WordArt 4"/>
          <p:cNvSpPr>
            <a:spLocks noChangeArrowheads="1" noChangeShapeType="1" noTextEdit="1"/>
          </p:cNvSpPr>
          <p:nvPr/>
        </p:nvSpPr>
        <p:spPr bwMode="auto">
          <a:xfrm>
            <a:off x="2971800" y="4495800"/>
            <a:ext cx="2895600" cy="523875"/>
          </a:xfrm>
          <a:prstGeom prst="rect">
            <a:avLst/>
          </a:prstGeom>
        </p:spPr>
        <p:txBody>
          <a:bodyPr wrap="none" fromWordArt="1">
            <a:prstTxWarp prst="textPlain">
              <a:avLst>
                <a:gd name="adj" fmla="val 50000"/>
              </a:avLst>
            </a:prstTxWarp>
          </a:bodyPr>
          <a:lstStyle/>
          <a:p>
            <a:r>
              <a:rPr lang="ru-RU" sz="3600" kern="10" dirty="0">
                <a:ln w="9525">
                  <a:solidFill>
                    <a:srgbClr val="000000"/>
                  </a:solidFill>
                  <a:round/>
                  <a:headEnd/>
                  <a:tailEnd/>
                </a:ln>
                <a:solidFill>
                  <a:srgbClr val="FF0000"/>
                </a:solidFill>
                <a:latin typeface="Times New Roman" pitchFamily="18" charset="0"/>
                <a:cs typeface="Times New Roman" pitchFamily="18" charset="0"/>
              </a:rPr>
              <a:t>учиться</a:t>
            </a:r>
          </a:p>
        </p:txBody>
      </p:sp>
      <p:sp>
        <p:nvSpPr>
          <p:cNvPr id="36869" name="Text Box 5"/>
          <p:cNvSpPr txBox="1">
            <a:spLocks noChangeArrowheads="1"/>
          </p:cNvSpPr>
          <p:nvPr/>
        </p:nvSpPr>
        <p:spPr bwMode="auto">
          <a:xfrm>
            <a:off x="3200400" y="5182137"/>
            <a:ext cx="3581400" cy="14773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algn="ctr" eaLnBrk="0" fontAlgn="base" hangingPunct="0">
              <a:spcBef>
                <a:spcPct val="0"/>
              </a:spcBef>
              <a:spcAft>
                <a:spcPct val="0"/>
              </a:spcAft>
              <a:defRPr>
                <a:solidFill>
                  <a:schemeClr val="tx1"/>
                </a:solidFill>
                <a:latin typeface="Arial" charset="0"/>
              </a:defRPr>
            </a:lvl6pPr>
            <a:lvl7pPr marL="2971800" indent="-228600" algn="ctr" eaLnBrk="0" fontAlgn="base" hangingPunct="0">
              <a:spcBef>
                <a:spcPct val="0"/>
              </a:spcBef>
              <a:spcAft>
                <a:spcPct val="0"/>
              </a:spcAft>
              <a:defRPr>
                <a:solidFill>
                  <a:schemeClr val="tx1"/>
                </a:solidFill>
                <a:latin typeface="Arial" charset="0"/>
              </a:defRPr>
            </a:lvl7pPr>
            <a:lvl8pPr marL="3429000" indent="-228600" algn="ctr" eaLnBrk="0" fontAlgn="base" hangingPunct="0">
              <a:spcBef>
                <a:spcPct val="0"/>
              </a:spcBef>
              <a:spcAft>
                <a:spcPct val="0"/>
              </a:spcAft>
              <a:defRPr>
                <a:solidFill>
                  <a:schemeClr val="tx1"/>
                </a:solidFill>
                <a:latin typeface="Arial" charset="0"/>
              </a:defRPr>
            </a:lvl8pPr>
            <a:lvl9pPr marL="3886200" indent="-228600" algn="ctr" eaLnBrk="0" fontAlgn="base" hangingPunct="0">
              <a:spcBef>
                <a:spcPct val="0"/>
              </a:spcBef>
              <a:spcAft>
                <a:spcPct val="0"/>
              </a:spcAft>
              <a:defRPr>
                <a:solidFill>
                  <a:schemeClr val="tx1"/>
                </a:solidFill>
                <a:latin typeface="Arial" charset="0"/>
              </a:defRPr>
            </a:lvl9pPr>
          </a:lstStyle>
          <a:p>
            <a:pPr eaLnBrk="1" hangingPunct="1">
              <a:spcBef>
                <a:spcPct val="50000"/>
              </a:spcBef>
            </a:pPr>
            <a:r>
              <a:rPr lang="ru-RU" b="1" dirty="0">
                <a:solidFill>
                  <a:srgbClr val="FF0000"/>
                </a:solidFill>
                <a:latin typeface="Verdana" pitchFamily="34" charset="0"/>
              </a:rPr>
              <a:t>5</a:t>
            </a:r>
          </a:p>
          <a:p>
            <a:pPr eaLnBrk="1" hangingPunct="1">
              <a:spcBef>
                <a:spcPct val="50000"/>
              </a:spcBef>
            </a:pPr>
            <a:r>
              <a:rPr lang="ru-RU" sz="2400" b="1" dirty="0">
                <a:solidFill>
                  <a:srgbClr val="0070C0"/>
                </a:solidFill>
                <a:latin typeface="Times New Roman" pitchFamily="18" charset="0"/>
                <a:cs typeface="Times New Roman" pitchFamily="18" charset="0"/>
              </a:rPr>
              <a:t>Выполнение</a:t>
            </a:r>
          </a:p>
          <a:p>
            <a:pPr eaLnBrk="1" hangingPunct="1">
              <a:spcBef>
                <a:spcPct val="50000"/>
              </a:spcBef>
            </a:pPr>
            <a:r>
              <a:rPr lang="ru-RU" sz="2400" b="1" dirty="0">
                <a:solidFill>
                  <a:srgbClr val="0070C0"/>
                </a:solidFill>
                <a:latin typeface="Times New Roman" pitchFamily="18" charset="0"/>
                <a:cs typeface="Times New Roman" pitchFamily="18" charset="0"/>
              </a:rPr>
              <a:t>установленных правил</a:t>
            </a:r>
          </a:p>
        </p:txBody>
      </p:sp>
      <p:sp>
        <p:nvSpPr>
          <p:cNvPr id="36870" name="Text Box 6"/>
          <p:cNvSpPr txBox="1">
            <a:spLocks noChangeArrowheads="1"/>
          </p:cNvSpPr>
          <p:nvPr/>
        </p:nvSpPr>
        <p:spPr bwMode="auto">
          <a:xfrm>
            <a:off x="5867400" y="3048000"/>
            <a:ext cx="2568575" cy="14773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algn="ctr" eaLnBrk="0" fontAlgn="base" hangingPunct="0">
              <a:spcBef>
                <a:spcPct val="0"/>
              </a:spcBef>
              <a:spcAft>
                <a:spcPct val="0"/>
              </a:spcAft>
              <a:defRPr>
                <a:solidFill>
                  <a:schemeClr val="tx1"/>
                </a:solidFill>
                <a:latin typeface="Arial" charset="0"/>
              </a:defRPr>
            </a:lvl6pPr>
            <a:lvl7pPr marL="2971800" indent="-228600" algn="ctr" eaLnBrk="0" fontAlgn="base" hangingPunct="0">
              <a:spcBef>
                <a:spcPct val="0"/>
              </a:spcBef>
              <a:spcAft>
                <a:spcPct val="0"/>
              </a:spcAft>
              <a:defRPr>
                <a:solidFill>
                  <a:schemeClr val="tx1"/>
                </a:solidFill>
                <a:latin typeface="Arial" charset="0"/>
              </a:defRPr>
            </a:lvl7pPr>
            <a:lvl8pPr marL="3429000" indent="-228600" algn="ctr" eaLnBrk="0" fontAlgn="base" hangingPunct="0">
              <a:spcBef>
                <a:spcPct val="0"/>
              </a:spcBef>
              <a:spcAft>
                <a:spcPct val="0"/>
              </a:spcAft>
              <a:defRPr>
                <a:solidFill>
                  <a:schemeClr val="tx1"/>
                </a:solidFill>
                <a:latin typeface="Arial" charset="0"/>
              </a:defRPr>
            </a:lvl8pPr>
            <a:lvl9pPr marL="3886200" indent="-228600" algn="ctr" eaLnBrk="0" fontAlgn="base" hangingPunct="0">
              <a:spcBef>
                <a:spcPct val="0"/>
              </a:spcBef>
              <a:spcAft>
                <a:spcPct val="0"/>
              </a:spcAft>
              <a:defRPr>
                <a:solidFill>
                  <a:schemeClr val="tx1"/>
                </a:solidFill>
                <a:latin typeface="Arial" charset="0"/>
              </a:defRPr>
            </a:lvl9pPr>
          </a:lstStyle>
          <a:p>
            <a:pPr eaLnBrk="1" hangingPunct="1">
              <a:spcBef>
                <a:spcPct val="50000"/>
              </a:spcBef>
            </a:pPr>
            <a:r>
              <a:rPr lang="ru-RU" b="1" dirty="0">
                <a:solidFill>
                  <a:srgbClr val="FF0000"/>
                </a:solidFill>
                <a:latin typeface="Verdana" pitchFamily="34" charset="0"/>
              </a:rPr>
              <a:t>2</a:t>
            </a:r>
          </a:p>
          <a:p>
            <a:pPr eaLnBrk="1" hangingPunct="1">
              <a:spcBef>
                <a:spcPct val="50000"/>
              </a:spcBef>
            </a:pPr>
            <a:r>
              <a:rPr lang="ru-RU" sz="2400" b="1" dirty="0">
                <a:solidFill>
                  <a:srgbClr val="0070C0"/>
                </a:solidFill>
                <a:latin typeface="Times New Roman" pitchFamily="18" charset="0"/>
                <a:cs typeface="Times New Roman" pitchFamily="18" charset="0"/>
              </a:rPr>
              <a:t>Положительные </a:t>
            </a:r>
          </a:p>
          <a:p>
            <a:pPr eaLnBrk="1" hangingPunct="1">
              <a:spcBef>
                <a:spcPct val="50000"/>
              </a:spcBef>
            </a:pPr>
            <a:r>
              <a:rPr lang="ru-RU" sz="2400" b="1" dirty="0">
                <a:solidFill>
                  <a:srgbClr val="0070C0"/>
                </a:solidFill>
                <a:latin typeface="Times New Roman" pitchFamily="18" charset="0"/>
                <a:cs typeface="Times New Roman" pitchFamily="18" charset="0"/>
              </a:rPr>
              <a:t>установки</a:t>
            </a:r>
          </a:p>
        </p:txBody>
      </p:sp>
      <p:sp>
        <p:nvSpPr>
          <p:cNvPr id="36871" name="Text Box 7"/>
          <p:cNvSpPr txBox="1">
            <a:spLocks noChangeArrowheads="1"/>
          </p:cNvSpPr>
          <p:nvPr/>
        </p:nvSpPr>
        <p:spPr bwMode="auto">
          <a:xfrm>
            <a:off x="1066800" y="381000"/>
            <a:ext cx="1981200" cy="12926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algn="ctr" eaLnBrk="0" fontAlgn="base" hangingPunct="0">
              <a:spcBef>
                <a:spcPct val="0"/>
              </a:spcBef>
              <a:spcAft>
                <a:spcPct val="0"/>
              </a:spcAft>
              <a:defRPr>
                <a:solidFill>
                  <a:schemeClr val="tx1"/>
                </a:solidFill>
                <a:latin typeface="Arial" charset="0"/>
              </a:defRPr>
            </a:lvl6pPr>
            <a:lvl7pPr marL="2971800" indent="-228600" algn="ctr" eaLnBrk="0" fontAlgn="base" hangingPunct="0">
              <a:spcBef>
                <a:spcPct val="0"/>
              </a:spcBef>
              <a:spcAft>
                <a:spcPct val="0"/>
              </a:spcAft>
              <a:defRPr>
                <a:solidFill>
                  <a:schemeClr val="tx1"/>
                </a:solidFill>
                <a:latin typeface="Arial" charset="0"/>
              </a:defRPr>
            </a:lvl7pPr>
            <a:lvl8pPr marL="3429000" indent="-228600" algn="ctr" eaLnBrk="0" fontAlgn="base" hangingPunct="0">
              <a:spcBef>
                <a:spcPct val="0"/>
              </a:spcBef>
              <a:spcAft>
                <a:spcPct val="0"/>
              </a:spcAft>
              <a:defRPr>
                <a:solidFill>
                  <a:schemeClr val="tx1"/>
                </a:solidFill>
                <a:latin typeface="Arial" charset="0"/>
              </a:defRPr>
            </a:lvl8pPr>
            <a:lvl9pPr marL="3886200" indent="-228600" algn="ctr" eaLnBrk="0" fontAlgn="base" hangingPunct="0">
              <a:spcBef>
                <a:spcPct val="0"/>
              </a:spcBef>
              <a:spcAft>
                <a:spcPct val="0"/>
              </a:spcAft>
              <a:defRPr>
                <a:solidFill>
                  <a:schemeClr val="tx1"/>
                </a:solidFill>
                <a:latin typeface="Arial" charset="0"/>
              </a:defRPr>
            </a:lvl9pPr>
          </a:lstStyle>
          <a:p>
            <a:pPr eaLnBrk="1" hangingPunct="1">
              <a:spcBef>
                <a:spcPct val="50000"/>
              </a:spcBef>
            </a:pPr>
            <a:r>
              <a:rPr lang="ru-RU" b="1" dirty="0">
                <a:solidFill>
                  <a:srgbClr val="FF0000"/>
                </a:solidFill>
                <a:latin typeface="Verdana" pitchFamily="34" charset="0"/>
              </a:rPr>
              <a:t>3</a:t>
            </a:r>
          </a:p>
          <a:p>
            <a:pPr eaLnBrk="1" hangingPunct="1">
              <a:spcBef>
                <a:spcPct val="50000"/>
              </a:spcBef>
            </a:pPr>
            <a:r>
              <a:rPr lang="ru-RU" sz="2400" b="1" dirty="0">
                <a:solidFill>
                  <a:srgbClr val="0070C0"/>
                </a:solidFill>
                <a:latin typeface="Times New Roman" pitchFamily="18" charset="0"/>
                <a:cs typeface="Times New Roman" pitchFamily="18" charset="0"/>
              </a:rPr>
              <a:t>Любовь родителей</a:t>
            </a:r>
          </a:p>
        </p:txBody>
      </p:sp>
      <p:sp>
        <p:nvSpPr>
          <p:cNvPr id="36872" name="Text Box 8"/>
          <p:cNvSpPr txBox="1">
            <a:spLocks noChangeArrowheads="1"/>
          </p:cNvSpPr>
          <p:nvPr/>
        </p:nvSpPr>
        <p:spPr bwMode="auto">
          <a:xfrm>
            <a:off x="899592" y="3200400"/>
            <a:ext cx="1728192" cy="14773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algn="ctr" eaLnBrk="0" fontAlgn="base" hangingPunct="0">
              <a:spcBef>
                <a:spcPct val="0"/>
              </a:spcBef>
              <a:spcAft>
                <a:spcPct val="0"/>
              </a:spcAft>
              <a:defRPr>
                <a:solidFill>
                  <a:schemeClr val="tx1"/>
                </a:solidFill>
                <a:latin typeface="Arial" charset="0"/>
              </a:defRPr>
            </a:lvl6pPr>
            <a:lvl7pPr marL="2971800" indent="-228600" algn="ctr" eaLnBrk="0" fontAlgn="base" hangingPunct="0">
              <a:spcBef>
                <a:spcPct val="0"/>
              </a:spcBef>
              <a:spcAft>
                <a:spcPct val="0"/>
              </a:spcAft>
              <a:defRPr>
                <a:solidFill>
                  <a:schemeClr val="tx1"/>
                </a:solidFill>
                <a:latin typeface="Arial" charset="0"/>
              </a:defRPr>
            </a:lvl7pPr>
            <a:lvl8pPr marL="3429000" indent="-228600" algn="ctr" eaLnBrk="0" fontAlgn="base" hangingPunct="0">
              <a:spcBef>
                <a:spcPct val="0"/>
              </a:spcBef>
              <a:spcAft>
                <a:spcPct val="0"/>
              </a:spcAft>
              <a:defRPr>
                <a:solidFill>
                  <a:schemeClr val="tx1"/>
                </a:solidFill>
                <a:latin typeface="Arial" charset="0"/>
              </a:defRPr>
            </a:lvl8pPr>
            <a:lvl9pPr marL="3886200" indent="-228600" algn="ctr" eaLnBrk="0" fontAlgn="base" hangingPunct="0">
              <a:spcBef>
                <a:spcPct val="0"/>
              </a:spcBef>
              <a:spcAft>
                <a:spcPct val="0"/>
              </a:spcAft>
              <a:defRPr>
                <a:solidFill>
                  <a:schemeClr val="tx1"/>
                </a:solidFill>
                <a:latin typeface="Arial" charset="0"/>
              </a:defRPr>
            </a:lvl9pPr>
          </a:lstStyle>
          <a:p>
            <a:pPr eaLnBrk="1" hangingPunct="1">
              <a:spcBef>
                <a:spcPct val="50000"/>
              </a:spcBef>
            </a:pPr>
            <a:r>
              <a:rPr lang="ru-RU" b="1" dirty="0">
                <a:solidFill>
                  <a:srgbClr val="FF0000"/>
                </a:solidFill>
                <a:latin typeface="Verdana" pitchFamily="34" charset="0"/>
              </a:rPr>
              <a:t>4</a:t>
            </a:r>
          </a:p>
          <a:p>
            <a:pPr eaLnBrk="1" hangingPunct="1">
              <a:spcBef>
                <a:spcPct val="50000"/>
              </a:spcBef>
            </a:pPr>
            <a:r>
              <a:rPr lang="ru-RU" sz="2400" b="1" dirty="0">
                <a:solidFill>
                  <a:srgbClr val="0070C0"/>
                </a:solidFill>
                <a:latin typeface="Times New Roman" pitchFamily="18" charset="0"/>
                <a:cs typeface="Times New Roman" pitchFamily="18" charset="0"/>
              </a:rPr>
              <a:t>Приучение </a:t>
            </a:r>
          </a:p>
          <a:p>
            <a:pPr eaLnBrk="1" hangingPunct="1">
              <a:spcBef>
                <a:spcPct val="50000"/>
              </a:spcBef>
            </a:pPr>
            <a:r>
              <a:rPr lang="ru-RU" sz="2400" b="1" dirty="0">
                <a:solidFill>
                  <a:srgbClr val="0070C0"/>
                </a:solidFill>
                <a:latin typeface="Times New Roman" pitchFamily="18" charset="0"/>
                <a:cs typeface="Times New Roman" pitchFamily="18" charset="0"/>
              </a:rPr>
              <a:t>к режиму</a:t>
            </a:r>
          </a:p>
        </p:txBody>
      </p:sp>
      <p:sp>
        <p:nvSpPr>
          <p:cNvPr id="36873" name="Text Box 9"/>
          <p:cNvSpPr txBox="1">
            <a:spLocks noChangeArrowheads="1"/>
          </p:cNvSpPr>
          <p:nvPr/>
        </p:nvSpPr>
        <p:spPr bwMode="auto">
          <a:xfrm>
            <a:off x="6858000" y="381000"/>
            <a:ext cx="1577975" cy="12926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algn="ctr" eaLnBrk="0" fontAlgn="base" hangingPunct="0">
              <a:spcBef>
                <a:spcPct val="0"/>
              </a:spcBef>
              <a:spcAft>
                <a:spcPct val="0"/>
              </a:spcAft>
              <a:defRPr>
                <a:solidFill>
                  <a:schemeClr val="tx1"/>
                </a:solidFill>
                <a:latin typeface="Arial" charset="0"/>
              </a:defRPr>
            </a:lvl6pPr>
            <a:lvl7pPr marL="2971800" indent="-228600" algn="ctr" eaLnBrk="0" fontAlgn="base" hangingPunct="0">
              <a:spcBef>
                <a:spcPct val="0"/>
              </a:spcBef>
              <a:spcAft>
                <a:spcPct val="0"/>
              </a:spcAft>
              <a:defRPr>
                <a:solidFill>
                  <a:schemeClr val="tx1"/>
                </a:solidFill>
                <a:latin typeface="Arial" charset="0"/>
              </a:defRPr>
            </a:lvl7pPr>
            <a:lvl8pPr marL="3429000" indent="-228600" algn="ctr" eaLnBrk="0" fontAlgn="base" hangingPunct="0">
              <a:spcBef>
                <a:spcPct val="0"/>
              </a:spcBef>
              <a:spcAft>
                <a:spcPct val="0"/>
              </a:spcAft>
              <a:defRPr>
                <a:solidFill>
                  <a:schemeClr val="tx1"/>
                </a:solidFill>
                <a:latin typeface="Arial" charset="0"/>
              </a:defRPr>
            </a:lvl8pPr>
            <a:lvl9pPr marL="3886200" indent="-228600" algn="ctr" eaLnBrk="0" fontAlgn="base" hangingPunct="0">
              <a:spcBef>
                <a:spcPct val="0"/>
              </a:spcBef>
              <a:spcAft>
                <a:spcPct val="0"/>
              </a:spcAft>
              <a:defRPr>
                <a:solidFill>
                  <a:schemeClr val="tx1"/>
                </a:solidFill>
                <a:latin typeface="Arial" charset="0"/>
              </a:defRPr>
            </a:lvl9pPr>
          </a:lstStyle>
          <a:p>
            <a:pPr eaLnBrk="1" hangingPunct="1">
              <a:spcBef>
                <a:spcPct val="50000"/>
              </a:spcBef>
            </a:pPr>
            <a:r>
              <a:rPr lang="ru-RU" b="1" dirty="0">
                <a:solidFill>
                  <a:srgbClr val="FF0000"/>
                </a:solidFill>
                <a:latin typeface="Verdana" pitchFamily="34" charset="0"/>
              </a:rPr>
              <a:t>1</a:t>
            </a:r>
          </a:p>
          <a:p>
            <a:pPr eaLnBrk="1" hangingPunct="1">
              <a:spcBef>
                <a:spcPct val="50000"/>
              </a:spcBef>
            </a:pPr>
            <a:r>
              <a:rPr lang="ru-RU" sz="2400" b="1" dirty="0">
                <a:solidFill>
                  <a:srgbClr val="0070C0"/>
                </a:solidFill>
                <a:latin typeface="Times New Roman" pitchFamily="18" charset="0"/>
                <a:cs typeface="Times New Roman" pitchFamily="18" charset="0"/>
              </a:rPr>
              <a:t>Вера в успех</a:t>
            </a:r>
          </a:p>
        </p:txBody>
      </p:sp>
      <p:sp>
        <p:nvSpPr>
          <p:cNvPr id="36874" name="Line 10"/>
          <p:cNvSpPr>
            <a:spLocks noChangeShapeType="1"/>
          </p:cNvSpPr>
          <p:nvPr/>
        </p:nvSpPr>
        <p:spPr bwMode="auto">
          <a:xfrm flipH="1">
            <a:off x="6172200" y="1268760"/>
            <a:ext cx="838200" cy="63624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ru-RU"/>
          </a:p>
        </p:txBody>
      </p:sp>
      <p:sp>
        <p:nvSpPr>
          <p:cNvPr id="36875" name="Line 11"/>
          <p:cNvSpPr>
            <a:spLocks noChangeShapeType="1"/>
          </p:cNvSpPr>
          <p:nvPr/>
        </p:nvSpPr>
        <p:spPr bwMode="auto">
          <a:xfrm flipH="1" flipV="1">
            <a:off x="5724128" y="3314700"/>
            <a:ext cx="1286272" cy="2667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ru-RU"/>
          </a:p>
        </p:txBody>
      </p:sp>
      <p:sp>
        <p:nvSpPr>
          <p:cNvPr id="36876" name="Line 12"/>
          <p:cNvSpPr>
            <a:spLocks noChangeShapeType="1"/>
          </p:cNvSpPr>
          <p:nvPr/>
        </p:nvSpPr>
        <p:spPr bwMode="auto">
          <a:xfrm flipV="1">
            <a:off x="2057400" y="3448050"/>
            <a:ext cx="838200" cy="32385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ru-RU"/>
          </a:p>
        </p:txBody>
      </p:sp>
      <p:sp>
        <p:nvSpPr>
          <p:cNvPr id="36877" name="Line 13"/>
          <p:cNvSpPr>
            <a:spLocks noChangeShapeType="1"/>
          </p:cNvSpPr>
          <p:nvPr/>
        </p:nvSpPr>
        <p:spPr bwMode="auto">
          <a:xfrm>
            <a:off x="2057400" y="1600200"/>
            <a:ext cx="762000" cy="4572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ru-RU"/>
          </a:p>
        </p:txBody>
      </p:sp>
      <p:sp>
        <p:nvSpPr>
          <p:cNvPr id="36878" name="Line 14"/>
          <p:cNvSpPr>
            <a:spLocks noChangeShapeType="1"/>
          </p:cNvSpPr>
          <p:nvPr/>
        </p:nvSpPr>
        <p:spPr bwMode="auto">
          <a:xfrm flipV="1">
            <a:off x="4419600" y="5181600"/>
            <a:ext cx="0" cy="5334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ru-RU"/>
          </a:p>
        </p:txBody>
      </p:sp>
    </p:spTree>
    <p:extLst>
      <p:ext uri="{BB962C8B-B14F-4D97-AF65-F5344CB8AC3E}">
        <p14:creationId xmlns:p14="http://schemas.microsoft.com/office/powerpoint/2010/main" val="238777944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827584" y="2413338"/>
            <a:ext cx="7416824" cy="4647426"/>
          </a:xfrm>
          <a:prstGeom prst="rect">
            <a:avLst/>
          </a:prstGeom>
        </p:spPr>
        <p:txBody>
          <a:bodyPr wrap="square">
            <a:spAutoFit/>
          </a:bodyPr>
          <a:lstStyle/>
          <a:p>
            <a:pPr algn="ctr"/>
            <a:r>
              <a:rPr lang="ru-RU" sz="3600" b="1" dirty="0"/>
              <a:t>домашние задания необходимы для отработки того, что в классе объяснял учитель, иначе в долговременную память знания не переходят</a:t>
            </a:r>
            <a:br>
              <a:rPr lang="ru-RU" sz="3600" b="1" dirty="0"/>
            </a:br>
            <a:br>
              <a:rPr lang="ru-RU" sz="4000" b="1" dirty="0"/>
            </a:br>
            <a:endParaRPr lang="ru-RU" sz="4000" dirty="0"/>
          </a:p>
        </p:txBody>
      </p:sp>
      <p:sp>
        <p:nvSpPr>
          <p:cNvPr id="3" name="TextBox 2"/>
          <p:cNvSpPr txBox="1"/>
          <p:nvPr/>
        </p:nvSpPr>
        <p:spPr>
          <a:xfrm>
            <a:off x="611560" y="188640"/>
            <a:ext cx="7128792" cy="2000548"/>
          </a:xfrm>
          <a:prstGeom prst="rect">
            <a:avLst/>
          </a:prstGeom>
          <a:noFill/>
        </p:spPr>
        <p:txBody>
          <a:bodyPr wrap="square" rtlCol="0">
            <a:spAutoFit/>
          </a:bodyPr>
          <a:lstStyle/>
          <a:p>
            <a:pPr algn="ctr"/>
            <a:r>
              <a:rPr lang="ru-RU" sz="3200" dirty="0">
                <a:solidFill>
                  <a:srgbClr val="C00000"/>
                </a:solidFill>
              </a:rPr>
              <a:t>Часть 1 </a:t>
            </a:r>
            <a:r>
              <a:rPr lang="ru-RU" sz="3200" b="1" dirty="0">
                <a:solidFill>
                  <a:srgbClr val="0070C0"/>
                </a:solidFill>
                <a:latin typeface="Times New Roman" pitchFamily="18" charset="0"/>
                <a:cs typeface="Times New Roman" pitchFamily="18" charset="0"/>
              </a:rPr>
              <a:t>Повторяем то, о чем говорили раньше. Важные истины.</a:t>
            </a:r>
          </a:p>
          <a:p>
            <a:pPr algn="ctr"/>
            <a:r>
              <a:rPr lang="ru-RU" sz="6000" b="1" dirty="0">
                <a:solidFill>
                  <a:srgbClr val="0070C0"/>
                </a:solidFill>
                <a:latin typeface="Times New Roman" pitchFamily="18" charset="0"/>
                <a:cs typeface="Times New Roman" pitchFamily="18" charset="0"/>
              </a:rPr>
              <a:t>1</a:t>
            </a:r>
          </a:p>
        </p:txBody>
      </p:sp>
    </p:spTree>
    <p:extLst>
      <p:ext uri="{BB962C8B-B14F-4D97-AF65-F5344CB8AC3E}">
        <p14:creationId xmlns:p14="http://schemas.microsoft.com/office/powerpoint/2010/main" val="294045409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899592" y="1754036"/>
            <a:ext cx="7128792" cy="4708981"/>
          </a:xfrm>
          <a:prstGeom prst="rect">
            <a:avLst/>
          </a:prstGeom>
        </p:spPr>
        <p:txBody>
          <a:bodyPr wrap="square">
            <a:spAutoFit/>
          </a:bodyPr>
          <a:lstStyle/>
          <a:p>
            <a:pPr algn="ctr">
              <a:defRPr/>
            </a:pPr>
            <a:r>
              <a:rPr lang="ru-RU" sz="4400" b="1" dirty="0">
                <a:latin typeface="Times New Roman" pitchFamily="18" charset="0"/>
                <a:cs typeface="Times New Roman" pitchFamily="18" charset="0"/>
              </a:rPr>
              <a:t>Навык выполнения домашней работы без помощи и поддержки взрослого практически не формируется</a:t>
            </a:r>
            <a:br>
              <a:rPr lang="ru-RU" sz="4400" b="1" dirty="0">
                <a:latin typeface="Times New Roman" pitchFamily="18" charset="0"/>
                <a:cs typeface="Times New Roman" pitchFamily="18" charset="0"/>
              </a:rPr>
            </a:br>
            <a:br>
              <a:rPr lang="ru-RU" sz="4000" b="1" dirty="0"/>
            </a:br>
            <a:endParaRPr lang="ru-RU" sz="4000" b="1" dirty="0"/>
          </a:p>
        </p:txBody>
      </p:sp>
      <p:sp>
        <p:nvSpPr>
          <p:cNvPr id="3" name="TextBox 2"/>
          <p:cNvSpPr txBox="1"/>
          <p:nvPr/>
        </p:nvSpPr>
        <p:spPr>
          <a:xfrm>
            <a:off x="1403648" y="764703"/>
            <a:ext cx="6552728" cy="1015663"/>
          </a:xfrm>
          <a:prstGeom prst="rect">
            <a:avLst/>
          </a:prstGeom>
          <a:noFill/>
        </p:spPr>
        <p:txBody>
          <a:bodyPr wrap="square" rtlCol="0">
            <a:spAutoFit/>
          </a:bodyPr>
          <a:lstStyle/>
          <a:p>
            <a:pPr algn="ctr"/>
            <a:r>
              <a:rPr lang="ru-RU" sz="6000" b="1" dirty="0">
                <a:solidFill>
                  <a:srgbClr val="0070C0"/>
                </a:solidFill>
                <a:latin typeface="Times New Roman" pitchFamily="18" charset="0"/>
                <a:cs typeface="Times New Roman" pitchFamily="18" charset="0"/>
              </a:rPr>
              <a:t>2</a:t>
            </a:r>
          </a:p>
        </p:txBody>
      </p:sp>
    </p:spTree>
    <p:extLst>
      <p:ext uri="{BB962C8B-B14F-4D97-AF65-F5344CB8AC3E}">
        <p14:creationId xmlns:p14="http://schemas.microsoft.com/office/powerpoint/2010/main" val="109498771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403648" y="620688"/>
            <a:ext cx="6120679" cy="1292662"/>
          </a:xfrm>
          <a:prstGeom prst="rect">
            <a:avLst/>
          </a:prstGeom>
        </p:spPr>
        <p:txBody>
          <a:bodyPr wrap="square">
            <a:spAutoFit/>
          </a:bodyPr>
          <a:lstStyle/>
          <a:p>
            <a:pPr algn="ctr"/>
            <a:r>
              <a:rPr lang="ru-RU" sz="6000" b="1" dirty="0">
                <a:solidFill>
                  <a:srgbClr val="0070C0"/>
                </a:solidFill>
                <a:latin typeface="Times New Roman" pitchFamily="18" charset="0"/>
                <a:cs typeface="Times New Roman" pitchFamily="18" charset="0"/>
              </a:rPr>
              <a:t>3</a:t>
            </a:r>
          </a:p>
          <a:p>
            <a:pPr algn="ctr"/>
            <a:endParaRPr lang="ru-RU" dirty="0"/>
          </a:p>
        </p:txBody>
      </p:sp>
      <p:sp>
        <p:nvSpPr>
          <p:cNvPr id="3" name="Прямоугольник 2"/>
          <p:cNvSpPr/>
          <p:nvPr/>
        </p:nvSpPr>
        <p:spPr>
          <a:xfrm>
            <a:off x="1079612" y="1941826"/>
            <a:ext cx="6984776" cy="5016758"/>
          </a:xfrm>
          <a:prstGeom prst="rect">
            <a:avLst/>
          </a:prstGeom>
        </p:spPr>
        <p:txBody>
          <a:bodyPr wrap="square">
            <a:spAutoFit/>
          </a:bodyPr>
          <a:lstStyle/>
          <a:p>
            <a:pPr algn="ctr">
              <a:defRPr/>
            </a:pPr>
            <a:r>
              <a:rPr lang="ru-RU" sz="4000" b="1" dirty="0">
                <a:latin typeface="Times New Roman" pitchFamily="18" charset="0"/>
                <a:cs typeface="Times New Roman" pitchFamily="18" charset="0"/>
              </a:rPr>
              <a:t>Если родители не контролируют и не помогают выполнять домашнее задание, то ребенок может его не делать и не записывать</a:t>
            </a:r>
            <a:br>
              <a:rPr lang="ru-RU" sz="4000" b="1" dirty="0">
                <a:latin typeface="Times New Roman" pitchFamily="18" charset="0"/>
                <a:cs typeface="Times New Roman" pitchFamily="18" charset="0"/>
              </a:rPr>
            </a:br>
            <a:br>
              <a:rPr lang="ru-RU" sz="4000" b="1" dirty="0">
                <a:latin typeface="Times New Roman" pitchFamily="18" charset="0"/>
                <a:cs typeface="Times New Roman" pitchFamily="18" charset="0"/>
              </a:rPr>
            </a:br>
            <a:endParaRPr lang="ru-RU" sz="4000" b="1" dirty="0">
              <a:latin typeface="Times New Roman" pitchFamily="18" charset="0"/>
              <a:cs typeface="Times New Roman" pitchFamily="18" charset="0"/>
            </a:endParaRPr>
          </a:p>
        </p:txBody>
      </p:sp>
    </p:spTree>
    <p:extLst>
      <p:ext uri="{BB962C8B-B14F-4D97-AF65-F5344CB8AC3E}">
        <p14:creationId xmlns:p14="http://schemas.microsoft.com/office/powerpoint/2010/main" val="214820370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3"/>
          <p:cNvSpPr>
            <a:spLocks noGrp="1" noRot="1" noChangeArrowheads="1"/>
          </p:cNvSpPr>
          <p:nvPr>
            <p:ph idx="1"/>
          </p:nvPr>
        </p:nvSpPr>
        <p:spPr>
          <a:xfrm>
            <a:off x="1187624" y="1988840"/>
            <a:ext cx="6624736" cy="4137323"/>
          </a:xfrm>
        </p:spPr>
        <p:txBody>
          <a:bodyPr/>
          <a:lstStyle/>
          <a:p>
            <a:pPr marL="0" indent="0" algn="ctr">
              <a:buNone/>
            </a:pPr>
            <a:r>
              <a:rPr lang="ru-RU" sz="4800" b="1" dirty="0">
                <a:latin typeface="Times New Roman" pitchFamily="18" charset="0"/>
                <a:cs typeface="Times New Roman" pitchFamily="18" charset="0"/>
              </a:rPr>
              <a:t>Показывать пример организованности и собранности </a:t>
            </a:r>
          </a:p>
        </p:txBody>
      </p:sp>
      <p:sp>
        <p:nvSpPr>
          <p:cNvPr id="16387" name="Rectangle 2"/>
          <p:cNvSpPr>
            <a:spLocks noGrp="1" noRot="1" noChangeArrowheads="1"/>
          </p:cNvSpPr>
          <p:nvPr>
            <p:ph type="title"/>
          </p:nvPr>
        </p:nvSpPr>
        <p:spPr>
          <a:xfrm>
            <a:off x="467544" y="260648"/>
            <a:ext cx="8229600" cy="1143000"/>
          </a:xfrm>
        </p:spPr>
        <p:txBody>
          <a:bodyPr/>
          <a:lstStyle/>
          <a:p>
            <a:r>
              <a:rPr lang="ru-RU" sz="6000" b="1" dirty="0">
                <a:solidFill>
                  <a:srgbClr val="0070C0"/>
                </a:solidFill>
                <a:latin typeface="Times New Roman" pitchFamily="18" charset="0"/>
                <a:cs typeface="Times New Roman" pitchFamily="18" charset="0"/>
              </a:rPr>
              <a:t>4</a:t>
            </a:r>
          </a:p>
        </p:txBody>
      </p:sp>
    </p:spTree>
    <p:extLst>
      <p:ext uri="{BB962C8B-B14F-4D97-AF65-F5344CB8AC3E}">
        <p14:creationId xmlns:p14="http://schemas.microsoft.com/office/powerpoint/2010/main" val="29279059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3"/>
          <p:cNvSpPr>
            <a:spLocks noGrp="1" noRot="1" noChangeArrowheads="1"/>
          </p:cNvSpPr>
          <p:nvPr>
            <p:ph idx="1"/>
          </p:nvPr>
        </p:nvSpPr>
        <p:spPr>
          <a:xfrm>
            <a:off x="1075805" y="1412776"/>
            <a:ext cx="7096595" cy="4896544"/>
          </a:xfrm>
        </p:spPr>
        <p:txBody>
          <a:bodyPr/>
          <a:lstStyle/>
          <a:p>
            <a:pPr marL="0" indent="0" algn="ctr">
              <a:buNone/>
            </a:pPr>
            <a:r>
              <a:rPr lang="ru-RU" sz="4400" b="1" dirty="0">
                <a:latin typeface="Times New Roman" pitchFamily="18" charset="0"/>
                <a:cs typeface="Times New Roman" pitchFamily="18" charset="0"/>
              </a:rPr>
              <a:t>Нужно принять, что двойки и тройки в процессе учебы неизбежны, поэтому важно не ругать ребенка за них, а наоборот, помочь разобраться</a:t>
            </a:r>
            <a:br>
              <a:rPr lang="ru-RU" sz="4400" b="1" dirty="0">
                <a:latin typeface="Times New Roman" pitchFamily="18" charset="0"/>
                <a:cs typeface="Times New Roman" pitchFamily="18" charset="0"/>
              </a:rPr>
            </a:br>
            <a:br>
              <a:rPr lang="ru-RU" sz="4400" b="1" dirty="0">
                <a:latin typeface="Times New Roman" pitchFamily="18" charset="0"/>
                <a:cs typeface="Times New Roman" pitchFamily="18" charset="0"/>
              </a:rPr>
            </a:br>
            <a:endParaRPr lang="ru-RU" sz="4400" b="1" dirty="0">
              <a:latin typeface="Times New Roman" pitchFamily="18" charset="0"/>
              <a:cs typeface="Times New Roman" pitchFamily="18" charset="0"/>
            </a:endParaRPr>
          </a:p>
        </p:txBody>
      </p:sp>
      <p:sp>
        <p:nvSpPr>
          <p:cNvPr id="17411" name="Rectangle 2"/>
          <p:cNvSpPr>
            <a:spLocks noGrp="1" noRot="1" noChangeArrowheads="1"/>
          </p:cNvSpPr>
          <p:nvPr>
            <p:ph type="title"/>
          </p:nvPr>
        </p:nvSpPr>
        <p:spPr/>
        <p:txBody>
          <a:bodyPr/>
          <a:lstStyle/>
          <a:p>
            <a:r>
              <a:rPr lang="ru-RU" sz="6000" b="1" dirty="0">
                <a:solidFill>
                  <a:srgbClr val="0070C0"/>
                </a:solidFill>
                <a:latin typeface="Times New Roman" pitchFamily="18" charset="0"/>
                <a:cs typeface="Times New Roman" pitchFamily="18" charset="0"/>
              </a:rPr>
              <a:t>5</a:t>
            </a:r>
          </a:p>
        </p:txBody>
      </p:sp>
    </p:spTree>
    <p:extLst>
      <p:ext uri="{BB962C8B-B14F-4D97-AF65-F5344CB8AC3E}">
        <p14:creationId xmlns:p14="http://schemas.microsoft.com/office/powerpoint/2010/main" val="380314396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3"/>
          <p:cNvSpPr>
            <a:spLocks noGrp="1" noRot="1" noChangeArrowheads="1"/>
          </p:cNvSpPr>
          <p:nvPr>
            <p:ph idx="1"/>
          </p:nvPr>
        </p:nvSpPr>
        <p:spPr>
          <a:xfrm>
            <a:off x="827584" y="1600200"/>
            <a:ext cx="7416824" cy="4525963"/>
          </a:xfrm>
        </p:spPr>
        <p:txBody>
          <a:bodyPr/>
          <a:lstStyle/>
          <a:p>
            <a:pPr marL="0" indent="0" algn="ctr">
              <a:buNone/>
            </a:pPr>
            <a:r>
              <a:rPr lang="ru-RU" sz="4400" b="1" dirty="0">
                <a:latin typeface="Times New Roman" pitchFamily="18" charset="0"/>
                <a:cs typeface="Times New Roman" pitchFamily="18" charset="0"/>
              </a:rPr>
              <a:t>Не нужно думать, что если мама и папа хорошо учились в школе, то у них обязательно будет ребенок отличник или ударник – мы все разные.</a:t>
            </a:r>
            <a:r>
              <a:rPr lang="ru-RU" sz="4400" dirty="0">
                <a:latin typeface="Times New Roman" pitchFamily="18" charset="0"/>
                <a:cs typeface="Times New Roman" pitchFamily="18" charset="0"/>
              </a:rPr>
              <a:t> </a:t>
            </a:r>
          </a:p>
        </p:txBody>
      </p:sp>
      <p:sp>
        <p:nvSpPr>
          <p:cNvPr id="20483" name="Rectangle 2"/>
          <p:cNvSpPr>
            <a:spLocks noGrp="1" noRot="1" noChangeArrowheads="1"/>
          </p:cNvSpPr>
          <p:nvPr>
            <p:ph type="title"/>
          </p:nvPr>
        </p:nvSpPr>
        <p:spPr/>
        <p:txBody>
          <a:bodyPr/>
          <a:lstStyle/>
          <a:p>
            <a:r>
              <a:rPr lang="ru-RU" sz="6000" b="1" dirty="0">
                <a:solidFill>
                  <a:srgbClr val="0070C0"/>
                </a:solidFill>
                <a:latin typeface="Times New Roman" pitchFamily="18" charset="0"/>
                <a:cs typeface="Times New Roman" pitchFamily="18" charset="0"/>
              </a:rPr>
              <a:t>6</a:t>
            </a:r>
          </a:p>
        </p:txBody>
      </p:sp>
    </p:spTree>
    <p:extLst>
      <p:ext uri="{BB962C8B-B14F-4D97-AF65-F5344CB8AC3E}">
        <p14:creationId xmlns:p14="http://schemas.microsoft.com/office/powerpoint/2010/main" val="312156683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3" name="Rectangle 3"/>
          <p:cNvSpPr>
            <a:spLocks noGrp="1" noRot="1" noChangeArrowheads="1"/>
          </p:cNvSpPr>
          <p:nvPr>
            <p:ph idx="1"/>
          </p:nvPr>
        </p:nvSpPr>
        <p:spPr>
          <a:xfrm>
            <a:off x="971600" y="1052736"/>
            <a:ext cx="7128792" cy="5616624"/>
          </a:xfrm>
        </p:spPr>
        <p:txBody>
          <a:bodyPr rtlCol="0">
            <a:noAutofit/>
          </a:bodyPr>
          <a:lstStyle/>
          <a:p>
            <a:pPr marL="0" indent="0" algn="ctr" fontAlgn="auto">
              <a:lnSpc>
                <a:spcPct val="80000"/>
              </a:lnSpc>
              <a:spcAft>
                <a:spcPts val="0"/>
              </a:spcAft>
              <a:buNone/>
              <a:defRPr/>
            </a:pPr>
            <a:r>
              <a:rPr lang="ru-RU" b="1" dirty="0">
                <a:latin typeface="Times New Roman" pitchFamily="18" charset="0"/>
                <a:cs typeface="Times New Roman" pitchFamily="18" charset="0"/>
              </a:rPr>
              <a:t>Родителям необходимо помнить, что в учении важна не столько отметка, сколько реальные знания и умения ученика, его трудолюбие, ответственность, потребность в получении новых знаний. </a:t>
            </a:r>
          </a:p>
          <a:p>
            <a:pPr marL="0" indent="0" algn="ctr" fontAlgn="auto">
              <a:lnSpc>
                <a:spcPct val="80000"/>
              </a:lnSpc>
              <a:spcAft>
                <a:spcPts val="0"/>
              </a:spcAft>
              <a:buNone/>
              <a:defRPr/>
            </a:pPr>
            <a:r>
              <a:rPr lang="ru-RU" b="1" dirty="0">
                <a:latin typeface="Times New Roman" pitchFamily="18" charset="0"/>
                <a:cs typeface="Times New Roman" pitchFamily="18" charset="0"/>
              </a:rPr>
              <a:t>Не последнюю роль среди них играет вера родителей в возможности своего ребенка, а также их способность оказать ему реальную помощь </a:t>
            </a:r>
            <a:r>
              <a:rPr lang="ru-RU" b="1" dirty="0" err="1">
                <a:latin typeface="Times New Roman" pitchFamily="18" charset="0"/>
                <a:cs typeface="Times New Roman" pitchFamily="18" charset="0"/>
              </a:rPr>
              <a:t>иподдержку</a:t>
            </a:r>
            <a:r>
              <a:rPr lang="ru-RU" b="1" dirty="0">
                <a:latin typeface="Times New Roman" pitchFamily="18" charset="0"/>
                <a:cs typeface="Times New Roman" pitchFamily="18" charset="0"/>
              </a:rPr>
              <a:t> в учебе.</a:t>
            </a:r>
          </a:p>
        </p:txBody>
      </p:sp>
      <p:sp>
        <p:nvSpPr>
          <p:cNvPr id="21507" name="Rectangle 2"/>
          <p:cNvSpPr>
            <a:spLocks noGrp="1" noRot="1" noChangeArrowheads="1"/>
          </p:cNvSpPr>
          <p:nvPr>
            <p:ph type="title"/>
          </p:nvPr>
        </p:nvSpPr>
        <p:spPr>
          <a:xfrm>
            <a:off x="457200" y="274638"/>
            <a:ext cx="8229600" cy="706090"/>
          </a:xfrm>
        </p:spPr>
        <p:txBody>
          <a:bodyPr/>
          <a:lstStyle/>
          <a:p>
            <a:r>
              <a:rPr lang="ru-RU" sz="6000" b="1" dirty="0">
                <a:solidFill>
                  <a:srgbClr val="FF0000"/>
                </a:solidFill>
                <a:latin typeface="Times New Roman" pitchFamily="18" charset="0"/>
                <a:cs typeface="Times New Roman" pitchFamily="18" charset="0"/>
              </a:rPr>
              <a:t>Помните!</a:t>
            </a:r>
          </a:p>
        </p:txBody>
      </p:sp>
    </p:spTree>
    <p:extLst>
      <p:ext uri="{BB962C8B-B14F-4D97-AF65-F5344CB8AC3E}">
        <p14:creationId xmlns:p14="http://schemas.microsoft.com/office/powerpoint/2010/main" val="377321757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3"/>
          <p:cNvSpPr>
            <a:spLocks noGrp="1" noRot="1" noChangeArrowheads="1"/>
          </p:cNvSpPr>
          <p:nvPr>
            <p:ph idx="1"/>
          </p:nvPr>
        </p:nvSpPr>
        <p:spPr>
          <a:xfrm>
            <a:off x="899592" y="1600200"/>
            <a:ext cx="7200800" cy="4525963"/>
          </a:xfrm>
        </p:spPr>
        <p:txBody>
          <a:bodyPr/>
          <a:lstStyle/>
          <a:p>
            <a:pPr marL="0" indent="0" algn="ctr">
              <a:buNone/>
            </a:pPr>
            <a:r>
              <a:rPr lang="ru-RU" sz="4000" b="1" dirty="0">
                <a:latin typeface="Times New Roman" pitchFamily="18" charset="0"/>
                <a:cs typeface="Times New Roman" pitchFamily="18" charset="0"/>
              </a:rPr>
              <a:t>Ребенку ничем не помогут рассказы родителей о том, что они окончили школу с золотой медалью, а  ВУЗ с красным дипломом, зато </a:t>
            </a:r>
            <a:r>
              <a:rPr lang="ru-RU" sz="4000" b="1" u="sng" dirty="0">
                <a:latin typeface="Times New Roman" pitchFamily="18" charset="0"/>
                <a:cs typeface="Times New Roman" pitchFamily="18" charset="0"/>
              </a:rPr>
              <a:t>тревожность могут сформировать</a:t>
            </a:r>
            <a:br>
              <a:rPr lang="ru-RU" sz="4000" b="1" dirty="0">
                <a:latin typeface="Times New Roman" pitchFamily="18" charset="0"/>
                <a:cs typeface="Times New Roman" pitchFamily="18" charset="0"/>
              </a:rPr>
            </a:br>
            <a:br>
              <a:rPr lang="ru-RU" sz="4000" b="1" dirty="0">
                <a:latin typeface="Times New Roman" pitchFamily="18" charset="0"/>
                <a:cs typeface="Times New Roman" pitchFamily="18" charset="0"/>
              </a:rPr>
            </a:br>
            <a:endParaRPr lang="ru-RU" sz="4000" b="1" dirty="0">
              <a:latin typeface="Times New Roman" pitchFamily="18" charset="0"/>
              <a:cs typeface="Times New Roman" pitchFamily="18" charset="0"/>
            </a:endParaRPr>
          </a:p>
        </p:txBody>
      </p:sp>
      <p:sp>
        <p:nvSpPr>
          <p:cNvPr id="22531" name="Rectangle 2"/>
          <p:cNvSpPr>
            <a:spLocks noGrp="1" noRot="1" noChangeArrowheads="1"/>
          </p:cNvSpPr>
          <p:nvPr>
            <p:ph type="title"/>
          </p:nvPr>
        </p:nvSpPr>
        <p:spPr/>
        <p:txBody>
          <a:bodyPr/>
          <a:lstStyle/>
          <a:p>
            <a:r>
              <a:rPr lang="ru-RU" sz="6000" b="1" dirty="0">
                <a:solidFill>
                  <a:srgbClr val="0070C0"/>
                </a:solidFill>
                <a:latin typeface="Times New Roman" pitchFamily="18" charset="0"/>
                <a:cs typeface="Times New Roman" pitchFamily="18" charset="0"/>
              </a:rPr>
              <a:t>7</a:t>
            </a:r>
          </a:p>
        </p:txBody>
      </p:sp>
    </p:spTree>
    <p:extLst>
      <p:ext uri="{BB962C8B-B14F-4D97-AF65-F5344CB8AC3E}">
        <p14:creationId xmlns:p14="http://schemas.microsoft.com/office/powerpoint/2010/main" val="66366508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323528" y="476672"/>
            <a:ext cx="8352928" cy="5324535"/>
          </a:xfrm>
          <a:prstGeom prst="rect">
            <a:avLst/>
          </a:prstGeom>
        </p:spPr>
        <p:txBody>
          <a:bodyPr wrap="square">
            <a:spAutoFit/>
          </a:bodyPr>
          <a:lstStyle/>
          <a:p>
            <a:pPr algn="ctr"/>
            <a:r>
              <a:rPr lang="ru-RU" sz="4400" b="1" dirty="0">
                <a:solidFill>
                  <a:srgbClr val="0070C0"/>
                </a:solidFill>
                <a:latin typeface="Times New Roman" pitchFamily="18" charset="0"/>
                <a:cs typeface="Times New Roman" pitchFamily="18" charset="0"/>
              </a:rPr>
              <a:t>Как относиться к отметкам ребёнка. </a:t>
            </a:r>
          </a:p>
          <a:p>
            <a:pPr algn="ctr"/>
            <a:r>
              <a:rPr lang="ru-RU" sz="3600" b="1" dirty="0">
                <a:latin typeface="Times New Roman" pitchFamily="18" charset="0"/>
                <a:cs typeface="Times New Roman" pitchFamily="18" charset="0"/>
              </a:rPr>
              <a:t>Не ругайте своего ребёнка за плохую отметку.</a:t>
            </a:r>
          </a:p>
          <a:p>
            <a:pPr algn="ctr"/>
            <a:r>
              <a:rPr lang="ru-RU" sz="3600" b="1" dirty="0">
                <a:latin typeface="Times New Roman" pitchFamily="18" charset="0"/>
                <a:cs typeface="Times New Roman" pitchFamily="18" charset="0"/>
              </a:rPr>
              <a:t> Ему очень хочется быть в ваших глазах хорошим. Если быть </a:t>
            </a:r>
          </a:p>
          <a:p>
            <a:pPr algn="ctr"/>
            <a:r>
              <a:rPr lang="ru-RU" sz="3600" b="1" dirty="0">
                <a:latin typeface="Times New Roman" pitchFamily="18" charset="0"/>
                <a:cs typeface="Times New Roman" pitchFamily="18" charset="0"/>
              </a:rPr>
              <a:t>хорошим не получается, ребёнок начинает врать и изворачиваться, </a:t>
            </a:r>
          </a:p>
          <a:p>
            <a:pPr algn="ctr"/>
            <a:r>
              <a:rPr lang="ru-RU" sz="3600" b="1" dirty="0">
                <a:latin typeface="Times New Roman" pitchFamily="18" charset="0"/>
                <a:cs typeface="Times New Roman" pitchFamily="18" charset="0"/>
              </a:rPr>
              <a:t>чтобы избежать наказания.</a:t>
            </a:r>
          </a:p>
        </p:txBody>
      </p:sp>
    </p:spTree>
    <p:extLst>
      <p:ext uri="{BB962C8B-B14F-4D97-AF65-F5344CB8AC3E}">
        <p14:creationId xmlns:p14="http://schemas.microsoft.com/office/powerpoint/2010/main" val="144008560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7" name="Rectangle 3"/>
          <p:cNvSpPr>
            <a:spLocks noGrp="1" noRot="1" noChangeArrowheads="1"/>
          </p:cNvSpPr>
          <p:nvPr>
            <p:ph idx="1"/>
          </p:nvPr>
        </p:nvSpPr>
        <p:spPr>
          <a:xfrm>
            <a:off x="827584" y="1268760"/>
            <a:ext cx="7488832" cy="4857403"/>
          </a:xfrm>
        </p:spPr>
        <p:txBody>
          <a:bodyPr rtlCol="0">
            <a:noAutofit/>
          </a:bodyPr>
          <a:lstStyle/>
          <a:p>
            <a:pPr marL="0" indent="0" algn="ctr" fontAlgn="auto">
              <a:spcAft>
                <a:spcPts val="0"/>
              </a:spcAft>
              <a:buNone/>
              <a:defRPr/>
            </a:pPr>
            <a:r>
              <a:rPr lang="ru-RU" sz="3600" b="1" dirty="0">
                <a:latin typeface="Times New Roman" pitchFamily="18" charset="0"/>
                <a:cs typeface="Times New Roman" pitchFamily="18" charset="0"/>
              </a:rPr>
              <a:t>Если ругать ребенка за двойки, то у него может появиться школьная тревожность, которая сильно влияет на успешность ребенка. Даже самый умный ребенок может получить низкую отметку, если он боится, </a:t>
            </a:r>
            <a:r>
              <a:rPr lang="ru-RU" sz="3600" b="1" dirty="0" err="1">
                <a:latin typeface="Times New Roman" pitchFamily="18" charset="0"/>
                <a:cs typeface="Times New Roman" pitchFamily="18" charset="0"/>
              </a:rPr>
              <a:t>т.к</a:t>
            </a:r>
            <a:r>
              <a:rPr lang="ru-RU" sz="3600" b="1" dirty="0">
                <a:latin typeface="Times New Roman" pitchFamily="18" charset="0"/>
                <a:cs typeface="Times New Roman" pitchFamily="18" charset="0"/>
              </a:rPr>
              <a:t> страх блокирует познавательную деятельность</a:t>
            </a:r>
            <a:br>
              <a:rPr lang="ru-RU" sz="3600" b="1" dirty="0">
                <a:latin typeface="Times New Roman" pitchFamily="18" charset="0"/>
                <a:cs typeface="Times New Roman" pitchFamily="18" charset="0"/>
              </a:rPr>
            </a:br>
            <a:br>
              <a:rPr lang="ru-RU" sz="3600" b="1" dirty="0">
                <a:latin typeface="Times New Roman" pitchFamily="18" charset="0"/>
                <a:cs typeface="Times New Roman" pitchFamily="18" charset="0"/>
              </a:rPr>
            </a:br>
            <a:endParaRPr lang="ru-RU" sz="3600" b="1" dirty="0">
              <a:latin typeface="Times New Roman" pitchFamily="18" charset="0"/>
              <a:cs typeface="Times New Roman" pitchFamily="18" charset="0"/>
            </a:endParaRPr>
          </a:p>
        </p:txBody>
      </p:sp>
      <p:sp>
        <p:nvSpPr>
          <p:cNvPr id="23555" name="Rectangle 2"/>
          <p:cNvSpPr>
            <a:spLocks noGrp="1" noRot="1" noChangeArrowheads="1"/>
          </p:cNvSpPr>
          <p:nvPr>
            <p:ph type="title"/>
          </p:nvPr>
        </p:nvSpPr>
        <p:spPr>
          <a:xfrm>
            <a:off x="457200" y="274638"/>
            <a:ext cx="8229600" cy="850106"/>
          </a:xfrm>
        </p:spPr>
        <p:txBody>
          <a:bodyPr/>
          <a:lstStyle/>
          <a:p>
            <a:r>
              <a:rPr lang="ru-RU" sz="6000" b="1" dirty="0">
                <a:solidFill>
                  <a:srgbClr val="0070C0"/>
                </a:solidFill>
                <a:latin typeface="Times New Roman" pitchFamily="18" charset="0"/>
                <a:cs typeface="Times New Roman" pitchFamily="18" charset="0"/>
              </a:rPr>
              <a:t>8</a:t>
            </a:r>
          </a:p>
        </p:txBody>
      </p:sp>
    </p:spTree>
    <p:extLst>
      <p:ext uri="{BB962C8B-B14F-4D97-AF65-F5344CB8AC3E}">
        <p14:creationId xmlns:p14="http://schemas.microsoft.com/office/powerpoint/2010/main" val="203904480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3"/>
          <p:cNvSpPr>
            <a:spLocks noGrp="1" noRot="1" noChangeArrowheads="1"/>
          </p:cNvSpPr>
          <p:nvPr>
            <p:ph idx="1"/>
          </p:nvPr>
        </p:nvSpPr>
        <p:spPr>
          <a:xfrm>
            <a:off x="971600" y="1988840"/>
            <a:ext cx="7128792" cy="4137323"/>
          </a:xfrm>
        </p:spPr>
        <p:txBody>
          <a:bodyPr/>
          <a:lstStyle/>
          <a:p>
            <a:pPr marL="0" indent="0" algn="ctr">
              <a:buNone/>
            </a:pPr>
            <a:r>
              <a:rPr lang="ru-RU" sz="4400" b="1" dirty="0">
                <a:latin typeface="Times New Roman" pitchFamily="18" charset="0"/>
                <a:cs typeface="Times New Roman" pitchFamily="18" charset="0"/>
              </a:rPr>
              <a:t>Не требуйте от ребенка больше, чем он может в данный момент</a:t>
            </a:r>
            <a:r>
              <a:rPr lang="ru-RU" sz="4400" dirty="0">
                <a:latin typeface="Times New Roman" pitchFamily="18" charset="0"/>
                <a:cs typeface="Times New Roman" pitchFamily="18" charset="0"/>
              </a:rPr>
              <a:t> </a:t>
            </a:r>
          </a:p>
        </p:txBody>
      </p:sp>
      <p:sp>
        <p:nvSpPr>
          <p:cNvPr id="25603" name="Rectangle 2"/>
          <p:cNvSpPr>
            <a:spLocks noGrp="1" noRot="1" noChangeArrowheads="1"/>
          </p:cNvSpPr>
          <p:nvPr>
            <p:ph type="title"/>
          </p:nvPr>
        </p:nvSpPr>
        <p:spPr/>
        <p:txBody>
          <a:bodyPr/>
          <a:lstStyle/>
          <a:p>
            <a:r>
              <a:rPr lang="ru-RU" sz="6000" b="1" dirty="0">
                <a:solidFill>
                  <a:srgbClr val="0070C0"/>
                </a:solidFill>
                <a:latin typeface="Times New Roman" pitchFamily="18" charset="0"/>
                <a:cs typeface="Times New Roman" pitchFamily="18" charset="0"/>
              </a:rPr>
              <a:t>9</a:t>
            </a:r>
          </a:p>
        </p:txBody>
      </p:sp>
    </p:spTree>
    <p:extLst>
      <p:ext uri="{BB962C8B-B14F-4D97-AF65-F5344CB8AC3E}">
        <p14:creationId xmlns:p14="http://schemas.microsoft.com/office/powerpoint/2010/main" val="208737400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1" name="Rectangle 3"/>
          <p:cNvSpPr>
            <a:spLocks noGrp="1" noRot="1" noChangeArrowheads="1"/>
          </p:cNvSpPr>
          <p:nvPr>
            <p:ph idx="1"/>
          </p:nvPr>
        </p:nvSpPr>
        <p:spPr>
          <a:xfrm>
            <a:off x="1115616" y="1124744"/>
            <a:ext cx="7056784" cy="5400600"/>
          </a:xfrm>
        </p:spPr>
        <p:txBody>
          <a:bodyPr rtlCol="0">
            <a:normAutofit/>
          </a:bodyPr>
          <a:lstStyle/>
          <a:p>
            <a:pPr marL="274320" indent="-274320" fontAlgn="auto">
              <a:lnSpc>
                <a:spcPct val="80000"/>
              </a:lnSpc>
              <a:spcAft>
                <a:spcPts val="0"/>
              </a:spcAft>
              <a:defRPr/>
            </a:pPr>
            <a:r>
              <a:rPr lang="ru-RU" sz="2600" b="1" dirty="0">
                <a:latin typeface="Times New Roman" pitchFamily="18" charset="0"/>
                <a:cs typeface="Times New Roman" pitchFamily="18" charset="0"/>
              </a:rPr>
              <a:t>Установить точный диагноз. </a:t>
            </a:r>
            <a:r>
              <a:rPr lang="ru-RU" sz="2600" dirty="0">
                <a:latin typeface="Times New Roman" pitchFamily="18" charset="0"/>
                <a:cs typeface="Times New Roman" pitchFamily="18" charset="0"/>
              </a:rPr>
              <a:t>(ухудшение самочувствия, проблемы в семье и т.д.).</a:t>
            </a:r>
          </a:p>
          <a:p>
            <a:pPr marL="274320" indent="-274320" fontAlgn="auto">
              <a:lnSpc>
                <a:spcPct val="80000"/>
              </a:lnSpc>
              <a:spcAft>
                <a:spcPts val="0"/>
              </a:spcAft>
              <a:defRPr/>
            </a:pPr>
            <a:r>
              <a:rPr lang="ru-RU" sz="2600" b="1" dirty="0">
                <a:latin typeface="Times New Roman" pitchFamily="18" charset="0"/>
                <a:cs typeface="Times New Roman" pitchFamily="18" charset="0"/>
              </a:rPr>
              <a:t>Начинайте с самого малого. </a:t>
            </a:r>
          </a:p>
          <a:p>
            <a:pPr marL="274320" indent="-274320" fontAlgn="auto">
              <a:lnSpc>
                <a:spcPct val="80000"/>
              </a:lnSpc>
              <a:spcAft>
                <a:spcPts val="0"/>
              </a:spcAft>
              <a:buFont typeface="Wingdings" pitchFamily="2" charset="2"/>
              <a:buNone/>
              <a:defRPr/>
            </a:pPr>
            <a:r>
              <a:rPr lang="ru-RU" sz="2600" dirty="0">
                <a:latin typeface="Times New Roman" pitchFamily="18" charset="0"/>
                <a:cs typeface="Times New Roman" pitchFamily="18" charset="0"/>
              </a:rPr>
              <a:t>   (вселите чувство уверенности в своих силах; пробудите начальный интерес).</a:t>
            </a:r>
          </a:p>
          <a:p>
            <a:pPr marL="274320" indent="-274320" fontAlgn="auto">
              <a:lnSpc>
                <a:spcPct val="80000"/>
              </a:lnSpc>
              <a:spcAft>
                <a:spcPts val="0"/>
              </a:spcAft>
              <a:defRPr/>
            </a:pPr>
            <a:r>
              <a:rPr lang="ru-RU" sz="2600" b="1" dirty="0">
                <a:latin typeface="Times New Roman" pitchFamily="18" charset="0"/>
                <a:cs typeface="Times New Roman" pitchFamily="18" charset="0"/>
              </a:rPr>
              <a:t>Придумывайте занимательные задания.</a:t>
            </a:r>
          </a:p>
          <a:p>
            <a:pPr marL="274320" indent="-274320" fontAlgn="auto">
              <a:lnSpc>
                <a:spcPct val="80000"/>
              </a:lnSpc>
              <a:spcAft>
                <a:spcPts val="0"/>
              </a:spcAft>
              <a:defRPr/>
            </a:pPr>
            <a:r>
              <a:rPr lang="ru-RU" sz="2600" b="1" dirty="0">
                <a:latin typeface="Times New Roman" pitchFamily="18" charset="0"/>
                <a:cs typeface="Times New Roman" pitchFamily="18" charset="0"/>
              </a:rPr>
              <a:t>Избегайте нервозности и неоправданных конфликтов.</a:t>
            </a:r>
          </a:p>
          <a:p>
            <a:pPr marL="274320" indent="-274320" fontAlgn="auto">
              <a:lnSpc>
                <a:spcPct val="80000"/>
              </a:lnSpc>
              <a:spcAft>
                <a:spcPts val="0"/>
              </a:spcAft>
              <a:defRPr/>
            </a:pPr>
            <a:r>
              <a:rPr lang="ru-RU" sz="2600" b="1" dirty="0">
                <a:latin typeface="Times New Roman" pitchFamily="18" charset="0"/>
                <a:cs typeface="Times New Roman" pitchFamily="18" charset="0"/>
              </a:rPr>
              <a:t>Следите за собой, за своей интонацией в процессе занятий с ребенком.</a:t>
            </a:r>
          </a:p>
          <a:p>
            <a:pPr marL="274320" indent="-274320" fontAlgn="auto">
              <a:lnSpc>
                <a:spcPct val="80000"/>
              </a:lnSpc>
              <a:spcAft>
                <a:spcPts val="0"/>
              </a:spcAft>
              <a:defRPr/>
            </a:pPr>
            <a:r>
              <a:rPr lang="ru-RU" sz="2600" b="1" dirty="0">
                <a:latin typeface="Times New Roman" pitchFamily="18" charset="0"/>
                <a:cs typeface="Times New Roman" pitchFamily="18" charset="0"/>
              </a:rPr>
              <a:t>Обязательно отметьте первый успех ребенка.</a:t>
            </a:r>
          </a:p>
          <a:p>
            <a:pPr marL="274320" indent="-274320" fontAlgn="auto">
              <a:lnSpc>
                <a:spcPct val="80000"/>
              </a:lnSpc>
              <a:spcAft>
                <a:spcPts val="0"/>
              </a:spcAft>
              <a:defRPr/>
            </a:pPr>
            <a:r>
              <a:rPr lang="ru-RU" sz="2600" b="1" dirty="0">
                <a:latin typeface="Times New Roman" pitchFamily="18" charset="0"/>
                <a:cs typeface="Times New Roman" pitchFamily="18" charset="0"/>
              </a:rPr>
              <a:t>Старайтесь развивать у ребенка чувство  </a:t>
            </a:r>
          </a:p>
          <a:p>
            <a:pPr marL="0" indent="0" fontAlgn="auto">
              <a:lnSpc>
                <a:spcPct val="80000"/>
              </a:lnSpc>
              <a:spcAft>
                <a:spcPts val="0"/>
              </a:spcAft>
              <a:buNone/>
              <a:defRPr/>
            </a:pPr>
            <a:r>
              <a:rPr lang="ru-RU" sz="2600" b="1" dirty="0">
                <a:latin typeface="Times New Roman" pitchFamily="18" charset="0"/>
                <a:cs typeface="Times New Roman" pitchFamily="18" charset="0"/>
              </a:rPr>
              <a:t>               собственного достоинства.</a:t>
            </a:r>
          </a:p>
          <a:p>
            <a:pPr marL="274320" indent="-274320" fontAlgn="auto">
              <a:lnSpc>
                <a:spcPct val="80000"/>
              </a:lnSpc>
              <a:spcAft>
                <a:spcPts val="0"/>
              </a:spcAft>
              <a:defRPr/>
            </a:pPr>
            <a:endParaRPr lang="ru-RU" sz="3000" dirty="0">
              <a:latin typeface="Times New Roman" pitchFamily="18" charset="0"/>
              <a:cs typeface="Times New Roman" pitchFamily="18" charset="0"/>
            </a:endParaRPr>
          </a:p>
          <a:p>
            <a:pPr marL="274320" indent="-274320" fontAlgn="auto">
              <a:lnSpc>
                <a:spcPct val="80000"/>
              </a:lnSpc>
              <a:spcAft>
                <a:spcPts val="0"/>
              </a:spcAft>
              <a:buFont typeface="Wingdings" pitchFamily="2" charset="2"/>
              <a:buNone/>
              <a:defRPr/>
            </a:pPr>
            <a:endParaRPr lang="ru-RU" dirty="0"/>
          </a:p>
        </p:txBody>
      </p:sp>
      <p:sp>
        <p:nvSpPr>
          <p:cNvPr id="26627" name="Rectangle 2"/>
          <p:cNvSpPr>
            <a:spLocks noGrp="1" noRot="1" noChangeArrowheads="1"/>
          </p:cNvSpPr>
          <p:nvPr>
            <p:ph type="title"/>
          </p:nvPr>
        </p:nvSpPr>
        <p:spPr>
          <a:xfrm>
            <a:off x="457200" y="274638"/>
            <a:ext cx="8229600" cy="778098"/>
          </a:xfrm>
        </p:spPr>
        <p:txBody>
          <a:bodyPr/>
          <a:lstStyle/>
          <a:p>
            <a:r>
              <a:rPr lang="ru-RU" sz="6000" dirty="0">
                <a:solidFill>
                  <a:srgbClr val="FF0000"/>
                </a:solidFill>
                <a:latin typeface="Times New Roman" pitchFamily="18" charset="0"/>
                <a:cs typeface="Times New Roman" pitchFamily="18" charset="0"/>
              </a:rPr>
              <a:t>Что делать?</a:t>
            </a:r>
          </a:p>
        </p:txBody>
      </p:sp>
    </p:spTree>
    <p:extLst>
      <p:ext uri="{BB962C8B-B14F-4D97-AF65-F5344CB8AC3E}">
        <p14:creationId xmlns:p14="http://schemas.microsoft.com/office/powerpoint/2010/main" val="33716913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5" name="Rectangle 3"/>
          <p:cNvSpPr>
            <a:spLocks noGrp="1" noRot="1" noChangeArrowheads="1"/>
          </p:cNvSpPr>
          <p:nvPr>
            <p:ph idx="1"/>
          </p:nvPr>
        </p:nvSpPr>
        <p:spPr>
          <a:xfrm>
            <a:off x="971600" y="1600200"/>
            <a:ext cx="7272808" cy="4637112"/>
          </a:xfrm>
        </p:spPr>
        <p:txBody>
          <a:bodyPr rtlCol="0">
            <a:noAutofit/>
          </a:bodyPr>
          <a:lstStyle/>
          <a:p>
            <a:pPr marL="0" indent="0" algn="ctr" fontAlgn="auto">
              <a:spcAft>
                <a:spcPts val="0"/>
              </a:spcAft>
              <a:buNone/>
              <a:defRPr/>
            </a:pPr>
            <a:r>
              <a:rPr lang="ru-RU" sz="3600" b="1" dirty="0">
                <a:latin typeface="Times New Roman" pitchFamily="18" charset="0"/>
                <a:cs typeface="Times New Roman" pitchFamily="18" charset="0"/>
              </a:rPr>
              <a:t>если мама очень сильно переживает из-за отметок, то и у ребенка появляется тревожность и страх не оправдать ожидания мамы</a:t>
            </a:r>
            <a:br>
              <a:rPr lang="ru-RU" sz="3600" b="1" dirty="0">
                <a:latin typeface="Times New Roman" pitchFamily="18" charset="0"/>
                <a:cs typeface="Times New Roman" pitchFamily="18" charset="0"/>
              </a:rPr>
            </a:br>
            <a:br>
              <a:rPr lang="ru-RU" sz="3600" b="1" dirty="0">
                <a:latin typeface="Times New Roman" pitchFamily="18" charset="0"/>
                <a:cs typeface="Times New Roman" pitchFamily="18" charset="0"/>
              </a:rPr>
            </a:br>
            <a:endParaRPr lang="ru-RU" sz="3600" b="1" dirty="0">
              <a:latin typeface="Times New Roman" pitchFamily="18" charset="0"/>
              <a:cs typeface="Times New Roman" pitchFamily="18" charset="0"/>
            </a:endParaRPr>
          </a:p>
        </p:txBody>
      </p:sp>
      <p:sp>
        <p:nvSpPr>
          <p:cNvPr id="27651" name="Rectangle 2"/>
          <p:cNvSpPr>
            <a:spLocks noGrp="1" noRot="1" noChangeArrowheads="1"/>
          </p:cNvSpPr>
          <p:nvPr>
            <p:ph type="title"/>
          </p:nvPr>
        </p:nvSpPr>
        <p:spPr/>
        <p:txBody>
          <a:bodyPr/>
          <a:lstStyle/>
          <a:p>
            <a:r>
              <a:rPr lang="ru-RU" sz="6000" b="1" dirty="0">
                <a:solidFill>
                  <a:srgbClr val="0070C0"/>
                </a:solidFill>
                <a:latin typeface="Times New Roman" pitchFamily="18" charset="0"/>
                <a:cs typeface="Times New Roman" pitchFamily="18" charset="0"/>
              </a:rPr>
              <a:t>10</a:t>
            </a:r>
          </a:p>
        </p:txBody>
      </p:sp>
    </p:spTree>
    <p:extLst>
      <p:ext uri="{BB962C8B-B14F-4D97-AF65-F5344CB8AC3E}">
        <p14:creationId xmlns:p14="http://schemas.microsoft.com/office/powerpoint/2010/main" val="107358690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3"/>
          <p:cNvSpPr>
            <a:spLocks noGrp="1" noRot="1" noChangeArrowheads="1"/>
          </p:cNvSpPr>
          <p:nvPr>
            <p:ph idx="1"/>
          </p:nvPr>
        </p:nvSpPr>
        <p:spPr>
          <a:xfrm>
            <a:off x="899592" y="1772816"/>
            <a:ext cx="7272808" cy="4353347"/>
          </a:xfrm>
        </p:spPr>
        <p:txBody>
          <a:bodyPr/>
          <a:lstStyle/>
          <a:p>
            <a:pPr marL="0" indent="0" algn="ctr">
              <a:buNone/>
            </a:pPr>
            <a:r>
              <a:rPr lang="ru-RU" sz="4400" b="1" dirty="0">
                <a:latin typeface="Times New Roman" pitchFamily="18" charset="0"/>
                <a:cs typeface="Times New Roman" pitchFamily="18" charset="0"/>
              </a:rPr>
              <a:t>Важно учить ребенка сравнивать свои достижения с его же достижениями, но в предыдущем периоде, </a:t>
            </a:r>
            <a:r>
              <a:rPr lang="ru-RU" sz="4400" b="1" u="sng" dirty="0">
                <a:latin typeface="Times New Roman" pitchFamily="18" charset="0"/>
                <a:cs typeface="Times New Roman" pitchFamily="18" charset="0"/>
              </a:rPr>
              <a:t>а не с чужими</a:t>
            </a:r>
            <a:r>
              <a:rPr lang="ru-RU" sz="4400" b="1" dirty="0">
                <a:latin typeface="Times New Roman" pitchFamily="18" charset="0"/>
                <a:cs typeface="Times New Roman" pitchFamily="18" charset="0"/>
              </a:rPr>
              <a:t> успехами</a:t>
            </a:r>
          </a:p>
        </p:txBody>
      </p:sp>
      <p:sp>
        <p:nvSpPr>
          <p:cNvPr id="28675" name="Rectangle 2"/>
          <p:cNvSpPr>
            <a:spLocks noGrp="1" noRot="1" noChangeArrowheads="1"/>
          </p:cNvSpPr>
          <p:nvPr>
            <p:ph type="title"/>
          </p:nvPr>
        </p:nvSpPr>
        <p:spPr/>
        <p:txBody>
          <a:bodyPr/>
          <a:lstStyle/>
          <a:p>
            <a:r>
              <a:rPr lang="ru-RU" sz="6000" b="1" dirty="0">
                <a:solidFill>
                  <a:srgbClr val="0070C0"/>
                </a:solidFill>
                <a:latin typeface="Times New Roman" pitchFamily="18" charset="0"/>
                <a:cs typeface="Times New Roman" pitchFamily="18" charset="0"/>
              </a:rPr>
              <a:t>11</a:t>
            </a:r>
          </a:p>
        </p:txBody>
      </p:sp>
    </p:spTree>
    <p:extLst>
      <p:ext uri="{BB962C8B-B14F-4D97-AF65-F5344CB8AC3E}">
        <p14:creationId xmlns:p14="http://schemas.microsoft.com/office/powerpoint/2010/main" val="337602065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3"/>
          <p:cNvSpPr>
            <a:spLocks noGrp="1" noRot="1" noChangeArrowheads="1"/>
          </p:cNvSpPr>
          <p:nvPr>
            <p:ph idx="1"/>
          </p:nvPr>
        </p:nvSpPr>
        <p:spPr>
          <a:xfrm>
            <a:off x="971600" y="2132856"/>
            <a:ext cx="7056784" cy="3993307"/>
          </a:xfrm>
        </p:spPr>
        <p:txBody>
          <a:bodyPr/>
          <a:lstStyle/>
          <a:p>
            <a:pPr marL="0" indent="0" algn="ctr">
              <a:buNone/>
            </a:pPr>
            <a:r>
              <a:rPr lang="ru-RU" sz="4400" b="1" dirty="0">
                <a:latin typeface="Times New Roman" pitchFamily="18" charset="0"/>
                <a:cs typeface="Times New Roman" pitchFamily="18" charset="0"/>
              </a:rPr>
              <a:t>Никогда не сравнивать достижения ребенка с другими детьми</a:t>
            </a:r>
            <a:r>
              <a:rPr lang="ru-RU" sz="4400" dirty="0">
                <a:latin typeface="Times New Roman" pitchFamily="18" charset="0"/>
                <a:cs typeface="Times New Roman" pitchFamily="18" charset="0"/>
              </a:rPr>
              <a:t> !!!</a:t>
            </a:r>
          </a:p>
        </p:txBody>
      </p:sp>
      <p:sp>
        <p:nvSpPr>
          <p:cNvPr id="31747" name="Rectangle 2"/>
          <p:cNvSpPr>
            <a:spLocks noGrp="1" noRot="1" noChangeArrowheads="1"/>
          </p:cNvSpPr>
          <p:nvPr>
            <p:ph type="title"/>
          </p:nvPr>
        </p:nvSpPr>
        <p:spPr>
          <a:xfrm>
            <a:off x="457200" y="260648"/>
            <a:ext cx="8229600" cy="1143000"/>
          </a:xfrm>
        </p:spPr>
        <p:txBody>
          <a:bodyPr/>
          <a:lstStyle/>
          <a:p>
            <a:endParaRPr lang="ru-RU" sz="6000" b="1" dirty="0">
              <a:solidFill>
                <a:srgbClr val="0070C0"/>
              </a:solidFill>
              <a:latin typeface="Times New Roman" pitchFamily="18" charset="0"/>
              <a:cs typeface="Times New Roman" pitchFamily="18" charset="0"/>
            </a:endParaRPr>
          </a:p>
        </p:txBody>
      </p:sp>
    </p:spTree>
    <p:extLst>
      <p:ext uri="{BB962C8B-B14F-4D97-AF65-F5344CB8AC3E}">
        <p14:creationId xmlns:p14="http://schemas.microsoft.com/office/powerpoint/2010/main" val="186346250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3"/>
          <p:cNvSpPr>
            <a:spLocks noGrp="1" noRot="1" noChangeArrowheads="1"/>
          </p:cNvSpPr>
          <p:nvPr>
            <p:ph idx="1"/>
          </p:nvPr>
        </p:nvSpPr>
        <p:spPr>
          <a:xfrm>
            <a:off x="971600" y="1844824"/>
            <a:ext cx="7056784" cy="4281339"/>
          </a:xfrm>
        </p:spPr>
        <p:txBody>
          <a:bodyPr/>
          <a:lstStyle/>
          <a:p>
            <a:pPr marL="0" indent="0" algn="ctr">
              <a:buNone/>
            </a:pPr>
            <a:r>
              <a:rPr lang="ru-RU" sz="4400" b="1" dirty="0">
                <a:latin typeface="Times New Roman" pitchFamily="18" charset="0"/>
                <a:cs typeface="Times New Roman" pitchFamily="18" charset="0"/>
              </a:rPr>
              <a:t>Обязательно хвалите за успехи, создавайте ситуации успеха, отмечайте малейшие продвижения</a:t>
            </a:r>
            <a:r>
              <a:rPr lang="ru-RU" sz="4400" dirty="0">
                <a:latin typeface="Times New Roman" pitchFamily="18" charset="0"/>
                <a:cs typeface="Times New Roman" pitchFamily="18" charset="0"/>
              </a:rPr>
              <a:t> </a:t>
            </a:r>
          </a:p>
        </p:txBody>
      </p:sp>
      <p:sp>
        <p:nvSpPr>
          <p:cNvPr id="29699" name="Rectangle 2"/>
          <p:cNvSpPr>
            <a:spLocks noGrp="1" noRot="1" noChangeArrowheads="1"/>
          </p:cNvSpPr>
          <p:nvPr>
            <p:ph type="title"/>
          </p:nvPr>
        </p:nvSpPr>
        <p:spPr/>
        <p:txBody>
          <a:bodyPr/>
          <a:lstStyle/>
          <a:p>
            <a:r>
              <a:rPr lang="ru-RU" sz="6000" b="1" dirty="0">
                <a:solidFill>
                  <a:srgbClr val="0070C0"/>
                </a:solidFill>
                <a:latin typeface="Times New Roman" pitchFamily="18" charset="0"/>
                <a:cs typeface="Times New Roman" pitchFamily="18" charset="0"/>
              </a:rPr>
              <a:t>12</a:t>
            </a:r>
          </a:p>
        </p:txBody>
      </p:sp>
    </p:spTree>
    <p:extLst>
      <p:ext uri="{BB962C8B-B14F-4D97-AF65-F5344CB8AC3E}">
        <p14:creationId xmlns:p14="http://schemas.microsoft.com/office/powerpoint/2010/main" val="390124831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3"/>
          <p:cNvSpPr>
            <a:spLocks noGrp="1" noRot="1" noChangeArrowheads="1"/>
          </p:cNvSpPr>
          <p:nvPr>
            <p:ph idx="1"/>
          </p:nvPr>
        </p:nvSpPr>
        <p:spPr>
          <a:xfrm>
            <a:off x="1043608" y="1556792"/>
            <a:ext cx="6984776" cy="4569371"/>
          </a:xfrm>
        </p:spPr>
        <p:txBody>
          <a:bodyPr/>
          <a:lstStyle/>
          <a:p>
            <a:pPr marL="0" indent="0" algn="ctr">
              <a:buNone/>
            </a:pPr>
            <a:r>
              <a:rPr lang="ru-RU" sz="4400" b="1" dirty="0">
                <a:latin typeface="Times New Roman" pitchFamily="18" charset="0"/>
                <a:cs typeface="Times New Roman" pitchFamily="18" charset="0"/>
              </a:rPr>
              <a:t>Ребенок должен видеть, что ошибаться –это нормально, что ошибаются и мамы, и папы и бабушки и дедушки.</a:t>
            </a:r>
            <a:br>
              <a:rPr lang="ru-RU" sz="4400" b="1" dirty="0">
                <a:latin typeface="Times New Roman" pitchFamily="18" charset="0"/>
                <a:cs typeface="Times New Roman" pitchFamily="18" charset="0"/>
              </a:rPr>
            </a:br>
            <a:br>
              <a:rPr lang="ru-RU" sz="4400" b="1" dirty="0">
                <a:latin typeface="Times New Roman" pitchFamily="18" charset="0"/>
                <a:cs typeface="Times New Roman" pitchFamily="18" charset="0"/>
              </a:rPr>
            </a:br>
            <a:endParaRPr lang="ru-RU" sz="4400" b="1" dirty="0">
              <a:latin typeface="Times New Roman" pitchFamily="18" charset="0"/>
              <a:cs typeface="Times New Roman" pitchFamily="18" charset="0"/>
            </a:endParaRPr>
          </a:p>
        </p:txBody>
      </p:sp>
      <p:sp>
        <p:nvSpPr>
          <p:cNvPr id="32771" name="Rectangle 2"/>
          <p:cNvSpPr>
            <a:spLocks noGrp="1" noRot="1" noChangeArrowheads="1"/>
          </p:cNvSpPr>
          <p:nvPr>
            <p:ph type="title"/>
          </p:nvPr>
        </p:nvSpPr>
        <p:spPr/>
        <p:txBody>
          <a:bodyPr/>
          <a:lstStyle/>
          <a:p>
            <a:r>
              <a:rPr lang="ru-RU" sz="6000" b="1" dirty="0">
                <a:solidFill>
                  <a:srgbClr val="0070C0"/>
                </a:solidFill>
                <a:latin typeface="Times New Roman" pitchFamily="18" charset="0"/>
                <a:cs typeface="Times New Roman" pitchFamily="18" charset="0"/>
              </a:rPr>
              <a:t>13</a:t>
            </a:r>
          </a:p>
        </p:txBody>
      </p:sp>
    </p:spTree>
    <p:extLst>
      <p:ext uri="{BB962C8B-B14F-4D97-AF65-F5344CB8AC3E}">
        <p14:creationId xmlns:p14="http://schemas.microsoft.com/office/powerpoint/2010/main" val="217733249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3"/>
          <p:cNvSpPr>
            <a:spLocks noGrp="1" noRot="1" noChangeArrowheads="1"/>
          </p:cNvSpPr>
          <p:nvPr>
            <p:ph idx="1"/>
          </p:nvPr>
        </p:nvSpPr>
        <p:spPr>
          <a:xfrm>
            <a:off x="899592" y="1340768"/>
            <a:ext cx="7272808" cy="5184576"/>
          </a:xfrm>
        </p:spPr>
        <p:txBody>
          <a:bodyPr/>
          <a:lstStyle/>
          <a:p>
            <a:pPr marL="0" indent="0" algn="ctr">
              <a:lnSpc>
                <a:spcPct val="90000"/>
              </a:lnSpc>
              <a:buNone/>
            </a:pPr>
            <a:r>
              <a:rPr lang="ru-RU" sz="4000" b="1" dirty="0">
                <a:latin typeface="Times New Roman" pitchFamily="18" charset="0"/>
                <a:cs typeface="Times New Roman" pitchFamily="18" charset="0"/>
              </a:rPr>
              <a:t>Дети часто воспринимают отметку за работу, как отметку собственной личности, поэтому надо быть предельно тактичным в общении с ребенком и учить разделять: «Я хороший, но в работе я сделал 20 ошибок и поэтому получил 2»</a:t>
            </a:r>
            <a:br>
              <a:rPr lang="ru-RU" sz="4000" b="1" dirty="0">
                <a:latin typeface="Times New Roman" pitchFamily="18" charset="0"/>
                <a:cs typeface="Times New Roman" pitchFamily="18" charset="0"/>
              </a:rPr>
            </a:br>
            <a:br>
              <a:rPr lang="ru-RU" sz="4000" b="1" dirty="0">
                <a:latin typeface="Times New Roman" pitchFamily="18" charset="0"/>
                <a:cs typeface="Times New Roman" pitchFamily="18" charset="0"/>
              </a:rPr>
            </a:br>
            <a:endParaRPr lang="ru-RU" sz="4000" b="1" dirty="0">
              <a:latin typeface="Times New Roman" pitchFamily="18" charset="0"/>
              <a:cs typeface="Times New Roman" pitchFamily="18" charset="0"/>
            </a:endParaRPr>
          </a:p>
        </p:txBody>
      </p:sp>
      <p:sp>
        <p:nvSpPr>
          <p:cNvPr id="33795" name="Rectangle 2"/>
          <p:cNvSpPr>
            <a:spLocks noGrp="1" noRot="1" noChangeArrowheads="1"/>
          </p:cNvSpPr>
          <p:nvPr>
            <p:ph type="title"/>
          </p:nvPr>
        </p:nvSpPr>
        <p:spPr/>
        <p:txBody>
          <a:bodyPr/>
          <a:lstStyle/>
          <a:p>
            <a:r>
              <a:rPr lang="ru-RU" sz="6000" b="1" dirty="0">
                <a:solidFill>
                  <a:srgbClr val="0070C0"/>
                </a:solidFill>
                <a:latin typeface="Times New Roman" pitchFamily="18" charset="0"/>
                <a:cs typeface="Times New Roman" pitchFamily="18" charset="0"/>
              </a:rPr>
              <a:t>14</a:t>
            </a:r>
          </a:p>
        </p:txBody>
      </p:sp>
    </p:spTree>
    <p:extLst>
      <p:ext uri="{BB962C8B-B14F-4D97-AF65-F5344CB8AC3E}">
        <p14:creationId xmlns:p14="http://schemas.microsoft.com/office/powerpoint/2010/main" val="44374557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3"/>
          <p:cNvSpPr>
            <a:spLocks noGrp="1" noRot="1" noChangeArrowheads="1"/>
          </p:cNvSpPr>
          <p:nvPr>
            <p:ph idx="1"/>
          </p:nvPr>
        </p:nvSpPr>
        <p:spPr>
          <a:xfrm>
            <a:off x="1043608" y="1772816"/>
            <a:ext cx="6984776" cy="4525963"/>
          </a:xfrm>
        </p:spPr>
        <p:txBody>
          <a:bodyPr/>
          <a:lstStyle/>
          <a:p>
            <a:pPr marL="0" indent="0" algn="ctr">
              <a:buNone/>
            </a:pPr>
            <a:r>
              <a:rPr lang="ru-RU" sz="4400" b="1" dirty="0">
                <a:latin typeface="Times New Roman" pitchFamily="18" charset="0"/>
                <a:cs typeface="Times New Roman" pitchFamily="18" charset="0"/>
              </a:rPr>
              <a:t>Важно ребенка настраивать на то, что если верить в успех и стараться, то все обязательно получится</a:t>
            </a:r>
          </a:p>
        </p:txBody>
      </p:sp>
      <p:sp>
        <p:nvSpPr>
          <p:cNvPr id="34819" name="Rectangle 2"/>
          <p:cNvSpPr>
            <a:spLocks noGrp="1" noRot="1" noChangeArrowheads="1"/>
          </p:cNvSpPr>
          <p:nvPr>
            <p:ph type="title"/>
          </p:nvPr>
        </p:nvSpPr>
        <p:spPr>
          <a:xfrm>
            <a:off x="457200" y="692696"/>
            <a:ext cx="8229600" cy="936104"/>
          </a:xfrm>
        </p:spPr>
        <p:txBody>
          <a:bodyPr/>
          <a:lstStyle/>
          <a:p>
            <a:r>
              <a:rPr lang="ru-RU" sz="6000" b="1" dirty="0">
                <a:solidFill>
                  <a:srgbClr val="0070C0"/>
                </a:solidFill>
                <a:latin typeface="Times New Roman" pitchFamily="18" charset="0"/>
                <a:cs typeface="Times New Roman" pitchFamily="18" charset="0"/>
              </a:rPr>
              <a:t>15</a:t>
            </a:r>
          </a:p>
        </p:txBody>
      </p:sp>
    </p:spTree>
    <p:extLst>
      <p:ext uri="{BB962C8B-B14F-4D97-AF65-F5344CB8AC3E}">
        <p14:creationId xmlns:p14="http://schemas.microsoft.com/office/powerpoint/2010/main" val="219385972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a:solidFill>
                  <a:srgbClr val="C00000"/>
                </a:solidFill>
              </a:rPr>
              <a:t>Часть 2</a:t>
            </a:r>
            <a:br>
              <a:rPr lang="ru-RU" dirty="0">
                <a:solidFill>
                  <a:srgbClr val="C00000"/>
                </a:solidFill>
              </a:rPr>
            </a:br>
            <a:r>
              <a:rPr lang="ru-RU" dirty="0"/>
              <a:t>«</a:t>
            </a:r>
            <a:r>
              <a:rPr lang="ru-RU" b="1" dirty="0"/>
              <a:t>Разрушители мотивации</a:t>
            </a:r>
            <a:r>
              <a:rPr lang="ru-RU" dirty="0"/>
              <a:t>»</a:t>
            </a:r>
          </a:p>
        </p:txBody>
      </p:sp>
      <p:sp>
        <p:nvSpPr>
          <p:cNvPr id="3" name="Объект 2"/>
          <p:cNvSpPr>
            <a:spLocks noGrp="1"/>
          </p:cNvSpPr>
          <p:nvPr>
            <p:ph idx="1"/>
          </p:nvPr>
        </p:nvSpPr>
        <p:spPr/>
        <p:txBody>
          <a:bodyPr/>
          <a:lstStyle/>
          <a:p>
            <a:r>
              <a:rPr lang="ru-RU" b="1" dirty="0"/>
              <a:t>Награды.</a:t>
            </a:r>
            <a:r>
              <a:rPr lang="ru-RU" dirty="0"/>
              <a:t> -разрушители внутренней мотивации.</a:t>
            </a:r>
          </a:p>
          <a:p>
            <a:r>
              <a:rPr lang="ru-RU" dirty="0"/>
              <a:t> </a:t>
            </a:r>
            <a:r>
              <a:rPr lang="ru-RU" sz="2400" dirty="0"/>
              <a:t>«Если ты сделаешь эти задания по математике, то получишь деньги на карманные расходы». Такая стратегия приводит к тому, что ребенок начинает принимать меры только или в первую очередь ради награды.</a:t>
            </a:r>
          </a:p>
          <a:p>
            <a:r>
              <a:rPr lang="ru-RU" sz="2400" dirty="0"/>
              <a:t> Уважение и восхищение усилиями, которые ребенок вкладывает в выполнение задания, наиболее целесообразны.</a:t>
            </a:r>
            <a:br>
              <a:rPr lang="ru-RU" sz="2400" dirty="0"/>
            </a:br>
            <a:endParaRPr lang="ru-RU" sz="2400" dirty="0"/>
          </a:p>
        </p:txBody>
      </p:sp>
    </p:spTree>
    <p:extLst>
      <p:ext uri="{BB962C8B-B14F-4D97-AF65-F5344CB8AC3E}">
        <p14:creationId xmlns:p14="http://schemas.microsoft.com/office/powerpoint/2010/main" val="335409188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a:t>«</a:t>
            </a:r>
            <a:r>
              <a:rPr lang="ru-RU" b="1" dirty="0"/>
              <a:t>Разрушители мотивации</a:t>
            </a:r>
            <a:r>
              <a:rPr lang="ru-RU" dirty="0"/>
              <a:t>»</a:t>
            </a:r>
          </a:p>
        </p:txBody>
      </p:sp>
      <p:sp>
        <p:nvSpPr>
          <p:cNvPr id="3" name="Объект 2"/>
          <p:cNvSpPr>
            <a:spLocks noGrp="1"/>
          </p:cNvSpPr>
          <p:nvPr>
            <p:ph idx="1"/>
          </p:nvPr>
        </p:nvSpPr>
        <p:spPr/>
        <p:txBody>
          <a:bodyPr/>
          <a:lstStyle/>
          <a:p>
            <a:r>
              <a:rPr lang="ru-RU" b="1" dirty="0"/>
              <a:t>Наказания.</a:t>
            </a:r>
            <a:r>
              <a:rPr lang="ru-RU" dirty="0"/>
              <a:t> ребенок начинает действовать в основном так, чтобы избежать наказания, а его внутренняя мотивация исчезает. Но не путайте наказание с последствиями</a:t>
            </a:r>
            <a:r>
              <a:rPr lang="ru-RU" dirty="0">
                <a:solidFill>
                  <a:srgbClr val="FF0000"/>
                </a:solidFill>
              </a:rPr>
              <a:t>. «Если не сделаешь домашнюю работу, то не получишь мороженое» </a:t>
            </a:r>
            <a:r>
              <a:rPr lang="ru-RU" dirty="0"/>
              <a:t>– это наказание. </a:t>
            </a:r>
            <a:r>
              <a:rPr lang="ru-RU" dirty="0">
                <a:solidFill>
                  <a:srgbClr val="00B050"/>
                </a:solidFill>
              </a:rPr>
              <a:t>«Если не сделаешь домашнюю работу, то пойдешь в школу неподготовленным»</a:t>
            </a:r>
            <a:r>
              <a:rPr lang="ru-RU" dirty="0"/>
              <a:t> – это последствие.</a:t>
            </a:r>
            <a:br>
              <a:rPr lang="ru-RU" dirty="0"/>
            </a:br>
            <a:endParaRPr lang="ru-RU" sz="2400" dirty="0"/>
          </a:p>
        </p:txBody>
      </p:sp>
    </p:spTree>
    <p:extLst>
      <p:ext uri="{BB962C8B-B14F-4D97-AF65-F5344CB8AC3E}">
        <p14:creationId xmlns:p14="http://schemas.microsoft.com/office/powerpoint/2010/main" val="236633431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706090"/>
          </a:xfrm>
        </p:spPr>
        <p:txBody>
          <a:bodyPr/>
          <a:lstStyle/>
          <a:p>
            <a:r>
              <a:rPr lang="ru-RU" dirty="0"/>
              <a:t>«</a:t>
            </a:r>
            <a:r>
              <a:rPr lang="ru-RU" b="1" dirty="0"/>
              <a:t>Разрушители мотивации</a:t>
            </a:r>
            <a:r>
              <a:rPr lang="ru-RU" dirty="0"/>
              <a:t>»</a:t>
            </a:r>
          </a:p>
        </p:txBody>
      </p:sp>
      <p:sp>
        <p:nvSpPr>
          <p:cNvPr id="3" name="Объект 2"/>
          <p:cNvSpPr>
            <a:spLocks noGrp="1"/>
          </p:cNvSpPr>
          <p:nvPr>
            <p:ph idx="1"/>
          </p:nvPr>
        </p:nvSpPr>
        <p:spPr>
          <a:xfrm>
            <a:off x="395536" y="980728"/>
            <a:ext cx="8229600" cy="4525963"/>
          </a:xfrm>
        </p:spPr>
        <p:txBody>
          <a:bodyPr/>
          <a:lstStyle/>
          <a:p>
            <a:r>
              <a:rPr lang="ru-RU" b="1" dirty="0"/>
              <a:t>Угрозы и шантаж</a:t>
            </a:r>
            <a:r>
              <a:rPr lang="ru-RU" dirty="0"/>
              <a:t> – </a:t>
            </a:r>
            <a:r>
              <a:rPr lang="ru-RU" sz="2000" dirty="0"/>
              <a:t>работают так же, как и наказания: вызывают страх, который занимает место мотивации.</a:t>
            </a:r>
            <a:br>
              <a:rPr lang="ru-RU" sz="2000" dirty="0"/>
            </a:br>
            <a:r>
              <a:rPr lang="ru-RU" b="1" dirty="0"/>
              <a:t>Вызванное чувства вины</a:t>
            </a:r>
            <a:r>
              <a:rPr lang="ru-RU" dirty="0"/>
              <a:t>, </a:t>
            </a:r>
            <a:r>
              <a:rPr lang="ru-RU" sz="2000" dirty="0" err="1"/>
              <a:t>демотивирует</a:t>
            </a:r>
            <a:r>
              <a:rPr lang="ru-RU" sz="2000" dirty="0"/>
              <a:t>, это эмоциональное наказание. Воспитывайте не вину, а ответственность.</a:t>
            </a:r>
            <a:br>
              <a:rPr lang="ru-RU" sz="2000" dirty="0"/>
            </a:br>
            <a:r>
              <a:rPr lang="ru-RU" b="1" dirty="0"/>
              <a:t>Отсутствие смысла и цели.</a:t>
            </a:r>
            <a:r>
              <a:rPr lang="ru-RU" dirty="0"/>
              <a:t> </a:t>
            </a:r>
            <a:r>
              <a:rPr lang="ru-RU" sz="2000" dirty="0"/>
              <a:t>Дети, как и взрослые, не любят делать то, в чем не видят смысла. </a:t>
            </a:r>
            <a:r>
              <a:rPr lang="ru-RU" sz="2000" dirty="0" err="1"/>
              <a:t>Вынужденность</a:t>
            </a:r>
            <a:r>
              <a:rPr lang="ru-RU" sz="2000" dirty="0"/>
              <a:t> таких действий </a:t>
            </a:r>
            <a:r>
              <a:rPr lang="ru-RU" sz="2000" dirty="0">
                <a:solidFill>
                  <a:srgbClr val="121921"/>
                </a:solidFill>
                <a:ea typeface="Calibri"/>
              </a:rPr>
              <a:t>порождает в нас глубокое чувство потери времени, провоцируя появление гнева и разочарования.</a:t>
            </a:r>
            <a:r>
              <a:rPr lang="ru-RU" sz="2000" dirty="0"/>
              <a:t>   «Потому что надо»- не аргумент, ищите другие.</a:t>
            </a:r>
            <a:endParaRPr lang="ru-RU" sz="1600" dirty="0"/>
          </a:p>
        </p:txBody>
      </p:sp>
    </p:spTree>
    <p:extLst>
      <p:ext uri="{BB962C8B-B14F-4D97-AF65-F5344CB8AC3E}">
        <p14:creationId xmlns:p14="http://schemas.microsoft.com/office/powerpoint/2010/main" val="317380192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706090"/>
          </a:xfrm>
        </p:spPr>
        <p:txBody>
          <a:bodyPr/>
          <a:lstStyle/>
          <a:p>
            <a:r>
              <a:rPr lang="ru-RU" dirty="0"/>
              <a:t>«</a:t>
            </a:r>
            <a:r>
              <a:rPr lang="ru-RU" b="1" dirty="0"/>
              <a:t>Разрушители мотивации</a:t>
            </a:r>
            <a:r>
              <a:rPr lang="ru-RU" dirty="0"/>
              <a:t>»</a:t>
            </a:r>
          </a:p>
        </p:txBody>
      </p:sp>
      <p:sp>
        <p:nvSpPr>
          <p:cNvPr id="3" name="Объект 2"/>
          <p:cNvSpPr>
            <a:spLocks noGrp="1"/>
          </p:cNvSpPr>
          <p:nvPr>
            <p:ph idx="1"/>
          </p:nvPr>
        </p:nvSpPr>
        <p:spPr>
          <a:xfrm>
            <a:off x="395536" y="980728"/>
            <a:ext cx="8229600" cy="4525963"/>
          </a:xfrm>
        </p:spPr>
        <p:txBody>
          <a:bodyPr/>
          <a:lstStyle/>
          <a:p>
            <a:r>
              <a:rPr lang="ru-RU" b="1" dirty="0"/>
              <a:t>Нечестное поведение по отношению к ребенку.</a:t>
            </a:r>
            <a:r>
              <a:rPr lang="ru-RU" dirty="0"/>
              <a:t> </a:t>
            </a:r>
            <a:r>
              <a:rPr lang="ru-RU" sz="2000" dirty="0"/>
              <a:t>Например, применение двойных стандартов – взрослый человек вправе быть усталым, провести плохой день или просто иногда расслабиться, в то время как от ребенка всегда требуются хорошее физическое и психоэмоциональное состояние и полная безотказность. Нечестным по отношению к ребенку также будет нарушение данного ему слова.</a:t>
            </a:r>
            <a:br>
              <a:rPr lang="ru-RU" sz="2000" dirty="0"/>
            </a:br>
            <a:r>
              <a:rPr lang="ru-RU" b="1" dirty="0"/>
              <a:t>Давление.</a:t>
            </a:r>
            <a:r>
              <a:rPr lang="ru-RU" dirty="0"/>
              <a:t> </a:t>
            </a:r>
            <a:r>
              <a:rPr lang="ru-RU" sz="2000" dirty="0"/>
              <a:t>Имеет много «лиц», и каждое из них работает </a:t>
            </a:r>
            <a:r>
              <a:rPr lang="ru-RU" sz="2000" dirty="0" err="1"/>
              <a:t>демотивирующе</a:t>
            </a:r>
            <a:r>
              <a:rPr lang="ru-RU" sz="2000" dirty="0"/>
              <a:t>. Спешка, принуждение, угрозы, шантаж, конкуренция... Наказания и награды также являются своего рода давлением.</a:t>
            </a:r>
            <a:br>
              <a:rPr lang="ru-RU" sz="2000" dirty="0"/>
            </a:br>
            <a:br>
              <a:rPr lang="ru-RU" dirty="0"/>
            </a:br>
            <a:br>
              <a:rPr lang="ru-RU" dirty="0"/>
            </a:br>
            <a:endParaRPr lang="ru-RU" sz="1600" dirty="0"/>
          </a:p>
        </p:txBody>
      </p:sp>
    </p:spTree>
    <p:extLst>
      <p:ext uri="{BB962C8B-B14F-4D97-AF65-F5344CB8AC3E}">
        <p14:creationId xmlns:p14="http://schemas.microsoft.com/office/powerpoint/2010/main" val="28041264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706090"/>
          </a:xfrm>
        </p:spPr>
        <p:txBody>
          <a:bodyPr/>
          <a:lstStyle/>
          <a:p>
            <a:r>
              <a:rPr lang="ru-RU" dirty="0"/>
              <a:t>«</a:t>
            </a:r>
            <a:r>
              <a:rPr lang="ru-RU" b="1" dirty="0"/>
              <a:t>Разрушители мотивации</a:t>
            </a:r>
            <a:r>
              <a:rPr lang="ru-RU" dirty="0"/>
              <a:t>»</a:t>
            </a:r>
          </a:p>
        </p:txBody>
      </p:sp>
      <p:sp>
        <p:nvSpPr>
          <p:cNvPr id="3" name="Объект 2"/>
          <p:cNvSpPr>
            <a:spLocks noGrp="1"/>
          </p:cNvSpPr>
          <p:nvPr>
            <p:ph idx="1"/>
          </p:nvPr>
        </p:nvSpPr>
        <p:spPr>
          <a:xfrm>
            <a:off x="395536" y="980728"/>
            <a:ext cx="8229600" cy="4525963"/>
          </a:xfrm>
        </p:spPr>
        <p:txBody>
          <a:bodyPr/>
          <a:lstStyle/>
          <a:p>
            <a:r>
              <a:rPr lang="ru-RU" b="1" dirty="0"/>
              <a:t>Разрушение чувства собственного достоинства.</a:t>
            </a:r>
            <a:r>
              <a:rPr lang="ru-RU" dirty="0"/>
              <a:t> </a:t>
            </a:r>
            <a:r>
              <a:rPr lang="ru-RU" sz="2000" dirty="0"/>
              <a:t>Например, сравнение с другими, высмеивание, игнорирование проблем и интересов ребенка, а также отрицательная оценка его как человека. «Ты ленивый», «Сережа делает это лучше» и другие оценочные суждения такого типа отбирают желание прикладывать усилия и веру в то, что можно справиться с поставленной задачей. </a:t>
            </a:r>
          </a:p>
          <a:p>
            <a:r>
              <a:rPr lang="ru-RU" sz="2000" dirty="0"/>
              <a:t>Так же разрушительно действует противопоставление с позиции возвышения мира взрослых над миром ребенка, показывая, что дела взрослых важны, а дела ребенка нет, пренебрежение к тому, что важно для маленького человека.</a:t>
            </a:r>
            <a:br>
              <a:rPr lang="ru-RU" sz="2000" dirty="0"/>
            </a:br>
            <a:endParaRPr lang="ru-RU" sz="2000" dirty="0"/>
          </a:p>
        </p:txBody>
      </p:sp>
    </p:spTree>
    <p:extLst>
      <p:ext uri="{BB962C8B-B14F-4D97-AF65-F5344CB8AC3E}">
        <p14:creationId xmlns:p14="http://schemas.microsoft.com/office/powerpoint/2010/main" val="237504385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706090"/>
          </a:xfrm>
        </p:spPr>
        <p:txBody>
          <a:bodyPr/>
          <a:lstStyle/>
          <a:p>
            <a:r>
              <a:rPr lang="ru-RU" dirty="0"/>
              <a:t>«</a:t>
            </a:r>
            <a:r>
              <a:rPr lang="ru-RU" b="1" dirty="0"/>
              <a:t>Разрушители мотивации</a:t>
            </a:r>
            <a:r>
              <a:rPr lang="ru-RU" dirty="0"/>
              <a:t>»</a:t>
            </a:r>
          </a:p>
        </p:txBody>
      </p:sp>
      <p:sp>
        <p:nvSpPr>
          <p:cNvPr id="3" name="Объект 2"/>
          <p:cNvSpPr>
            <a:spLocks noGrp="1"/>
          </p:cNvSpPr>
          <p:nvPr>
            <p:ph idx="1"/>
          </p:nvPr>
        </p:nvSpPr>
        <p:spPr>
          <a:xfrm>
            <a:off x="395536" y="980728"/>
            <a:ext cx="8229600" cy="4525963"/>
          </a:xfrm>
        </p:spPr>
        <p:txBody>
          <a:bodyPr/>
          <a:lstStyle/>
          <a:p>
            <a:r>
              <a:rPr lang="ru-RU" b="1" dirty="0"/>
              <a:t>Выручка и поблажки.</a:t>
            </a:r>
            <a:r>
              <a:rPr lang="ru-RU" dirty="0"/>
              <a:t> </a:t>
            </a:r>
            <a:r>
              <a:rPr lang="ru-RU" sz="2000" dirty="0"/>
              <a:t>Это завуалированные разрушители чувства собственного достоинства. Такие действия, с одной стороны, дают послабление, возможность полениться, снимают с ребенка всякую ответственность, а с другой – являются скрытым невербальным посылом «Ты не справишься, ты слабый, я тебя намного лучше». Неверие в собственные силы – это сильный якорь, держащий нас на месте и не позволяющие двигаться вперед.</a:t>
            </a:r>
            <a:br>
              <a:rPr lang="ru-RU" sz="2000" dirty="0"/>
            </a:br>
            <a:r>
              <a:rPr lang="ru-RU" b="1" dirty="0"/>
              <a:t>Отсутствие понимания и </a:t>
            </a:r>
            <a:r>
              <a:rPr lang="ru-RU" b="1" dirty="0" err="1"/>
              <a:t>эмпатии</a:t>
            </a:r>
            <a:r>
              <a:rPr lang="ru-RU" dirty="0"/>
              <a:t> (осознанного сопереживания). </a:t>
            </a:r>
            <a:r>
              <a:rPr lang="ru-RU" sz="2000" dirty="0"/>
              <a:t>Дети, как и взрослые, имеют свои слабости и ограничения. Их нежелание и неприязнь к какому-то действию часто принимаются за лень или неуважение, между тем они могут быть следствием, например, плохого самочувствия, болезни или стресса.</a:t>
            </a:r>
            <a:br>
              <a:rPr lang="ru-RU" sz="2000" dirty="0"/>
            </a:br>
            <a:endParaRPr lang="ru-RU" sz="2000" dirty="0"/>
          </a:p>
        </p:txBody>
      </p:sp>
    </p:spTree>
    <p:extLst>
      <p:ext uri="{BB962C8B-B14F-4D97-AF65-F5344CB8AC3E}">
        <p14:creationId xmlns:p14="http://schemas.microsoft.com/office/powerpoint/2010/main" val="113738148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E3961322-D12F-4BCD-9154-753F84CFF041}"/>
              </a:ext>
            </a:extLst>
          </p:cNvPr>
          <p:cNvSpPr>
            <a:spLocks noGrp="1"/>
          </p:cNvSpPr>
          <p:nvPr>
            <p:ph type="title"/>
          </p:nvPr>
        </p:nvSpPr>
        <p:spPr/>
        <p:txBody>
          <a:bodyPr/>
          <a:lstStyle/>
          <a:p>
            <a:r>
              <a:rPr lang="ru-RU" dirty="0">
                <a:solidFill>
                  <a:srgbClr val="C00000"/>
                </a:solidFill>
              </a:rPr>
              <a:t>Часть 3</a:t>
            </a:r>
            <a:br>
              <a:rPr lang="ru-RU" dirty="0"/>
            </a:br>
            <a:r>
              <a:rPr lang="ru-RU" b="1" dirty="0"/>
              <a:t>Похвала-лучшая мотивация</a:t>
            </a:r>
          </a:p>
        </p:txBody>
      </p:sp>
      <p:sp>
        <p:nvSpPr>
          <p:cNvPr id="3" name="Объект 2">
            <a:extLst>
              <a:ext uri="{FF2B5EF4-FFF2-40B4-BE49-F238E27FC236}">
                <a16:creationId xmlns:a16="http://schemas.microsoft.com/office/drawing/2014/main" id="{147BB50E-D584-43BC-8D70-676854A48AED}"/>
              </a:ext>
            </a:extLst>
          </p:cNvPr>
          <p:cNvSpPr>
            <a:spLocks noGrp="1"/>
          </p:cNvSpPr>
          <p:nvPr>
            <p:ph idx="1"/>
          </p:nvPr>
        </p:nvSpPr>
        <p:spPr/>
        <p:txBody>
          <a:bodyPr/>
          <a:lstStyle/>
          <a:p>
            <a:endParaRPr lang="ru-RU"/>
          </a:p>
        </p:txBody>
      </p:sp>
    </p:spTree>
    <p:extLst>
      <p:ext uri="{BB962C8B-B14F-4D97-AF65-F5344CB8AC3E}">
        <p14:creationId xmlns:p14="http://schemas.microsoft.com/office/powerpoint/2010/main" val="316497728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1BAA58E1-6EAE-412D-9664-E8DD7862EA72}"/>
              </a:ext>
            </a:extLst>
          </p:cNvPr>
          <p:cNvSpPr txBox="1"/>
          <p:nvPr/>
        </p:nvSpPr>
        <p:spPr>
          <a:xfrm>
            <a:off x="683568" y="116632"/>
            <a:ext cx="8280920" cy="4832092"/>
          </a:xfrm>
          <a:prstGeom prst="rect">
            <a:avLst/>
          </a:prstGeom>
          <a:noFill/>
        </p:spPr>
        <p:txBody>
          <a:bodyPr wrap="square">
            <a:spAutoFit/>
          </a:bodyPr>
          <a:lstStyle/>
          <a:p>
            <a:pPr algn="l">
              <a:buFont typeface="Arial" panose="020B0604020202020204" pitchFamily="34" charset="0"/>
              <a:buChar char="•"/>
            </a:pPr>
            <a:r>
              <a:rPr lang="ru-RU" sz="2800" b="1" dirty="0">
                <a:solidFill>
                  <a:srgbClr val="333333"/>
                </a:solidFill>
                <a:latin typeface="YS Text"/>
              </a:rPr>
              <a:t>ТРИ о</a:t>
            </a:r>
            <a:r>
              <a:rPr lang="ru-RU" sz="2800" b="1" i="0" dirty="0">
                <a:solidFill>
                  <a:srgbClr val="333333"/>
                </a:solidFill>
                <a:effectLst/>
                <a:latin typeface="YS Text"/>
              </a:rPr>
              <a:t>сновные правила:</a:t>
            </a:r>
          </a:p>
          <a:p>
            <a:pPr algn="l">
              <a:buFont typeface="Arial" panose="020B0604020202020204" pitchFamily="34" charset="0"/>
              <a:buChar char="•"/>
            </a:pPr>
            <a:r>
              <a:rPr lang="ru-RU" sz="2800" b="0" i="0" dirty="0">
                <a:solidFill>
                  <a:srgbClr val="333333"/>
                </a:solidFill>
                <a:effectLst/>
                <a:latin typeface="YS Text"/>
              </a:rPr>
              <a:t>хвалить нужно только по делу, но при этом нельзя игнорировать достижения ребенка</a:t>
            </a:r>
          </a:p>
          <a:p>
            <a:pPr algn="l">
              <a:buFont typeface="Arial" panose="020B0604020202020204" pitchFamily="34" charset="0"/>
              <a:buChar char="•"/>
            </a:pPr>
            <a:endParaRPr lang="ru-RU" sz="2800" b="0" i="0" dirty="0">
              <a:solidFill>
                <a:srgbClr val="333333"/>
              </a:solidFill>
              <a:effectLst/>
              <a:latin typeface="YS Text"/>
            </a:endParaRPr>
          </a:p>
          <a:p>
            <a:pPr algn="l">
              <a:buFont typeface="Arial" panose="020B0604020202020204" pitchFamily="34" charset="0"/>
              <a:buChar char="•"/>
            </a:pPr>
            <a:r>
              <a:rPr lang="ru-RU" sz="2800" b="0" i="0" dirty="0">
                <a:solidFill>
                  <a:srgbClr val="333333"/>
                </a:solidFill>
                <a:effectLst/>
                <a:latin typeface="YS Text"/>
              </a:rPr>
              <a:t>похвала должна быть безусловной, т. е. не допустимы никакие сравнения с другими детьми или уточнения типа «но…»</a:t>
            </a:r>
          </a:p>
          <a:p>
            <a:pPr algn="l">
              <a:buFont typeface="Arial" panose="020B0604020202020204" pitchFamily="34" charset="0"/>
              <a:buChar char="•"/>
            </a:pPr>
            <a:endParaRPr lang="ru-RU" sz="2800" b="0" i="0" dirty="0">
              <a:solidFill>
                <a:srgbClr val="333333"/>
              </a:solidFill>
              <a:effectLst/>
              <a:latin typeface="YS Text"/>
            </a:endParaRPr>
          </a:p>
          <a:p>
            <a:pPr algn="l">
              <a:buFont typeface="Arial" panose="020B0604020202020204" pitchFamily="34" charset="0"/>
              <a:buChar char="•"/>
            </a:pPr>
            <a:r>
              <a:rPr lang="ru-RU" sz="2800" b="0" i="0" dirty="0">
                <a:solidFill>
                  <a:srgbClr val="333333"/>
                </a:solidFill>
                <a:effectLst/>
                <a:latin typeface="YS Text"/>
              </a:rPr>
              <a:t>хвалить (как и осуждать) можно только действия и поступки, не переходя, что называется, на личности</a:t>
            </a:r>
          </a:p>
        </p:txBody>
      </p:sp>
    </p:spTree>
    <p:extLst>
      <p:ext uri="{BB962C8B-B14F-4D97-AF65-F5344CB8AC3E}">
        <p14:creationId xmlns:p14="http://schemas.microsoft.com/office/powerpoint/2010/main" val="394978553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5A5E7A55-3CEC-449F-A313-C4ABE628706E}"/>
              </a:ext>
            </a:extLst>
          </p:cNvPr>
          <p:cNvSpPr txBox="1"/>
          <p:nvPr/>
        </p:nvSpPr>
        <p:spPr>
          <a:xfrm>
            <a:off x="520583" y="764704"/>
            <a:ext cx="7704856" cy="4247317"/>
          </a:xfrm>
          <a:prstGeom prst="rect">
            <a:avLst/>
          </a:prstGeom>
          <a:noFill/>
        </p:spPr>
        <p:txBody>
          <a:bodyPr wrap="square">
            <a:spAutoFit/>
          </a:bodyPr>
          <a:lstStyle/>
          <a:p>
            <a:pPr algn="l"/>
            <a:r>
              <a:rPr lang="ru-RU" b="0" i="0" dirty="0">
                <a:solidFill>
                  <a:srgbClr val="000000"/>
                </a:solidFill>
                <a:effectLst/>
                <a:latin typeface="Arial" panose="020B0604020202020204" pitchFamily="34" charset="0"/>
              </a:rPr>
              <a:t>Многие люди не задумываются о том, что слова "Отличная работа!" это оценка в той же мере, как и "Отвратительная работа!";Понижает интерес – исследования показывают, что у детей снижается интерес к деятельности, за которую они получают поощрение. Вместо интереса к самой деятельности дети начинают проявлять куда больше интереса к поощрению;</a:t>
            </a:r>
          </a:p>
          <a:p>
            <a:pPr algn="l"/>
            <a:r>
              <a:rPr lang="ru-RU" b="0" i="0" dirty="0">
                <a:solidFill>
                  <a:srgbClr val="000000"/>
                </a:solidFill>
                <a:effectLst/>
                <a:latin typeface="Arial" panose="020B0604020202020204" pitchFamily="34" charset="0"/>
              </a:rPr>
              <a:t>Снижает уровень успехов – дети, которых поощрили за выполнение творческой работы, часто терпят неудачу в следующей попытке. Возможно, это происходит потому, что ребенок очень боится "не соответствовать" своему уровню, а возможно, он теряет интерес к самой работе, думая только о поощрении. </a:t>
            </a:r>
          </a:p>
          <a:p>
            <a:pPr algn="l"/>
            <a:r>
              <a:rPr lang="ru-RU" b="0" i="0" dirty="0">
                <a:solidFill>
                  <a:srgbClr val="000000"/>
                </a:solidFill>
                <a:effectLst/>
                <a:latin typeface="Arial" panose="020B0604020202020204" pitchFamily="34" charset="0"/>
              </a:rPr>
              <a:t>Такие дети не склонны "рисковать" в новых творческих работах, опасаясь не получить на сей раз положительной оценки.</a:t>
            </a:r>
          </a:p>
          <a:p>
            <a:pPr algn="l"/>
            <a:r>
              <a:rPr lang="ru-RU" b="0" i="0" dirty="0">
                <a:solidFill>
                  <a:srgbClr val="000000"/>
                </a:solidFill>
                <a:effectLst/>
                <a:latin typeface="Arial" panose="020B0604020202020204" pitchFamily="34" charset="0"/>
              </a:rPr>
              <a:t> Также было выявлено, что ученики, которых часто так хвалят, больше пасуют перед лицом трудностей.</a:t>
            </a:r>
          </a:p>
        </p:txBody>
      </p:sp>
    </p:spTree>
    <p:extLst>
      <p:ext uri="{BB962C8B-B14F-4D97-AF65-F5344CB8AC3E}">
        <p14:creationId xmlns:p14="http://schemas.microsoft.com/office/powerpoint/2010/main" val="12896004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2380A33-3EF2-4EF4-AF5F-B2168E5EAA62}"/>
              </a:ext>
            </a:extLst>
          </p:cNvPr>
          <p:cNvSpPr txBox="1"/>
          <p:nvPr/>
        </p:nvSpPr>
        <p:spPr>
          <a:xfrm>
            <a:off x="1403648" y="1196752"/>
            <a:ext cx="8964487" cy="4524315"/>
          </a:xfrm>
          <a:prstGeom prst="rect">
            <a:avLst/>
          </a:prstGeom>
          <a:noFill/>
        </p:spPr>
        <p:txBody>
          <a:bodyPr wrap="square" rtlCol="0">
            <a:spAutoFit/>
          </a:bodyPr>
          <a:lstStyle/>
          <a:p>
            <a:r>
              <a:rPr lang="ru-RU" sz="3200" dirty="0"/>
              <a:t>Личностная           Конструктивная</a:t>
            </a:r>
          </a:p>
          <a:p>
            <a:endParaRPr lang="ru-RU" sz="3200" dirty="0"/>
          </a:p>
          <a:p>
            <a:r>
              <a:rPr lang="ru-RU" sz="3200" dirty="0"/>
              <a:t>              Ты молодец!</a:t>
            </a:r>
          </a:p>
          <a:p>
            <a:r>
              <a:rPr lang="ru-RU" sz="3200" dirty="0"/>
              <a:t>Я тобой очень горжусь!</a:t>
            </a:r>
          </a:p>
          <a:p>
            <a:r>
              <a:rPr lang="ru-RU" sz="3200" dirty="0"/>
              <a:t>Какой ты хороший мальчик!</a:t>
            </a:r>
          </a:p>
          <a:p>
            <a:r>
              <a:rPr lang="ru-RU" sz="3200" dirty="0"/>
              <a:t>Я знаю, как ты старался.</a:t>
            </a:r>
          </a:p>
          <a:p>
            <a:r>
              <a:rPr lang="ru-RU" sz="3200" dirty="0"/>
              <a:t>Начало работы очень интересное.</a:t>
            </a:r>
          </a:p>
          <a:p>
            <a:r>
              <a:rPr lang="ru-RU" sz="3200" dirty="0"/>
              <a:t>Как хорошо, что ты так ответственно </a:t>
            </a:r>
          </a:p>
          <a:p>
            <a:r>
              <a:rPr lang="ru-RU" sz="3200" dirty="0"/>
              <a:t>относишься к делу.</a:t>
            </a:r>
          </a:p>
        </p:txBody>
      </p:sp>
    </p:spTree>
    <p:extLst>
      <p:ext uri="{BB962C8B-B14F-4D97-AF65-F5344CB8AC3E}">
        <p14:creationId xmlns:p14="http://schemas.microsoft.com/office/powerpoint/2010/main" val="153408081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2380A33-3EF2-4EF4-AF5F-B2168E5EAA62}"/>
              </a:ext>
            </a:extLst>
          </p:cNvPr>
          <p:cNvSpPr txBox="1"/>
          <p:nvPr/>
        </p:nvSpPr>
        <p:spPr>
          <a:xfrm>
            <a:off x="1403648" y="1196752"/>
            <a:ext cx="8964487" cy="4524315"/>
          </a:xfrm>
          <a:prstGeom prst="rect">
            <a:avLst/>
          </a:prstGeom>
          <a:noFill/>
        </p:spPr>
        <p:txBody>
          <a:bodyPr wrap="square" rtlCol="0">
            <a:spAutoFit/>
          </a:bodyPr>
          <a:lstStyle/>
          <a:p>
            <a:r>
              <a:rPr lang="ru-RU" sz="3200" dirty="0">
                <a:solidFill>
                  <a:srgbClr val="C00000"/>
                </a:solidFill>
              </a:rPr>
              <a:t>Личностная </a:t>
            </a:r>
            <a:r>
              <a:rPr lang="ru-RU" sz="3200" dirty="0"/>
              <a:t>          </a:t>
            </a:r>
            <a:r>
              <a:rPr lang="ru-RU" sz="3200" dirty="0">
                <a:solidFill>
                  <a:srgbClr val="00B050"/>
                </a:solidFill>
              </a:rPr>
              <a:t>Конструктивная</a:t>
            </a:r>
          </a:p>
          <a:p>
            <a:endParaRPr lang="ru-RU" sz="3200" dirty="0"/>
          </a:p>
          <a:p>
            <a:r>
              <a:rPr lang="ru-RU" sz="3200" dirty="0"/>
              <a:t>              </a:t>
            </a:r>
            <a:r>
              <a:rPr lang="ru-RU" sz="3200" dirty="0">
                <a:solidFill>
                  <a:srgbClr val="C00000"/>
                </a:solidFill>
              </a:rPr>
              <a:t>Ты молодец!</a:t>
            </a:r>
          </a:p>
          <a:p>
            <a:r>
              <a:rPr lang="ru-RU" sz="3200" dirty="0">
                <a:solidFill>
                  <a:srgbClr val="C00000"/>
                </a:solidFill>
              </a:rPr>
              <a:t>Я тобой очень горжусь!</a:t>
            </a:r>
          </a:p>
          <a:p>
            <a:r>
              <a:rPr lang="ru-RU" sz="3200" dirty="0">
                <a:solidFill>
                  <a:srgbClr val="C00000"/>
                </a:solidFill>
              </a:rPr>
              <a:t>Какой ты хороший мальчик!</a:t>
            </a:r>
          </a:p>
          <a:p>
            <a:r>
              <a:rPr lang="ru-RU" sz="3200" dirty="0">
                <a:solidFill>
                  <a:srgbClr val="00B050"/>
                </a:solidFill>
              </a:rPr>
              <a:t>Я знаю, как ты старался.</a:t>
            </a:r>
          </a:p>
          <a:p>
            <a:r>
              <a:rPr lang="ru-RU" sz="3200" dirty="0">
                <a:solidFill>
                  <a:srgbClr val="00B050"/>
                </a:solidFill>
              </a:rPr>
              <a:t>Начало работы очень интересное.</a:t>
            </a:r>
          </a:p>
          <a:p>
            <a:r>
              <a:rPr lang="ru-RU" sz="3200" dirty="0">
                <a:solidFill>
                  <a:srgbClr val="00B050"/>
                </a:solidFill>
              </a:rPr>
              <a:t>Как хорошо, что ты так ответственно </a:t>
            </a:r>
          </a:p>
          <a:p>
            <a:r>
              <a:rPr lang="ru-RU" sz="3200" dirty="0">
                <a:solidFill>
                  <a:srgbClr val="00B050"/>
                </a:solidFill>
              </a:rPr>
              <a:t>относишься к делу.</a:t>
            </a:r>
          </a:p>
        </p:txBody>
      </p:sp>
    </p:spTree>
    <p:extLst>
      <p:ext uri="{BB962C8B-B14F-4D97-AF65-F5344CB8AC3E}">
        <p14:creationId xmlns:p14="http://schemas.microsoft.com/office/powerpoint/2010/main" val="82247313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A6C465E0-EF15-4C38-8860-2E24A952201B}"/>
              </a:ext>
            </a:extLst>
          </p:cNvPr>
          <p:cNvSpPr txBox="1"/>
          <p:nvPr/>
        </p:nvSpPr>
        <p:spPr>
          <a:xfrm>
            <a:off x="827584" y="332656"/>
            <a:ext cx="6390456" cy="6186309"/>
          </a:xfrm>
          <a:prstGeom prst="rect">
            <a:avLst/>
          </a:prstGeom>
          <a:noFill/>
        </p:spPr>
        <p:txBody>
          <a:bodyPr wrap="square">
            <a:spAutoFit/>
          </a:bodyPr>
          <a:lstStyle/>
          <a:p>
            <a:r>
              <a:rPr lang="ru-RU" b="0" i="0" dirty="0">
                <a:solidFill>
                  <a:srgbClr val="000000"/>
                </a:solidFill>
                <a:effectLst/>
                <a:latin typeface="Arial" panose="020B0604020202020204" pitchFamily="34" charset="0"/>
              </a:rPr>
              <a:t> </a:t>
            </a:r>
            <a:r>
              <a:rPr lang="ru-RU" sz="2000" b="0" i="0" dirty="0">
                <a:solidFill>
                  <a:srgbClr val="000000"/>
                </a:solidFill>
                <a:effectLst/>
                <a:latin typeface="Arial" panose="020B0604020202020204" pitchFamily="34" charset="0"/>
              </a:rPr>
              <a:t>Описывайте поведение и усилия, проделанные ребенком, а не оценивайте его в общем. </a:t>
            </a:r>
          </a:p>
          <a:p>
            <a:endParaRPr lang="ru-RU" sz="2000" dirty="0">
              <a:solidFill>
                <a:srgbClr val="000000"/>
              </a:solidFill>
              <a:latin typeface="Arial" panose="020B0604020202020204" pitchFamily="34" charset="0"/>
            </a:endParaRPr>
          </a:p>
          <a:p>
            <a:r>
              <a:rPr lang="ru-RU" sz="2000" b="0" i="0" dirty="0">
                <a:solidFill>
                  <a:srgbClr val="000000"/>
                </a:solidFill>
                <a:effectLst/>
                <a:latin typeface="Arial" panose="020B0604020202020204" pitchFamily="34" charset="0"/>
              </a:rPr>
              <a:t>"У тебя в рисунке очень много ярких цветов" </a:t>
            </a:r>
          </a:p>
          <a:p>
            <a:r>
              <a:rPr lang="ru-RU" sz="2000" dirty="0">
                <a:solidFill>
                  <a:srgbClr val="C00000"/>
                </a:solidFill>
                <a:latin typeface="Arial" panose="020B0604020202020204" pitchFamily="34" charset="0"/>
              </a:rPr>
              <a:t>«Ты как всегда молодец!»</a:t>
            </a:r>
            <a:endParaRPr lang="ru-RU" sz="2000" b="0" i="0" dirty="0">
              <a:solidFill>
                <a:srgbClr val="C00000"/>
              </a:solidFill>
              <a:effectLst/>
              <a:latin typeface="Arial" panose="020B0604020202020204" pitchFamily="34" charset="0"/>
            </a:endParaRPr>
          </a:p>
          <a:p>
            <a:r>
              <a:rPr lang="ru-RU" sz="2000" b="0" i="0" dirty="0">
                <a:solidFill>
                  <a:srgbClr val="000000"/>
                </a:solidFill>
                <a:effectLst/>
                <a:latin typeface="Arial" panose="020B0604020202020204" pitchFamily="34" charset="0"/>
              </a:rPr>
              <a:t> "Ты построил интересную башню". </a:t>
            </a:r>
          </a:p>
          <a:p>
            <a:r>
              <a:rPr lang="ru-RU" sz="2000" b="0" i="0" dirty="0">
                <a:solidFill>
                  <a:srgbClr val="000000"/>
                </a:solidFill>
                <a:effectLst/>
                <a:latin typeface="Arial" panose="020B0604020202020204" pitchFamily="34" charset="0"/>
              </a:rPr>
              <a:t>"Ты это сделал!»</a:t>
            </a:r>
          </a:p>
          <a:p>
            <a:r>
              <a:rPr lang="ru-RU" sz="2000" b="0" i="0" dirty="0">
                <a:solidFill>
                  <a:srgbClr val="000000"/>
                </a:solidFill>
                <a:effectLst/>
                <a:latin typeface="Arial" panose="020B0604020202020204" pitchFamily="34" charset="0"/>
              </a:rPr>
              <a:t> </a:t>
            </a:r>
          </a:p>
          <a:p>
            <a:endParaRPr lang="ru-RU" sz="2000" b="0" i="0" dirty="0">
              <a:solidFill>
                <a:srgbClr val="000000"/>
              </a:solidFill>
              <a:effectLst/>
              <a:latin typeface="Arial" panose="020B0604020202020204" pitchFamily="34" charset="0"/>
            </a:endParaRPr>
          </a:p>
          <a:p>
            <a:endParaRPr lang="ru-RU" sz="2000" dirty="0">
              <a:solidFill>
                <a:srgbClr val="000000"/>
              </a:solidFill>
              <a:latin typeface="Arial" panose="020B0604020202020204" pitchFamily="34" charset="0"/>
            </a:endParaRPr>
          </a:p>
          <a:p>
            <a:r>
              <a:rPr lang="ru-RU" sz="2000" dirty="0">
                <a:solidFill>
                  <a:srgbClr val="000000"/>
                </a:solidFill>
                <a:latin typeface="Arial" panose="020B0604020202020204" pitchFamily="34" charset="0"/>
              </a:rPr>
              <a:t>2. Покажите, что цените то, что сделал ребенок</a:t>
            </a:r>
          </a:p>
          <a:p>
            <a:endParaRPr lang="ru-RU" sz="2000" dirty="0">
              <a:solidFill>
                <a:srgbClr val="000000"/>
              </a:solidFill>
              <a:latin typeface="Arial" panose="020B0604020202020204" pitchFamily="34" charset="0"/>
            </a:endParaRPr>
          </a:p>
          <a:p>
            <a:r>
              <a:rPr lang="ru-RU" sz="2000" dirty="0">
                <a:solidFill>
                  <a:srgbClr val="000000"/>
                </a:solidFill>
                <a:latin typeface="Arial" panose="020B0604020202020204" pitchFamily="34" charset="0"/>
              </a:rPr>
              <a:t>Ого, ты неплохо поработал!</a:t>
            </a:r>
          </a:p>
          <a:p>
            <a:endParaRPr lang="ru-RU" sz="2000" dirty="0">
              <a:solidFill>
                <a:srgbClr val="000000"/>
              </a:solidFill>
              <a:latin typeface="Arial" panose="020B0604020202020204" pitchFamily="34" charset="0"/>
            </a:endParaRPr>
          </a:p>
          <a:p>
            <a:r>
              <a:rPr lang="ru-RU" sz="2000" dirty="0">
                <a:solidFill>
                  <a:srgbClr val="C00000"/>
                </a:solidFill>
                <a:latin typeface="Arial" panose="020B0604020202020204" pitchFamily="34" charset="0"/>
              </a:rPr>
              <a:t>Как хорошо, что ты наконец это сделал!</a:t>
            </a:r>
          </a:p>
          <a:p>
            <a:endParaRPr lang="ru-RU" sz="2000" dirty="0">
              <a:solidFill>
                <a:srgbClr val="000000"/>
              </a:solidFill>
              <a:latin typeface="Arial" panose="020B0604020202020204" pitchFamily="34" charset="0"/>
            </a:endParaRPr>
          </a:p>
          <a:p>
            <a:r>
              <a:rPr lang="ru-RU" sz="2000" dirty="0">
                <a:solidFill>
                  <a:srgbClr val="000000"/>
                </a:solidFill>
                <a:latin typeface="Arial" panose="020B0604020202020204" pitchFamily="34" charset="0"/>
              </a:rPr>
              <a:t>Я вижу, что тебе непросто было это сделать. Но ты справился.</a:t>
            </a:r>
          </a:p>
          <a:p>
            <a:endParaRPr lang="ru-RU" dirty="0">
              <a:solidFill>
                <a:srgbClr val="000000"/>
              </a:solidFill>
              <a:latin typeface="Arial" panose="020B0604020202020204" pitchFamily="34" charset="0"/>
            </a:endParaRPr>
          </a:p>
          <a:p>
            <a:endParaRPr lang="ru-RU" dirty="0"/>
          </a:p>
        </p:txBody>
      </p:sp>
    </p:spTree>
    <p:extLst>
      <p:ext uri="{BB962C8B-B14F-4D97-AF65-F5344CB8AC3E}">
        <p14:creationId xmlns:p14="http://schemas.microsoft.com/office/powerpoint/2010/main" val="9187952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xEl>
                                              <p:pRg st="9" end="9"/>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5">
                                            <p:txEl>
                                              <p:pRg st="11" end="11"/>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5">
                                            <p:txEl>
                                              <p:pRg st="13" end="13"/>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5">
                                            <p:txEl>
                                              <p:pRg st="15" end="1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4A04CC37-D39A-42BF-B0A0-DE347E7EF6FC}"/>
              </a:ext>
            </a:extLst>
          </p:cNvPr>
          <p:cNvSpPr txBox="1"/>
          <p:nvPr/>
        </p:nvSpPr>
        <p:spPr>
          <a:xfrm>
            <a:off x="683568" y="496647"/>
            <a:ext cx="7200800" cy="4955203"/>
          </a:xfrm>
          <a:prstGeom prst="rect">
            <a:avLst/>
          </a:prstGeom>
          <a:noFill/>
        </p:spPr>
        <p:txBody>
          <a:bodyPr wrap="square">
            <a:spAutoFit/>
          </a:bodyPr>
          <a:lstStyle/>
          <a:p>
            <a:r>
              <a:rPr lang="ru-RU" sz="2000" b="0" i="0" dirty="0">
                <a:solidFill>
                  <a:srgbClr val="000000"/>
                </a:solidFill>
                <a:effectLst/>
                <a:latin typeface="Arial" panose="020B0604020202020204" pitchFamily="34" charset="0"/>
              </a:rPr>
              <a:t>Будьте осторожны, когда хотите похвалить ребенка, который только что пережил неудачу или допустил ошибку. </a:t>
            </a:r>
          </a:p>
          <a:p>
            <a:endParaRPr lang="ru-RU" sz="2000" dirty="0">
              <a:solidFill>
                <a:srgbClr val="000000"/>
              </a:solidFill>
              <a:latin typeface="Arial" panose="020B0604020202020204" pitchFamily="34" charset="0"/>
            </a:endParaRPr>
          </a:p>
          <a:p>
            <a:r>
              <a:rPr lang="ru-RU" sz="2000" b="0" i="0" dirty="0">
                <a:solidFill>
                  <a:srgbClr val="C00000"/>
                </a:solidFill>
                <a:effectLst/>
                <a:latin typeface="Arial" panose="020B0604020202020204" pitchFamily="34" charset="0"/>
              </a:rPr>
              <a:t>«Отлично. Ты сделал все, что мог", </a:t>
            </a:r>
          </a:p>
          <a:p>
            <a:r>
              <a:rPr lang="ru-RU" sz="2000" b="0" i="0" dirty="0">
                <a:solidFill>
                  <a:srgbClr val="C00000"/>
                </a:solidFill>
                <a:effectLst/>
                <a:latin typeface="Arial" panose="020B0604020202020204" pitchFamily="34" charset="0"/>
              </a:rPr>
              <a:t>"Старайся, и все получится" </a:t>
            </a:r>
          </a:p>
          <a:p>
            <a:endParaRPr lang="ru-RU" sz="2000" b="0" i="0" dirty="0">
              <a:solidFill>
                <a:srgbClr val="000000"/>
              </a:solidFill>
              <a:effectLst/>
              <a:latin typeface="Arial" panose="020B0604020202020204" pitchFamily="34" charset="0"/>
            </a:endParaRPr>
          </a:p>
          <a:p>
            <a:r>
              <a:rPr lang="ru-RU" sz="2000" dirty="0">
                <a:solidFill>
                  <a:srgbClr val="000000"/>
                </a:solidFill>
                <a:latin typeface="Arial" panose="020B0604020202020204" pitchFamily="34" charset="0"/>
              </a:rPr>
              <a:t>«</a:t>
            </a:r>
            <a:r>
              <a:rPr lang="ru-RU" sz="2000" b="0" i="0" dirty="0">
                <a:solidFill>
                  <a:srgbClr val="000000"/>
                </a:solidFill>
                <a:effectLst/>
                <a:latin typeface="Arial" panose="020B0604020202020204" pitchFamily="34" charset="0"/>
              </a:rPr>
              <a:t>Ты упустил мяч, но в этот раз ты был намного быстрее- почти получилось»</a:t>
            </a:r>
          </a:p>
          <a:p>
            <a:r>
              <a:rPr lang="ru-RU" sz="2000" b="0" i="0" dirty="0">
                <a:solidFill>
                  <a:srgbClr val="000000"/>
                </a:solidFill>
                <a:effectLst/>
                <a:latin typeface="Arial" panose="020B0604020202020204" pitchFamily="34" charset="0"/>
              </a:rPr>
              <a:t>.</a:t>
            </a:r>
          </a:p>
          <a:p>
            <a:r>
              <a:rPr lang="ru-RU" sz="2000" dirty="0">
                <a:solidFill>
                  <a:srgbClr val="000000"/>
                </a:solidFill>
                <a:latin typeface="Arial" panose="020B0604020202020204" pitchFamily="34" charset="0"/>
              </a:rPr>
              <a:t>«Не все получилось, как мы с тобой хотели. Но ты не сдавался.»</a:t>
            </a:r>
          </a:p>
          <a:p>
            <a:endParaRPr lang="ru-RU" sz="2000" dirty="0">
              <a:solidFill>
                <a:srgbClr val="000000"/>
              </a:solidFill>
              <a:latin typeface="Arial" panose="020B0604020202020204" pitchFamily="34" charset="0"/>
            </a:endParaRPr>
          </a:p>
          <a:p>
            <a:r>
              <a:rPr lang="ru-RU" sz="2000" dirty="0">
                <a:solidFill>
                  <a:srgbClr val="000000"/>
                </a:solidFill>
                <a:latin typeface="Arial" panose="020B0604020202020204" pitchFamily="34" charset="0"/>
              </a:rPr>
              <a:t>Сегодня не все получилось, но я вижу, что ты старался. И вот это… ты все же одолел!</a:t>
            </a:r>
          </a:p>
          <a:p>
            <a:br>
              <a:rPr lang="ru-RU" dirty="0"/>
            </a:br>
            <a:endParaRPr lang="ru-RU" dirty="0"/>
          </a:p>
        </p:txBody>
      </p:sp>
    </p:spTree>
    <p:extLst>
      <p:ext uri="{BB962C8B-B14F-4D97-AF65-F5344CB8AC3E}">
        <p14:creationId xmlns:p14="http://schemas.microsoft.com/office/powerpoint/2010/main" val="7252595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9" end="9"/>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10" end="1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9EE4BE79-5A3A-4C76-9063-CCFCC8AFC122}"/>
              </a:ext>
            </a:extLst>
          </p:cNvPr>
          <p:cNvSpPr txBox="1"/>
          <p:nvPr/>
        </p:nvSpPr>
        <p:spPr>
          <a:xfrm>
            <a:off x="467544" y="692696"/>
            <a:ext cx="6624736" cy="1384995"/>
          </a:xfrm>
          <a:prstGeom prst="rect">
            <a:avLst/>
          </a:prstGeom>
          <a:noFill/>
        </p:spPr>
        <p:txBody>
          <a:bodyPr wrap="square">
            <a:spAutoFit/>
          </a:bodyPr>
          <a:lstStyle/>
          <a:p>
            <a:r>
              <a:rPr lang="ru-RU" sz="2800" b="0" i="0" dirty="0">
                <a:solidFill>
                  <a:srgbClr val="000000"/>
                </a:solidFill>
                <a:effectLst/>
                <a:latin typeface="Arial" panose="020B0604020202020204" pitchFamily="34" charset="0"/>
              </a:rPr>
              <a:t>Похвала должна быть честной. </a:t>
            </a:r>
          </a:p>
          <a:p>
            <a:endParaRPr lang="ru-RU" sz="2800" dirty="0">
              <a:solidFill>
                <a:srgbClr val="000000"/>
              </a:solidFill>
              <a:latin typeface="Arial" panose="020B0604020202020204" pitchFamily="34" charset="0"/>
            </a:endParaRPr>
          </a:p>
          <a:p>
            <a:r>
              <a:rPr lang="ru-RU" sz="2800" dirty="0">
                <a:solidFill>
                  <a:srgbClr val="C00000"/>
                </a:solidFill>
                <a:latin typeface="Arial" panose="020B0604020202020204" pitchFamily="34" charset="0"/>
              </a:rPr>
              <a:t>«Вижу, что ты старался»</a:t>
            </a:r>
            <a:endParaRPr lang="ru-RU" sz="2800" dirty="0">
              <a:solidFill>
                <a:srgbClr val="C00000"/>
              </a:solidFill>
            </a:endParaRPr>
          </a:p>
        </p:txBody>
      </p:sp>
      <p:pic>
        <p:nvPicPr>
          <p:cNvPr id="1026" name="Picture 2">
            <a:extLst>
              <a:ext uri="{FF2B5EF4-FFF2-40B4-BE49-F238E27FC236}">
                <a16:creationId xmlns:a16="http://schemas.microsoft.com/office/drawing/2014/main" id="{9B9092D4-DB43-4B56-A7E0-7B9F45C7FB6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635896" y="2491332"/>
            <a:ext cx="3788842" cy="379516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225737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0CE2489F-4705-4AB9-A6B1-B4D305384302}"/>
              </a:ext>
            </a:extLst>
          </p:cNvPr>
          <p:cNvSpPr txBox="1"/>
          <p:nvPr/>
        </p:nvSpPr>
        <p:spPr>
          <a:xfrm>
            <a:off x="1115616" y="620688"/>
            <a:ext cx="6318448" cy="3046988"/>
          </a:xfrm>
          <a:prstGeom prst="rect">
            <a:avLst/>
          </a:prstGeom>
          <a:noFill/>
        </p:spPr>
        <p:txBody>
          <a:bodyPr wrap="square">
            <a:spAutoFit/>
          </a:bodyPr>
          <a:lstStyle/>
          <a:p>
            <a:r>
              <a:rPr lang="ru-RU" sz="3200" b="0" i="0" dirty="0">
                <a:solidFill>
                  <a:srgbClr val="000000"/>
                </a:solidFill>
                <a:effectLst/>
                <a:latin typeface="Arial" panose="020B0604020202020204" pitchFamily="34" charset="0"/>
              </a:rPr>
              <a:t> Не обесценивайте похвалы. Похвала вполне может войти в привычку.</a:t>
            </a:r>
          </a:p>
          <a:p>
            <a:endParaRPr lang="ru-RU" sz="3200" dirty="0">
              <a:solidFill>
                <a:srgbClr val="000000"/>
              </a:solidFill>
              <a:latin typeface="Arial" panose="020B0604020202020204" pitchFamily="34" charset="0"/>
            </a:endParaRPr>
          </a:p>
          <a:p>
            <a:endParaRPr lang="ru-RU" sz="3200" dirty="0">
              <a:solidFill>
                <a:srgbClr val="000000"/>
              </a:solidFill>
              <a:latin typeface="Arial" panose="020B0604020202020204" pitchFamily="34" charset="0"/>
            </a:endParaRPr>
          </a:p>
          <a:p>
            <a:endParaRPr lang="ru-RU" sz="3200" dirty="0"/>
          </a:p>
        </p:txBody>
      </p:sp>
    </p:spTree>
    <p:extLst>
      <p:ext uri="{BB962C8B-B14F-4D97-AF65-F5344CB8AC3E}">
        <p14:creationId xmlns:p14="http://schemas.microsoft.com/office/powerpoint/2010/main" val="1248855162"/>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6C524462-B0FA-4142-AE72-D67DBC97F144}"/>
              </a:ext>
            </a:extLst>
          </p:cNvPr>
          <p:cNvSpPr txBox="1"/>
          <p:nvPr/>
        </p:nvSpPr>
        <p:spPr>
          <a:xfrm>
            <a:off x="395536" y="476672"/>
            <a:ext cx="6318448" cy="2677656"/>
          </a:xfrm>
          <a:prstGeom prst="rect">
            <a:avLst/>
          </a:prstGeom>
          <a:noFill/>
        </p:spPr>
        <p:txBody>
          <a:bodyPr wrap="square">
            <a:spAutoFit/>
          </a:bodyPr>
          <a:lstStyle/>
          <a:p>
            <a:r>
              <a:rPr lang="ru-RU" sz="2800" b="0" i="0" dirty="0">
                <a:solidFill>
                  <a:srgbClr val="000000"/>
                </a:solidFill>
                <a:effectLst/>
                <a:latin typeface="Arial" panose="020B0604020202020204" pitchFamily="34" charset="0"/>
              </a:rPr>
              <a:t>Избегайте похвалы, которая сравнивает ребенка с другими</a:t>
            </a:r>
          </a:p>
          <a:p>
            <a:endParaRPr lang="ru-RU" sz="2800" dirty="0">
              <a:solidFill>
                <a:srgbClr val="000000"/>
              </a:solidFill>
              <a:latin typeface="Arial" panose="020B0604020202020204" pitchFamily="34" charset="0"/>
            </a:endParaRPr>
          </a:p>
          <a:p>
            <a:endParaRPr lang="ru-RU" sz="2800" b="0" i="0" dirty="0">
              <a:solidFill>
                <a:srgbClr val="000000"/>
              </a:solidFill>
              <a:effectLst/>
              <a:latin typeface="Arial" panose="020B0604020202020204" pitchFamily="34" charset="0"/>
            </a:endParaRPr>
          </a:p>
          <a:p>
            <a:r>
              <a:rPr lang="ru-RU" sz="2800" b="0" i="0" dirty="0">
                <a:solidFill>
                  <a:srgbClr val="000000"/>
                </a:solidFill>
                <a:effectLst/>
                <a:latin typeface="Arial" panose="020B0604020202020204" pitchFamily="34" charset="0"/>
              </a:rPr>
              <a:t>. </a:t>
            </a:r>
            <a:r>
              <a:rPr lang="ru-RU" sz="2800" b="1" i="0" dirty="0">
                <a:solidFill>
                  <a:srgbClr val="000000"/>
                </a:solidFill>
                <a:effectLst/>
                <a:latin typeface="Arial" panose="020B0604020202020204" pitchFamily="34" charset="0"/>
              </a:rPr>
              <a:t>целью становится победа в соревновании, а не мастерство</a:t>
            </a:r>
            <a:endParaRPr lang="ru-RU" sz="2800" dirty="0"/>
          </a:p>
        </p:txBody>
      </p:sp>
    </p:spTree>
    <p:extLst>
      <p:ext uri="{BB962C8B-B14F-4D97-AF65-F5344CB8AC3E}">
        <p14:creationId xmlns:p14="http://schemas.microsoft.com/office/powerpoint/2010/main" val="8595653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C9F3058C-035D-4244-B8BE-01013F8D7E84}"/>
              </a:ext>
            </a:extLst>
          </p:cNvPr>
          <p:cNvSpPr txBox="1"/>
          <p:nvPr/>
        </p:nvSpPr>
        <p:spPr>
          <a:xfrm>
            <a:off x="251520" y="188640"/>
            <a:ext cx="8640960" cy="5693866"/>
          </a:xfrm>
          <a:prstGeom prst="rect">
            <a:avLst/>
          </a:prstGeom>
          <a:noFill/>
        </p:spPr>
        <p:txBody>
          <a:bodyPr wrap="square">
            <a:spAutoFit/>
          </a:bodyPr>
          <a:lstStyle/>
          <a:p>
            <a:r>
              <a:rPr lang="ru-RU" b="0" i="0" dirty="0">
                <a:solidFill>
                  <a:srgbClr val="000000"/>
                </a:solidFill>
                <a:effectLst/>
                <a:latin typeface="Arial" panose="020B0604020202020204" pitchFamily="34" charset="0"/>
              </a:rPr>
              <a:t> </a:t>
            </a:r>
            <a:r>
              <a:rPr lang="ru-RU" sz="2800" b="0" i="0" dirty="0">
                <a:solidFill>
                  <a:srgbClr val="000000"/>
                </a:solidFill>
                <a:effectLst/>
                <a:latin typeface="Arial" panose="020B0604020202020204" pitchFamily="34" charset="0"/>
              </a:rPr>
              <a:t>Избегайте хвалить ребенка за какие-то и так присущие ему качества – красоту, острый ум, умение быстро находить контакт с людьми. </a:t>
            </a:r>
          </a:p>
          <a:p>
            <a:endParaRPr lang="ru-RU" sz="2800" b="0" i="0" dirty="0">
              <a:solidFill>
                <a:srgbClr val="000000"/>
              </a:solidFill>
              <a:effectLst/>
              <a:latin typeface="Arial" panose="020B0604020202020204" pitchFamily="34" charset="0"/>
            </a:endParaRPr>
          </a:p>
          <a:p>
            <a:endParaRPr lang="ru-RU" sz="2800" dirty="0">
              <a:solidFill>
                <a:srgbClr val="000000"/>
              </a:solidFill>
              <a:latin typeface="Arial" panose="020B0604020202020204" pitchFamily="34" charset="0"/>
            </a:endParaRPr>
          </a:p>
          <a:p>
            <a:r>
              <a:rPr lang="ru-RU" sz="2800" dirty="0">
                <a:solidFill>
                  <a:srgbClr val="000000"/>
                </a:solidFill>
                <a:latin typeface="Arial" panose="020B0604020202020204" pitchFamily="34" charset="0"/>
              </a:rPr>
              <a:t>          </a:t>
            </a:r>
            <a:r>
              <a:rPr lang="ru-RU" sz="2800" dirty="0">
                <a:solidFill>
                  <a:srgbClr val="C00000"/>
                </a:solidFill>
                <a:latin typeface="Arial" panose="020B0604020202020204" pitchFamily="34" charset="0"/>
              </a:rPr>
              <a:t>Ты у меня такой находчивый! Молодец! </a:t>
            </a:r>
          </a:p>
          <a:p>
            <a:r>
              <a:rPr lang="ru-RU" sz="2800" dirty="0">
                <a:solidFill>
                  <a:srgbClr val="C00000"/>
                </a:solidFill>
                <a:latin typeface="Arial" panose="020B0604020202020204" pitchFamily="34" charset="0"/>
              </a:rPr>
              <a:t>           </a:t>
            </a:r>
            <a:r>
              <a:rPr lang="ru-RU" sz="2800" dirty="0">
                <a:solidFill>
                  <a:srgbClr val="C00000"/>
                </a:solidFill>
              </a:rPr>
              <a:t>Ты у нас такая красотка!</a:t>
            </a:r>
          </a:p>
          <a:p>
            <a:r>
              <a:rPr lang="ru-RU" sz="2800" dirty="0">
                <a:solidFill>
                  <a:srgbClr val="000000"/>
                </a:solidFill>
                <a:latin typeface="Arial" panose="020B0604020202020204" pitchFamily="34" charset="0"/>
              </a:rPr>
              <a:t>Ты нашёл интересное решение.</a:t>
            </a:r>
          </a:p>
          <a:p>
            <a:r>
              <a:rPr lang="ru-RU" sz="2800" dirty="0">
                <a:solidFill>
                  <a:srgbClr val="000000"/>
                </a:solidFill>
                <a:latin typeface="Arial" panose="020B0604020202020204" pitchFamily="34" charset="0"/>
              </a:rPr>
              <a:t>          Ты удачно выбрала наряд. Тебе очень идет этот цвет. </a:t>
            </a:r>
          </a:p>
          <a:p>
            <a:r>
              <a:rPr lang="ru-RU" sz="2800" dirty="0">
                <a:solidFill>
                  <a:srgbClr val="000000"/>
                </a:solidFill>
                <a:latin typeface="Arial" panose="020B0604020202020204" pitchFamily="34" charset="0"/>
              </a:rPr>
              <a:t>Приятно было слушать, как ты разговаривал с братом. Ты нашел нужные слова.</a:t>
            </a:r>
          </a:p>
          <a:p>
            <a:r>
              <a:rPr lang="ru-RU" sz="2800" dirty="0">
                <a:solidFill>
                  <a:srgbClr val="000000"/>
                </a:solidFill>
                <a:latin typeface="Arial" panose="020B0604020202020204" pitchFamily="34" charset="0"/>
              </a:rPr>
              <a:t>      </a:t>
            </a:r>
            <a:r>
              <a:rPr lang="ru-RU" sz="2800" dirty="0"/>
              <a:t>           </a:t>
            </a:r>
          </a:p>
        </p:txBody>
      </p:sp>
    </p:spTree>
    <p:extLst>
      <p:ext uri="{BB962C8B-B14F-4D97-AF65-F5344CB8AC3E}">
        <p14:creationId xmlns:p14="http://schemas.microsoft.com/office/powerpoint/2010/main" val="29772612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3">
                                            <p:txEl>
                                              <p:pRg st="5" end="5"/>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3">
                                            <p:txEl>
                                              <p:pRg st="6" end="6"/>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E747C215-BD0D-4C68-8C1B-1AD68CE92B58}"/>
              </a:ext>
            </a:extLst>
          </p:cNvPr>
          <p:cNvSpPr txBox="1"/>
          <p:nvPr/>
        </p:nvSpPr>
        <p:spPr>
          <a:xfrm>
            <a:off x="1691680" y="1124744"/>
            <a:ext cx="5832648" cy="1908215"/>
          </a:xfrm>
          <a:prstGeom prst="rect">
            <a:avLst/>
          </a:prstGeom>
          <a:noFill/>
        </p:spPr>
        <p:txBody>
          <a:bodyPr wrap="square">
            <a:spAutoFit/>
          </a:bodyPr>
          <a:lstStyle/>
          <a:p>
            <a:r>
              <a:rPr lang="ru-RU" sz="3200" b="0" i="0" dirty="0">
                <a:solidFill>
                  <a:srgbClr val="000000"/>
                </a:solidFill>
                <a:effectLst/>
                <a:latin typeface="Arial" panose="020B0604020202020204" pitchFamily="34" charset="0"/>
              </a:rPr>
              <a:t>Суть любых знаний в расширении выбора</a:t>
            </a:r>
            <a:r>
              <a:rPr lang="ru-RU" b="0" i="0" dirty="0">
                <a:solidFill>
                  <a:srgbClr val="000000"/>
                </a:solidFill>
                <a:effectLst/>
                <a:latin typeface="Arial" panose="020B0604020202020204" pitchFamily="34" charset="0"/>
              </a:rPr>
              <a:t>. </a:t>
            </a:r>
          </a:p>
          <a:p>
            <a:endParaRPr lang="ru-RU" dirty="0">
              <a:solidFill>
                <a:srgbClr val="000000"/>
              </a:solidFill>
              <a:latin typeface="Arial" panose="020B0604020202020204" pitchFamily="34" charset="0"/>
            </a:endParaRPr>
          </a:p>
          <a:p>
            <a:r>
              <a:rPr lang="ru-RU" dirty="0">
                <a:solidFill>
                  <a:srgbClr val="000000"/>
                </a:solidFill>
                <a:latin typeface="Arial" panose="020B0604020202020204" pitchFamily="34" charset="0"/>
              </a:rPr>
              <a:t>Надеюсь, сегодняшний наш разговор был вам полезен.</a:t>
            </a:r>
            <a:endParaRPr lang="ru-RU" dirty="0"/>
          </a:p>
        </p:txBody>
      </p:sp>
    </p:spTree>
    <p:extLst>
      <p:ext uri="{BB962C8B-B14F-4D97-AF65-F5344CB8AC3E}">
        <p14:creationId xmlns:p14="http://schemas.microsoft.com/office/powerpoint/2010/main" val="1159759998"/>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6"/>
          <p:cNvSpPr>
            <a:spLocks noGrp="1" noRot="1" noChangeArrowheads="1"/>
          </p:cNvSpPr>
          <p:nvPr>
            <p:ph idx="1"/>
          </p:nvPr>
        </p:nvSpPr>
        <p:spPr>
          <a:xfrm>
            <a:off x="1043608" y="260648"/>
            <a:ext cx="7416824" cy="6140152"/>
          </a:xfrm>
        </p:spPr>
        <p:txBody>
          <a:bodyPr/>
          <a:lstStyle/>
          <a:p>
            <a:pPr marL="0" indent="0">
              <a:lnSpc>
                <a:spcPct val="90000"/>
              </a:lnSpc>
              <a:buNone/>
            </a:pPr>
            <a:r>
              <a:rPr lang="ru-RU" sz="2800" b="1" dirty="0">
                <a:latin typeface="Times New Roman" pitchFamily="18" charset="0"/>
                <a:cs typeface="Times New Roman" pitchFamily="18" charset="0"/>
              </a:rPr>
              <a:t>Детские неудачи часто оказываются не причиной, а следствием родительских разочарований. Это происходит, когда родительские притязания основаны на абстрактных представлениях об идеальном ребенке. Крах собственных надежд неминуемо становится для детей источником страдания, неудач, потери уверенности. Нормальный ребенок должен протестовать против того, что родительская любовь направлена не на него, а на некий идеал, на который ребенок, может, и не хочет походить. Некоторые дети, попадая в ситуацию завышенных требований, могут совершенно пасть духом, забросить учебу.</a:t>
            </a:r>
          </a:p>
        </p:txBody>
      </p:sp>
    </p:spTree>
    <p:extLst>
      <p:ext uri="{BB962C8B-B14F-4D97-AF65-F5344CB8AC3E}">
        <p14:creationId xmlns:p14="http://schemas.microsoft.com/office/powerpoint/2010/main" val="1960845700"/>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7" name="Rectangle 3"/>
          <p:cNvSpPr>
            <a:spLocks noGrp="1" noRot="1" noChangeArrowheads="1"/>
          </p:cNvSpPr>
          <p:nvPr>
            <p:ph type="body" idx="1"/>
          </p:nvPr>
        </p:nvSpPr>
        <p:spPr>
          <a:xfrm>
            <a:off x="971600" y="692696"/>
            <a:ext cx="7200800" cy="5403304"/>
          </a:xfrm>
        </p:spPr>
        <p:txBody>
          <a:bodyPr/>
          <a:lstStyle/>
          <a:p>
            <a:pPr marL="0" indent="0" algn="ctr" eaLnBrk="1" hangingPunct="1">
              <a:lnSpc>
                <a:spcPct val="90000"/>
              </a:lnSpc>
              <a:buNone/>
              <a:defRPr/>
            </a:pPr>
            <a:r>
              <a:rPr lang="ru-RU" sz="2800" b="1" u="sng" dirty="0">
                <a:latin typeface="Times New Roman" pitchFamily="18" charset="0"/>
                <a:cs typeface="Times New Roman" pitchFamily="18" charset="0"/>
              </a:rPr>
              <a:t>Успешно будет учиться тот ребенок, родители которого открывают его тетради, чтобы понять, какие трудности он испытывает, а не какие оценки получил</a:t>
            </a:r>
            <a:r>
              <a:rPr lang="ru-RU" sz="2800" b="1" dirty="0">
                <a:latin typeface="Times New Roman" pitchFamily="18" charset="0"/>
                <a:cs typeface="Times New Roman" pitchFamily="18" charset="0"/>
              </a:rPr>
              <a:t>.</a:t>
            </a:r>
            <a:r>
              <a:rPr lang="ru-RU" sz="2800" dirty="0">
                <a:latin typeface="Times New Roman" pitchFamily="18" charset="0"/>
                <a:cs typeface="Times New Roman" pitchFamily="18" charset="0"/>
              </a:rPr>
              <a:t> Основная часть учебных трудностей является следствием родительских упущений в дошкольном возрасте. Спохватываясь слишком поздно, родители начинают перегружать ребенка, чего делать нельзя. </a:t>
            </a:r>
          </a:p>
        </p:txBody>
      </p:sp>
    </p:spTree>
    <p:extLst>
      <p:ext uri="{BB962C8B-B14F-4D97-AF65-F5344CB8AC3E}">
        <p14:creationId xmlns:p14="http://schemas.microsoft.com/office/powerpoint/2010/main" val="816367638"/>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1331640" y="620688"/>
            <a:ext cx="6552728" cy="2123658"/>
          </a:xfrm>
          <a:prstGeom prst="rect">
            <a:avLst/>
          </a:prstGeom>
        </p:spPr>
        <p:txBody>
          <a:bodyPr wrap="square">
            <a:spAutoFit/>
          </a:bodyPr>
          <a:lstStyle/>
          <a:p>
            <a:pPr algn="ctr"/>
            <a:r>
              <a:rPr lang="ru-RU" sz="6600" b="1" dirty="0">
                <a:solidFill>
                  <a:srgbClr val="0070C0"/>
                </a:solidFill>
                <a:latin typeface="Times New Roman" pitchFamily="18" charset="0"/>
                <a:cs typeface="Times New Roman" pitchFamily="18" charset="0"/>
              </a:rPr>
              <a:t>Успехов и терпения вам!</a:t>
            </a:r>
          </a:p>
        </p:txBody>
      </p:sp>
    </p:spTree>
    <p:extLst>
      <p:ext uri="{BB962C8B-B14F-4D97-AF65-F5344CB8AC3E}">
        <p14:creationId xmlns:p14="http://schemas.microsoft.com/office/powerpoint/2010/main" val="3234848343"/>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899592" y="836713"/>
            <a:ext cx="7128792" cy="2492990"/>
          </a:xfrm>
          <a:prstGeom prst="rect">
            <a:avLst/>
          </a:prstGeom>
        </p:spPr>
        <p:txBody>
          <a:bodyPr wrap="square">
            <a:spAutoFit/>
          </a:bodyPr>
          <a:lstStyle/>
          <a:p>
            <a:pPr algn="ctr"/>
            <a:r>
              <a:rPr lang="ru-RU" sz="5400" b="1" dirty="0">
                <a:solidFill>
                  <a:srgbClr val="0070C0"/>
                </a:solidFill>
                <a:latin typeface="Times New Roman" pitchFamily="18" charset="0"/>
                <a:cs typeface="Times New Roman" pitchFamily="18" charset="0"/>
              </a:rPr>
              <a:t>Спасибо за внимание.</a:t>
            </a:r>
          </a:p>
          <a:p>
            <a:pPr algn="ctr"/>
            <a:endParaRPr lang="ru-RU" sz="5400" b="1" dirty="0">
              <a:solidFill>
                <a:srgbClr val="0070C0"/>
              </a:solidFill>
              <a:latin typeface="Times New Roman" pitchFamily="18" charset="0"/>
              <a:cs typeface="Times New Roman" pitchFamily="18" charset="0"/>
            </a:endParaRPr>
          </a:p>
          <a:p>
            <a:pPr algn="ctr"/>
            <a:endParaRPr lang="ru-RU" sz="4800" b="1" dirty="0">
              <a:solidFill>
                <a:srgbClr val="0070C0"/>
              </a:solidFill>
              <a:latin typeface="Times New Roman" pitchFamily="18" charset="0"/>
              <a:cs typeface="Times New Roman" pitchFamily="18" charset="0"/>
            </a:endParaRPr>
          </a:p>
        </p:txBody>
      </p:sp>
    </p:spTree>
    <p:extLst>
      <p:ext uri="{BB962C8B-B14F-4D97-AF65-F5344CB8AC3E}">
        <p14:creationId xmlns:p14="http://schemas.microsoft.com/office/powerpoint/2010/main" val="3113049132"/>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0CBCD56-C082-47A6-A7D9-BF9FCD1752CA}"/>
              </a:ext>
            </a:extLst>
          </p:cNvPr>
          <p:cNvSpPr txBox="1"/>
          <p:nvPr/>
        </p:nvSpPr>
        <p:spPr>
          <a:xfrm>
            <a:off x="395536" y="692696"/>
            <a:ext cx="8738290" cy="3139321"/>
          </a:xfrm>
          <a:prstGeom prst="rect">
            <a:avLst/>
          </a:prstGeom>
          <a:noFill/>
        </p:spPr>
        <p:txBody>
          <a:bodyPr wrap="none" rtlCol="0">
            <a:spAutoFit/>
          </a:bodyPr>
          <a:lstStyle/>
          <a:p>
            <a:r>
              <a:rPr lang="ru-RU" dirty="0"/>
              <a:t>Источники: </a:t>
            </a:r>
          </a:p>
          <a:p>
            <a:r>
              <a:rPr lang="ru-RU" dirty="0"/>
              <a:t>Тесты для родителей</a:t>
            </a:r>
          </a:p>
          <a:p>
            <a:r>
              <a:rPr lang="en-US" dirty="0">
                <a:hlinkClick r:id="rId2"/>
              </a:rPr>
              <a:t>https://infourok.ru/test-samoproverki-kakoy-vi-roditel-423474.html</a:t>
            </a:r>
            <a:endParaRPr lang="ru-RU" dirty="0"/>
          </a:p>
          <a:p>
            <a:endParaRPr lang="ru-RU" dirty="0"/>
          </a:p>
          <a:p>
            <a:r>
              <a:rPr lang="ru-RU" dirty="0"/>
              <a:t>Портал «Эстет» (советы родителям)</a:t>
            </a:r>
            <a:endParaRPr lang="ru-RU" dirty="0">
              <a:solidFill>
                <a:srgbClr val="0000FF"/>
              </a:solidFill>
              <a:hlinkClick r:id="rId3">
                <a:extLst>
                  <a:ext uri="{A12FA001-AC4F-418D-AE19-62706E023703}">
                    <ahyp:hlinkClr xmlns:ahyp="http://schemas.microsoft.com/office/drawing/2018/hyperlinkcolor" val="tx"/>
                  </a:ext>
                </a:extLst>
              </a:hlinkClick>
            </a:endParaRPr>
          </a:p>
          <a:p>
            <a:r>
              <a:rPr lang="en-US" dirty="0">
                <a:solidFill>
                  <a:srgbClr val="0000FF"/>
                </a:solidFill>
                <a:hlinkClick r:id="rId3">
                  <a:extLst>
                    <a:ext uri="{A12FA001-AC4F-418D-AE19-62706E023703}">
                      <ahyp:hlinkClr xmlns:ahyp="http://schemas.microsoft.com/office/drawing/2018/hyperlinkcolor" val="tx"/>
                    </a:ext>
                  </a:extLst>
                </a:hlinkClick>
              </a:rPr>
              <a:t>https://estet-portal.com/statyi/kak-hvalit-rebenka-pravilno-i-konstruktivno-10-sovetov</a:t>
            </a:r>
            <a:endParaRPr lang="ru-RU" dirty="0">
              <a:solidFill>
                <a:srgbClr val="0000FF"/>
              </a:solidFill>
            </a:endParaRPr>
          </a:p>
          <a:p>
            <a:endParaRPr lang="ru-RU" dirty="0">
              <a:solidFill>
                <a:srgbClr val="0000FF"/>
              </a:solidFill>
            </a:endParaRPr>
          </a:p>
          <a:p>
            <a:r>
              <a:rPr lang="ru-RU" dirty="0"/>
              <a:t>Урок РФ. «Школьные трудности благополучных детей»</a:t>
            </a:r>
          </a:p>
          <a:p>
            <a:r>
              <a:rPr lang="en-US" dirty="0">
                <a:hlinkClick r:id="rId4"/>
              </a:rPr>
              <a:t>https://</a:t>
            </a:r>
            <a:r>
              <a:rPr lang="ru-RU" dirty="0" err="1">
                <a:hlinkClick r:id="rId4"/>
              </a:rPr>
              <a:t>урок.рф</a:t>
            </a:r>
            <a:r>
              <a:rPr lang="ru-RU" dirty="0">
                <a:hlinkClick r:id="rId4"/>
              </a:rPr>
              <a:t>/</a:t>
            </a:r>
            <a:r>
              <a:rPr lang="en-US" dirty="0">
                <a:hlinkClick r:id="rId4"/>
              </a:rPr>
              <a:t>library/shkolnie_trudnosti_blagopoluchnih_detej_101053.html</a:t>
            </a:r>
            <a:endParaRPr lang="ru-RU" dirty="0"/>
          </a:p>
          <a:p>
            <a:endParaRPr lang="ru-RU" dirty="0"/>
          </a:p>
          <a:p>
            <a:endParaRPr lang="ru-RU" dirty="0"/>
          </a:p>
        </p:txBody>
      </p:sp>
    </p:spTree>
    <p:extLst>
      <p:ext uri="{BB962C8B-B14F-4D97-AF65-F5344CB8AC3E}">
        <p14:creationId xmlns:p14="http://schemas.microsoft.com/office/powerpoint/2010/main" val="665166054"/>
      </p:ext>
    </p:extLst>
  </p:cSld>
  <p:clrMapOvr>
    <a:masterClrMapping/>
  </p:clrMapOvr>
</p:sld>
</file>

<file path=ppt/theme/theme1.xml><?xml version="1.0" encoding="utf-8"?>
<a:theme xmlns:a="http://schemas.openxmlformats.org/drawingml/2006/main" name="Орнамент 1">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Орнамент 1</Template>
  <TotalTime>514</TotalTime>
  <Words>2215</Words>
  <Application>Microsoft Office PowerPoint</Application>
  <PresentationFormat>Экран (4:3)</PresentationFormat>
  <Paragraphs>203</Paragraphs>
  <Slides>47</Slides>
  <Notes>0</Notes>
  <HiddenSlides>0</HiddenSlides>
  <MMClips>0</MMClips>
  <ScaleCrop>false</ScaleCrop>
  <HeadingPairs>
    <vt:vector size="6" baseType="variant">
      <vt:variant>
        <vt:lpstr>Использованные шрифты</vt:lpstr>
      </vt:variant>
      <vt:variant>
        <vt:i4>6</vt:i4>
      </vt:variant>
      <vt:variant>
        <vt:lpstr>Тема</vt:lpstr>
      </vt:variant>
      <vt:variant>
        <vt:i4>1</vt:i4>
      </vt:variant>
      <vt:variant>
        <vt:lpstr>Заголовки слайдов</vt:lpstr>
      </vt:variant>
      <vt:variant>
        <vt:i4>47</vt:i4>
      </vt:variant>
    </vt:vector>
  </HeadingPairs>
  <TitlesOfParts>
    <vt:vector size="54" baseType="lpstr">
      <vt:lpstr>Arial</vt:lpstr>
      <vt:lpstr>Calibri</vt:lpstr>
      <vt:lpstr>Times New Roman</vt:lpstr>
      <vt:lpstr>Verdana</vt:lpstr>
      <vt:lpstr>Wingdings</vt:lpstr>
      <vt:lpstr>YS Text</vt:lpstr>
      <vt:lpstr>Орнамент 1</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4</vt:lpstr>
      <vt:lpstr>5</vt:lpstr>
      <vt:lpstr>6</vt:lpstr>
      <vt:lpstr>Помните!</vt:lpstr>
      <vt:lpstr>7</vt:lpstr>
      <vt:lpstr>Презентация PowerPoint</vt:lpstr>
      <vt:lpstr>8</vt:lpstr>
      <vt:lpstr>9</vt:lpstr>
      <vt:lpstr>Что делать?</vt:lpstr>
      <vt:lpstr>10</vt:lpstr>
      <vt:lpstr>11</vt:lpstr>
      <vt:lpstr>Презентация PowerPoint</vt:lpstr>
      <vt:lpstr>12</vt:lpstr>
      <vt:lpstr>13</vt:lpstr>
      <vt:lpstr>14</vt:lpstr>
      <vt:lpstr>15</vt:lpstr>
      <vt:lpstr>Часть 2 «Разрушители мотивации»</vt:lpstr>
      <vt:lpstr>«Разрушители мотивации»</vt:lpstr>
      <vt:lpstr>«Разрушители мотивации»</vt:lpstr>
      <vt:lpstr>«Разрушители мотивации»</vt:lpstr>
      <vt:lpstr>«Разрушители мотивации»</vt:lpstr>
      <vt:lpstr>«Разрушители мотивации»</vt:lpstr>
      <vt:lpstr>Часть 3 Похвала-лучшая мотивация</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Company>SPecialiST RePack</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OK</dc:creator>
  <cp:lastModifiedBy>User</cp:lastModifiedBy>
  <cp:revision>37</cp:revision>
  <dcterms:created xsi:type="dcterms:W3CDTF">2015-09-29T08:17:17Z</dcterms:created>
  <dcterms:modified xsi:type="dcterms:W3CDTF">2023-06-02T12:36:08Z</dcterms:modified>
</cp:coreProperties>
</file>