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3"/>
  </p:notesMasterIdLst>
  <p:sldIdLst>
    <p:sldId id="290" r:id="rId2"/>
    <p:sldId id="256" r:id="rId3"/>
    <p:sldId id="257" r:id="rId4"/>
    <p:sldId id="264" r:id="rId5"/>
    <p:sldId id="258" r:id="rId6"/>
    <p:sldId id="262" r:id="rId7"/>
    <p:sldId id="260" r:id="rId8"/>
    <p:sldId id="263" r:id="rId9"/>
    <p:sldId id="279" r:id="rId10"/>
    <p:sldId id="278" r:id="rId11"/>
    <p:sldId id="280" r:id="rId12"/>
    <p:sldId id="281" r:id="rId13"/>
    <p:sldId id="282" r:id="rId14"/>
    <p:sldId id="283" r:id="rId15"/>
    <p:sldId id="284" r:id="rId16"/>
    <p:sldId id="285" r:id="rId17"/>
    <p:sldId id="286" r:id="rId18"/>
    <p:sldId id="287" r:id="rId19"/>
    <p:sldId id="288" r:id="rId20"/>
    <p:sldId id="289" r:id="rId21"/>
    <p:sldId id="276" r:id="rId22"/>
  </p:sldIdLst>
  <p:sldSz cx="18288000" cy="10287000"/>
  <p:notesSz cx="6858000" cy="9144000"/>
  <p:embeddedFontLst>
    <p:embeddedFont>
      <p:font typeface="HK Grotesk Bold" panose="020B0604020202020204" charset="-52"/>
      <p:regular r:id="rId24"/>
    </p:embeddedFont>
    <p:embeddedFont>
      <p:font typeface="HK Grotesk Medium" panose="020B0604020202020204" charset="-52"/>
      <p:regular r:id="rId25"/>
    </p:embeddedFont>
    <p:embeddedFont>
      <p:font typeface="HK Grotesk Semi-Bold" panose="020B0604020202020204" charset="-52"/>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1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4" d="100"/>
          <a:sy n="44" d="100"/>
        </p:scale>
        <p:origin x="876"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818DB5-3A4C-4ED6-9ADA-B33A253AE930}" type="datetimeFigureOut">
              <a:rPr lang="ru-RU" smtClean="0"/>
              <a:t>11.02.2025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1BB7A3-E8C3-4C71-A93C-5001AFAFA644}" type="slidenum">
              <a:rPr lang="ru-RU" smtClean="0"/>
              <a:t>‹#›</a:t>
            </a:fld>
            <a:endParaRPr lang="ru-RU"/>
          </a:p>
        </p:txBody>
      </p:sp>
    </p:spTree>
    <p:extLst>
      <p:ext uri="{BB962C8B-B14F-4D97-AF65-F5344CB8AC3E}">
        <p14:creationId xmlns:p14="http://schemas.microsoft.com/office/powerpoint/2010/main" val="1795007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5E1BB7A3-E8C3-4C71-A93C-5001AFAFA644}" type="slidenum">
              <a:rPr lang="ru-RU" smtClean="0"/>
              <a:t>9</a:t>
            </a:fld>
            <a:endParaRPr lang="ru-RU"/>
          </a:p>
        </p:txBody>
      </p:sp>
    </p:spTree>
    <p:extLst>
      <p:ext uri="{BB962C8B-B14F-4D97-AF65-F5344CB8AC3E}">
        <p14:creationId xmlns:p14="http://schemas.microsoft.com/office/powerpoint/2010/main" val="1325719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5E1BB7A3-E8C3-4C71-A93C-5001AFAFA644}" type="slidenum">
              <a:rPr lang="ru-RU" smtClean="0"/>
              <a:t>11</a:t>
            </a:fld>
            <a:endParaRPr lang="ru-RU"/>
          </a:p>
        </p:txBody>
      </p:sp>
    </p:spTree>
    <p:extLst>
      <p:ext uri="{BB962C8B-B14F-4D97-AF65-F5344CB8AC3E}">
        <p14:creationId xmlns:p14="http://schemas.microsoft.com/office/powerpoint/2010/main" val="1940217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B1969-2E33-D1BC-03A8-D091863DDEA5}"/>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D791E362-E214-3E00-C07F-1AA4C9DCD47D}"/>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36A1ADBA-D670-ADA2-83CC-5882C3D487DE}"/>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26D0A846-5068-D9C0-1DD2-60D9ED82BFA8}"/>
              </a:ext>
            </a:extLst>
          </p:cNvPr>
          <p:cNvSpPr>
            <a:spLocks noGrp="1"/>
          </p:cNvSpPr>
          <p:nvPr>
            <p:ph type="sldNum" sz="quarter" idx="5"/>
          </p:nvPr>
        </p:nvSpPr>
        <p:spPr/>
        <p:txBody>
          <a:bodyPr/>
          <a:lstStyle/>
          <a:p>
            <a:fld id="{5E1BB7A3-E8C3-4C71-A93C-5001AFAFA644}" type="slidenum">
              <a:rPr lang="ru-RU" smtClean="0"/>
              <a:t>17</a:t>
            </a:fld>
            <a:endParaRPr lang="ru-RU"/>
          </a:p>
        </p:txBody>
      </p:sp>
    </p:spTree>
    <p:extLst>
      <p:ext uri="{BB962C8B-B14F-4D97-AF65-F5344CB8AC3E}">
        <p14:creationId xmlns:p14="http://schemas.microsoft.com/office/powerpoint/2010/main" val="1077318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5.xml"/><Relationship Id="rId5" Type="http://schemas.openxmlformats.org/officeDocument/2006/relationships/slide" Target="slide9.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6.svg"/><Relationship Id="rId7" Type="http://schemas.openxmlformats.org/officeDocument/2006/relationships/slide" Target="slide8.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slide" Target="slide7.xml"/><Relationship Id="rId5" Type="http://schemas.openxmlformats.org/officeDocument/2006/relationships/slide" Target="slide6.xml"/><Relationship Id="rId10" Type="http://schemas.openxmlformats.org/officeDocument/2006/relationships/slide" Target="slide3.xml"/><Relationship Id="rId4" Type="http://schemas.openxmlformats.org/officeDocument/2006/relationships/slide" Target="slide5.xml"/><Relationship Id="rId9" Type="http://schemas.openxmlformats.org/officeDocument/2006/relationships/slide" Target="slide15.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9.xml"/><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9.xml"/><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9.xml"/><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9.xml"/><Relationship Id="rId4" Type="http://schemas.openxmlformats.org/officeDocument/2006/relationships/slide" Target="slide4.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7" Type="http://schemas.openxmlformats.org/officeDocument/2006/relationships/image" Target="../media/image16.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slide" Target="slide15.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6.svg"/><Relationship Id="rId7" Type="http://schemas.openxmlformats.org/officeDocument/2006/relationships/slide" Target="slide14.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slide" Target="slide13.xml"/><Relationship Id="rId5" Type="http://schemas.openxmlformats.org/officeDocument/2006/relationships/slide" Target="slide12.xml"/><Relationship Id="rId10" Type="http://schemas.openxmlformats.org/officeDocument/2006/relationships/slide" Target="slide3.xml"/><Relationship Id="rId4" Type="http://schemas.openxmlformats.org/officeDocument/2006/relationships/slide" Target="slide11.xml"/><Relationship Id="rId9" Type="http://schemas.openxmlformats.org/officeDocument/2006/relationships/slide" Target="slide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slide" Target="slide9.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5.xml"/><Relationship Id="rId5" Type="http://schemas.openxmlformats.org/officeDocument/2006/relationships/slide" Target="slide10.xml"/><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slide" Target="slide15.xml"/><Relationship Id="rId4" Type="http://schemas.openxmlformats.org/officeDocument/2006/relationships/slide" Target="slide10.xml"/></Relationships>
</file>

<file path=ppt/slides/_rels/slide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slide" Target="slide15.xml"/><Relationship Id="rId4" Type="http://schemas.openxmlformats.org/officeDocument/2006/relationships/slide" Target="slide10.xml"/></Relationships>
</file>

<file path=ppt/slides/_rels/slide1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slide" Target="slide15.xml"/><Relationship Id="rId4" Type="http://schemas.openxmlformats.org/officeDocument/2006/relationships/slide" Target="slide10.xml"/></Relationships>
</file>

<file path=ppt/slides/_rels/slide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slide" Target="slide3.xml"/><Relationship Id="rId4" Type="http://schemas.openxmlformats.org/officeDocument/2006/relationships/slide" Target="slide16.xml"/></Relationships>
</file>

<file path=ppt/slides/_rels/slide16.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image" Target="../media/image6.svg"/><Relationship Id="rId7" Type="http://schemas.openxmlformats.org/officeDocument/2006/relationships/slide" Target="slide9.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slide" Target="slide19.xml"/><Relationship Id="rId5" Type="http://schemas.openxmlformats.org/officeDocument/2006/relationships/slide" Target="slide18.xml"/><Relationship Id="rId10" Type="http://schemas.openxmlformats.org/officeDocument/2006/relationships/slide" Target="slide21.xml"/><Relationship Id="rId4" Type="http://schemas.openxmlformats.org/officeDocument/2006/relationships/slide" Target="slide17.xml"/><Relationship Id="rId9"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slide" Target="slide15.xml"/><Relationship Id="rId5" Type="http://schemas.openxmlformats.org/officeDocument/2006/relationships/slide" Target="slide16.xml"/><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slide" Target="slide15.xml"/><Relationship Id="rId4" Type="http://schemas.openxmlformats.org/officeDocument/2006/relationships/slide" Target="slide16.xml"/></Relationships>
</file>

<file path=ppt/slides/_rels/slide1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slide" Target="slide15.xml"/><Relationship Id="rId4" Type="http://schemas.openxmlformats.org/officeDocument/2006/relationships/slide" Target="slide16.xml"/></Relationships>
</file>

<file path=ppt/slides/_rels/slide2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slide" Target="slide15.xml"/><Relationship Id="rId4" Type="http://schemas.openxmlformats.org/officeDocument/2006/relationships/slide" Target="slide16.xml"/></Relationships>
</file>

<file path=ppt/slides/_rels/slide2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4.svg"/><Relationship Id="rId3" Type="http://schemas.openxmlformats.org/officeDocument/2006/relationships/image" Target="../media/image2.svg"/><Relationship Id="rId7" Type="http://schemas.openxmlformats.org/officeDocument/2006/relationships/image" Target="../media/image12.svg"/><Relationship Id="rId12" Type="http://schemas.openxmlformats.org/officeDocument/2006/relationships/image" Target="../media/image3.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6.svg"/><Relationship Id="rId5" Type="http://schemas.openxmlformats.org/officeDocument/2006/relationships/image" Target="../media/image8.svg"/><Relationship Id="rId15" Type="http://schemas.openxmlformats.org/officeDocument/2006/relationships/image" Target="../media/image14.svg"/><Relationship Id="rId10" Type="http://schemas.openxmlformats.org/officeDocument/2006/relationships/image" Target="../media/image5.png"/><Relationship Id="rId4" Type="http://schemas.openxmlformats.org/officeDocument/2006/relationships/image" Target="../media/image7.png"/><Relationship Id="rId9" Type="http://schemas.openxmlformats.org/officeDocument/2006/relationships/image" Target="../media/image10.sv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a:extLst>
            <a:ext uri="{FF2B5EF4-FFF2-40B4-BE49-F238E27FC236}">
              <a16:creationId xmlns:a16="http://schemas.microsoft.com/office/drawing/2014/main" id="{5E577835-2D28-7B67-34F0-FA3DA96CDCE5}"/>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C1E80CE-EF71-5CD2-40CB-0A1A7EBC0B23}"/>
              </a:ext>
            </a:extLst>
          </p:cNvPr>
          <p:cNvGrpSpPr/>
          <p:nvPr/>
        </p:nvGrpSpPr>
        <p:grpSpPr>
          <a:xfrm>
            <a:off x="457200" y="495300"/>
            <a:ext cx="16984499" cy="8983499"/>
            <a:chOff x="0" y="0"/>
            <a:chExt cx="5745374" cy="3038863"/>
          </a:xfrm>
        </p:grpSpPr>
        <p:sp>
          <p:nvSpPr>
            <p:cNvPr id="3" name="Freeform 3">
              <a:extLst>
                <a:ext uri="{FF2B5EF4-FFF2-40B4-BE49-F238E27FC236}">
                  <a16:creationId xmlns:a16="http://schemas.microsoft.com/office/drawing/2014/main" id="{20FCE2F0-1915-4156-C775-A27CAAAA4E49}"/>
                </a:ext>
              </a:extLst>
            </p:cNvPr>
            <p:cNvSpPr/>
            <p:nvPr/>
          </p:nvSpPr>
          <p:spPr>
            <a:xfrm>
              <a:off x="0" y="0"/>
              <a:ext cx="5745374" cy="3038863"/>
            </a:xfrm>
            <a:custGeom>
              <a:avLst/>
              <a:gdLst/>
              <a:ahLst/>
              <a:cxnLst/>
              <a:rect l="l" t="t" r="r" b="b"/>
              <a:pathLst>
                <a:path w="5745374" h="3038863">
                  <a:moveTo>
                    <a:pt x="5620914" y="3038863"/>
                  </a:moveTo>
                  <a:lnTo>
                    <a:pt x="124460" y="3038863"/>
                  </a:lnTo>
                  <a:cubicBezTo>
                    <a:pt x="55880" y="3038863"/>
                    <a:pt x="0" y="2982983"/>
                    <a:pt x="0" y="2914403"/>
                  </a:cubicBezTo>
                  <a:lnTo>
                    <a:pt x="0" y="124460"/>
                  </a:lnTo>
                  <a:cubicBezTo>
                    <a:pt x="0" y="55880"/>
                    <a:pt x="55880" y="0"/>
                    <a:pt x="124460" y="0"/>
                  </a:cubicBezTo>
                  <a:lnTo>
                    <a:pt x="5620914" y="0"/>
                  </a:lnTo>
                  <a:cubicBezTo>
                    <a:pt x="5689494" y="0"/>
                    <a:pt x="5745374" y="55880"/>
                    <a:pt x="5745374" y="124460"/>
                  </a:cubicBezTo>
                  <a:lnTo>
                    <a:pt x="5745374" y="2914403"/>
                  </a:lnTo>
                  <a:cubicBezTo>
                    <a:pt x="5745374" y="2982983"/>
                    <a:pt x="5689494" y="3038863"/>
                    <a:pt x="5620914" y="3038863"/>
                  </a:cubicBezTo>
                  <a:close/>
                </a:path>
              </a:pathLst>
            </a:custGeom>
            <a:solidFill>
              <a:srgbClr val="FFFFFF"/>
            </a:solidFill>
          </p:spPr>
        </p:sp>
      </p:grpSp>
      <p:grpSp>
        <p:nvGrpSpPr>
          <p:cNvPr id="4" name="Group 4">
            <a:extLst>
              <a:ext uri="{FF2B5EF4-FFF2-40B4-BE49-F238E27FC236}">
                <a16:creationId xmlns:a16="http://schemas.microsoft.com/office/drawing/2014/main" id="{AA0F54CB-B202-7A6A-68EB-AF8690C1E1E8}"/>
              </a:ext>
            </a:extLst>
          </p:cNvPr>
          <p:cNvGrpSpPr/>
          <p:nvPr/>
        </p:nvGrpSpPr>
        <p:grpSpPr>
          <a:xfrm>
            <a:off x="1066800" y="1790700"/>
            <a:ext cx="8390257" cy="6096000"/>
            <a:chOff x="-1146949" y="-990925"/>
            <a:chExt cx="11480802" cy="6681481"/>
          </a:xfrm>
        </p:grpSpPr>
        <p:sp>
          <p:nvSpPr>
            <p:cNvPr id="5" name="TextBox 5">
              <a:extLst>
                <a:ext uri="{FF2B5EF4-FFF2-40B4-BE49-F238E27FC236}">
                  <a16:creationId xmlns:a16="http://schemas.microsoft.com/office/drawing/2014/main" id="{EB963E93-8B28-ABA5-601A-5FD5B1C79C0D}"/>
                </a:ext>
              </a:extLst>
            </p:cNvPr>
            <p:cNvSpPr txBox="1"/>
            <p:nvPr/>
          </p:nvSpPr>
          <p:spPr>
            <a:xfrm>
              <a:off x="0" y="5105865"/>
              <a:ext cx="6070550" cy="584691"/>
            </a:xfrm>
            <a:prstGeom prst="rect">
              <a:avLst/>
            </a:prstGeom>
          </p:spPr>
          <p:txBody>
            <a:bodyPr lIns="0" tIns="0" rIns="0" bIns="0" rtlCol="0" anchor="t">
              <a:spAutoFit/>
            </a:bodyPr>
            <a:lstStyle/>
            <a:p>
              <a:pPr marL="0" lvl="0" indent="0" algn="l">
                <a:lnSpc>
                  <a:spcPts val="3600"/>
                </a:lnSpc>
                <a:spcBef>
                  <a:spcPct val="0"/>
                </a:spcBef>
              </a:pPr>
              <a:endParaRPr lang="en-US" sz="2400" b="1" u="none" dirty="0">
                <a:solidFill>
                  <a:srgbClr val="171717"/>
                </a:solidFill>
                <a:latin typeface="HK Grotesk Medium"/>
                <a:ea typeface="HK Grotesk Medium"/>
                <a:cs typeface="HK Grotesk Medium"/>
                <a:sym typeface="HK Grotesk Medium"/>
              </a:endParaRPr>
            </a:p>
          </p:txBody>
        </p:sp>
        <p:sp>
          <p:nvSpPr>
            <p:cNvPr id="6" name="TextBox 6">
              <a:extLst>
                <a:ext uri="{FF2B5EF4-FFF2-40B4-BE49-F238E27FC236}">
                  <a16:creationId xmlns:a16="http://schemas.microsoft.com/office/drawing/2014/main" id="{B2D0E4F5-0F18-B624-6C13-37184452FED6}"/>
                </a:ext>
              </a:extLst>
            </p:cNvPr>
            <p:cNvSpPr txBox="1"/>
            <p:nvPr/>
          </p:nvSpPr>
          <p:spPr>
            <a:xfrm>
              <a:off x="-1146949" y="-990925"/>
              <a:ext cx="11480802" cy="2939326"/>
            </a:xfrm>
            <a:prstGeom prst="rect">
              <a:avLst/>
            </a:prstGeom>
          </p:spPr>
          <p:txBody>
            <a:bodyPr wrap="square" lIns="0" tIns="0" rIns="0" bIns="0" rtlCol="0" anchor="t">
              <a:spAutoFit/>
            </a:bodyPr>
            <a:lstStyle/>
            <a:p>
              <a:pPr algn="l">
                <a:lnSpc>
                  <a:spcPts val="6050"/>
                </a:lnSpc>
              </a:pPr>
              <a:r>
                <a:rPr lang="ru-RU" sz="13800" b="1" dirty="0">
                  <a:solidFill>
                    <a:srgbClr val="FF0000"/>
                  </a:solidFill>
                  <a:latin typeface="HK Grotesk Bold"/>
                  <a:ea typeface="HK Grotesk Bold"/>
                  <a:cs typeface="HK Grotesk Bold"/>
                  <a:sym typeface="HK Grotesk Bold"/>
                </a:rPr>
                <a:t>КЕЙС     			</a:t>
              </a:r>
              <a:endParaRPr lang="ru-RU" sz="13800" b="1" dirty="0">
                <a:latin typeface="HK Grotesk Bold"/>
                <a:ea typeface="HK Grotesk Bold"/>
                <a:cs typeface="HK Grotesk Bold"/>
                <a:sym typeface="HK Grotesk Bold"/>
              </a:endParaRPr>
            </a:p>
            <a:p>
              <a:pPr algn="l">
                <a:lnSpc>
                  <a:spcPts val="6050"/>
                </a:lnSpc>
              </a:pPr>
              <a:r>
                <a:rPr lang="ru-RU" sz="13800" b="1" dirty="0">
                  <a:latin typeface="HK Grotesk Bold"/>
                  <a:ea typeface="HK Grotesk Bold"/>
                  <a:cs typeface="HK Grotesk Bold"/>
                  <a:sym typeface="HK Grotesk Bold"/>
                </a:rPr>
                <a:t>ИГРА </a:t>
              </a:r>
              <a:endParaRPr lang="en-US" sz="13800" b="1" dirty="0">
                <a:latin typeface="HK Grotesk Bold"/>
                <a:ea typeface="HK Grotesk Bold"/>
                <a:cs typeface="HK Grotesk Bold"/>
                <a:sym typeface="HK Grotesk Bold"/>
              </a:endParaRPr>
            </a:p>
          </p:txBody>
        </p:sp>
      </p:grpSp>
      <p:sp>
        <p:nvSpPr>
          <p:cNvPr id="8" name="TextBox 7">
            <a:extLst>
              <a:ext uri="{FF2B5EF4-FFF2-40B4-BE49-F238E27FC236}">
                <a16:creationId xmlns:a16="http://schemas.microsoft.com/office/drawing/2014/main" id="{4DBB6B38-E574-3561-C036-9C0B0BC9B99C}"/>
              </a:ext>
            </a:extLst>
          </p:cNvPr>
          <p:cNvSpPr txBox="1"/>
          <p:nvPr/>
        </p:nvSpPr>
        <p:spPr>
          <a:xfrm>
            <a:off x="7120649" y="808201"/>
            <a:ext cx="9982200" cy="3108543"/>
          </a:xfrm>
          <a:prstGeom prst="rect">
            <a:avLst/>
          </a:prstGeom>
          <a:noFill/>
        </p:spPr>
        <p:txBody>
          <a:bodyPr wrap="square" rtlCol="0">
            <a:spAutoFit/>
          </a:bodyPr>
          <a:lstStyle/>
          <a:p>
            <a:r>
              <a:rPr lang="ru-RU" sz="2800" kern="100" dirty="0">
                <a:effectLst/>
                <a:latin typeface="HK Grotesk Bold" panose="020B0604020202020204" charset="-52"/>
                <a:ea typeface="Calibri" panose="020F0502020204030204" pitchFamily="34" charset="0"/>
                <a:cs typeface="Times New Roman" panose="02020603050405020304" pitchFamily="18" charset="0"/>
              </a:rPr>
              <a:t>С помощью специально разработанных психологических кейсов </a:t>
            </a:r>
            <a:r>
              <a:rPr lang="ru-RU" sz="2800"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вы сможете:</a:t>
            </a:r>
          </a:p>
          <a:p>
            <a:endParaRPr lang="ru-RU" sz="2800" kern="100" dirty="0">
              <a:effectLst/>
              <a:latin typeface="HK Grotesk Bold" panose="020B0604020202020204" charset="-52"/>
              <a:ea typeface="Calibri" panose="020F0502020204030204" pitchFamily="34" charset="0"/>
              <a:cs typeface="Times New Roman" panose="02020603050405020304" pitchFamily="18" charset="0"/>
            </a:endParaRPr>
          </a:p>
          <a:p>
            <a:pPr marL="457200" indent="-457200">
              <a:buFontTx/>
              <a:buChar char="-"/>
            </a:pPr>
            <a:r>
              <a:rPr lang="ru-RU" sz="2800" kern="100" dirty="0">
                <a:effectLst/>
                <a:latin typeface="HK Grotesk Bold" panose="020B0604020202020204" charset="-52"/>
                <a:ea typeface="Calibri" panose="020F0502020204030204" pitchFamily="34" charset="0"/>
                <a:cs typeface="Times New Roman" panose="02020603050405020304" pitchFamily="18" charset="0"/>
              </a:rPr>
              <a:t>проанализировать свой опыт взаимодействия с родителями</a:t>
            </a:r>
          </a:p>
          <a:p>
            <a:pPr marL="457200" indent="-457200">
              <a:buFontTx/>
              <a:buChar char="-"/>
            </a:pPr>
            <a:r>
              <a:rPr lang="ru-RU" sz="2800" kern="100" dirty="0">
                <a:effectLst/>
                <a:latin typeface="HK Grotesk Bold" panose="020B0604020202020204" charset="-52"/>
                <a:ea typeface="Calibri" panose="020F0502020204030204" pitchFamily="34" charset="0"/>
                <a:cs typeface="Times New Roman" panose="02020603050405020304" pitchFamily="18" charset="0"/>
              </a:rPr>
              <a:t>разобраться в каждом конкретном случае </a:t>
            </a:r>
            <a:endParaRPr lang="ru-RU" sz="2800" kern="100" dirty="0">
              <a:latin typeface="HK Grotesk Bold" panose="020B0604020202020204" charset="-52"/>
              <a:ea typeface="Calibri" panose="020F0502020204030204" pitchFamily="34" charset="0"/>
              <a:cs typeface="Times New Roman" panose="02020603050405020304" pitchFamily="18" charset="0"/>
            </a:endParaRPr>
          </a:p>
          <a:p>
            <a:pPr marL="457200" indent="-457200">
              <a:buFontTx/>
              <a:buChar char="-"/>
            </a:pPr>
            <a:r>
              <a:rPr lang="ru-RU" sz="2800" kern="100" dirty="0">
                <a:effectLst/>
                <a:latin typeface="HK Grotesk Bold" panose="020B0604020202020204" charset="-52"/>
                <a:ea typeface="Calibri" panose="020F0502020204030204" pitchFamily="34" charset="0"/>
                <a:cs typeface="Times New Roman" panose="02020603050405020304" pitchFamily="18" charset="0"/>
              </a:rPr>
              <a:t>найти оптимальный способ взаимодействия</a:t>
            </a:r>
            <a:endParaRPr lang="ru-RU" dirty="0"/>
          </a:p>
        </p:txBody>
      </p:sp>
      <p:sp>
        <p:nvSpPr>
          <p:cNvPr id="12" name="TextBox 11">
            <a:extLst>
              <a:ext uri="{FF2B5EF4-FFF2-40B4-BE49-F238E27FC236}">
                <a16:creationId xmlns:a16="http://schemas.microsoft.com/office/drawing/2014/main" id="{67F1C222-B05A-A1B4-BB79-83415F3830F6}"/>
              </a:ext>
            </a:extLst>
          </p:cNvPr>
          <p:cNvSpPr txBox="1"/>
          <p:nvPr/>
        </p:nvSpPr>
        <p:spPr>
          <a:xfrm>
            <a:off x="813644" y="4229645"/>
            <a:ext cx="16306800" cy="5180905"/>
          </a:xfrm>
          <a:prstGeom prst="rect">
            <a:avLst/>
          </a:prstGeom>
          <a:noFill/>
        </p:spPr>
        <p:txBody>
          <a:bodyPr wrap="square" rtlCol="0">
            <a:spAutoFit/>
          </a:bodyPr>
          <a:lstStyle/>
          <a:p>
            <a:pPr indent="450215" algn="just">
              <a:spcAft>
                <a:spcPts val="800"/>
              </a:spcAft>
            </a:pPr>
            <a:r>
              <a:rPr lang="ru-RU" sz="2800" kern="100" dirty="0">
                <a:effectLst/>
                <a:latin typeface="HK Grotesk Bold" panose="020B0604020202020204" charset="-52"/>
                <a:ea typeface="Calibri" panose="020F0502020204030204" pitchFamily="34" charset="0"/>
                <a:cs typeface="Times New Roman" panose="02020603050405020304" pitchFamily="18" charset="0"/>
              </a:rPr>
              <a:t>В ходе кейс-игры вам будут представлены кейсы с «претензиями» родителей,  а также различные варианты ваших ответов на них.</a:t>
            </a:r>
          </a:p>
          <a:p>
            <a:pPr indent="450215" algn="just">
              <a:spcAft>
                <a:spcPts val="800"/>
              </a:spcAft>
            </a:pPr>
            <a:endParaRPr lang="ru-RU" sz="2800" kern="100" dirty="0">
              <a:effectLst/>
              <a:latin typeface="HK Grotesk Bold" panose="020B0604020202020204" charset="-52"/>
              <a:ea typeface="Calibri" panose="020F0502020204030204" pitchFamily="34" charset="0"/>
              <a:cs typeface="Times New Roman" panose="02020603050405020304" pitchFamily="18" charset="0"/>
            </a:endParaRPr>
          </a:p>
          <a:p>
            <a:pPr indent="450215" algn="just">
              <a:spcAft>
                <a:spcPts val="800"/>
              </a:spcAft>
            </a:pPr>
            <a:r>
              <a:rPr lang="ru-RU" sz="2800"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1</a:t>
            </a:r>
            <a:r>
              <a:rPr lang="ru-RU" sz="2800" kern="100" dirty="0">
                <a:effectLst/>
                <a:latin typeface="HK Grotesk Bold" panose="020B0604020202020204" charset="-52"/>
                <a:ea typeface="Calibri" panose="020F0502020204030204" pitchFamily="34" charset="0"/>
                <a:cs typeface="Times New Roman" panose="02020603050405020304" pitchFamily="18" charset="0"/>
              </a:rPr>
              <a:t>.Выберите тот вариант, который, по вашему мнению, является наиболее подходящим. </a:t>
            </a:r>
          </a:p>
          <a:p>
            <a:pPr indent="450215" algn="just">
              <a:spcAft>
                <a:spcPts val="800"/>
              </a:spcAft>
            </a:pPr>
            <a:endParaRPr lang="ru-RU" sz="2800" kern="100" dirty="0">
              <a:effectLst/>
              <a:latin typeface="HK Grotesk Bold" panose="020B0604020202020204" charset="-52"/>
              <a:ea typeface="Calibri" panose="020F0502020204030204" pitchFamily="34" charset="0"/>
              <a:cs typeface="Times New Roman" panose="02020603050405020304" pitchFamily="18" charset="0"/>
            </a:endParaRPr>
          </a:p>
          <a:p>
            <a:pPr indent="450215" algn="just">
              <a:spcAft>
                <a:spcPts val="800"/>
              </a:spcAft>
            </a:pPr>
            <a:r>
              <a:rPr lang="ru-RU" sz="2800"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2</a:t>
            </a:r>
            <a:r>
              <a:rPr lang="ru-RU" sz="2800" kern="100" dirty="0">
                <a:effectLst/>
                <a:latin typeface="HK Grotesk Bold" panose="020B0604020202020204" charset="-52"/>
                <a:ea typeface="Calibri" panose="020F0502020204030204" pitchFamily="34" charset="0"/>
                <a:cs typeface="Times New Roman" panose="02020603050405020304" pitchFamily="18" charset="0"/>
              </a:rPr>
              <a:t>.После чего вы сразу ознакомитесь с  «последствиями» данного выбора. </a:t>
            </a:r>
          </a:p>
          <a:p>
            <a:pPr indent="450215" algn="just">
              <a:spcAft>
                <a:spcPts val="800"/>
              </a:spcAft>
            </a:pPr>
            <a:r>
              <a:rPr lang="ru-RU" sz="2800" kern="100" dirty="0">
                <a:effectLst/>
                <a:latin typeface="HK Grotesk Bold" panose="020B0604020202020204" charset="-52"/>
                <a:ea typeface="Calibri" panose="020F0502020204030204" pitchFamily="34" charset="0"/>
                <a:cs typeface="Times New Roman" panose="02020603050405020304" pitchFamily="18" charset="0"/>
              </a:rPr>
              <a:t> </a:t>
            </a:r>
          </a:p>
          <a:p>
            <a:pPr indent="450215" algn="just">
              <a:spcAft>
                <a:spcPts val="800"/>
              </a:spcAft>
            </a:pPr>
            <a:r>
              <a:rPr lang="ru-RU" sz="2800" strike="sngStrike"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3</a:t>
            </a:r>
            <a:r>
              <a:rPr lang="ru-RU" sz="2800" strike="sngStrike" kern="100" dirty="0">
                <a:effectLst/>
                <a:latin typeface="HK Grotesk Bold" panose="020B0604020202020204" charset="-52"/>
                <a:ea typeface="Calibri" panose="020F0502020204030204" pitchFamily="34" charset="0"/>
                <a:cs typeface="Times New Roman" panose="02020603050405020304" pitchFamily="18" charset="0"/>
              </a:rPr>
              <a:t>.Можно</a:t>
            </a:r>
            <a:r>
              <a:rPr lang="ru-RU" sz="2800" kern="100" dirty="0">
                <a:effectLst/>
                <a:latin typeface="HK Grotesk Bold" panose="020B0604020202020204" charset="-52"/>
                <a:ea typeface="Calibri" panose="020F0502020204030204" pitchFamily="34" charset="0"/>
                <a:cs typeface="Times New Roman" panose="02020603050405020304" pitchFamily="18" charset="0"/>
              </a:rPr>
              <a:t> </a:t>
            </a:r>
            <a:r>
              <a:rPr lang="ru-RU" sz="3200"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Нужно</a:t>
            </a:r>
            <a:r>
              <a:rPr lang="ru-RU" sz="2800" kern="100" dirty="0">
                <a:effectLst/>
                <a:latin typeface="HK Grotesk Bold" panose="020B0604020202020204" charset="-52"/>
                <a:ea typeface="Calibri" panose="020F0502020204030204" pitchFamily="34" charset="0"/>
                <a:cs typeface="Times New Roman" panose="02020603050405020304" pitchFamily="18" charset="0"/>
              </a:rPr>
              <a:t> проходить кейсы несколько раз, чтобы отработать навыки выбора наиболее гибких и эффективных решений!</a:t>
            </a:r>
          </a:p>
          <a:p>
            <a:pPr indent="450215" algn="ctr">
              <a:spcAft>
                <a:spcPts val="800"/>
              </a:spcAft>
            </a:pPr>
            <a:r>
              <a:rPr lang="ru-RU" sz="2800" kern="100" dirty="0">
                <a:effectLst/>
                <a:latin typeface="HK Grotesk Bold" panose="020B0604020202020204" charset="-52"/>
                <a:ea typeface="Calibri" panose="020F0502020204030204" pitchFamily="34" charset="0"/>
                <a:cs typeface="Times New Roman" panose="02020603050405020304" pitchFamily="18" charset="0"/>
              </a:rPr>
              <a:t> </a:t>
            </a:r>
            <a:endParaRPr lang="ru-RU" dirty="0"/>
          </a:p>
        </p:txBody>
      </p:sp>
      <p:sp>
        <p:nvSpPr>
          <p:cNvPr id="14" name="Freeform 15">
            <a:hlinkClick r:id="rId2" action="ppaction://hlinksldjump"/>
            <a:extLst>
              <a:ext uri="{FF2B5EF4-FFF2-40B4-BE49-F238E27FC236}">
                <a16:creationId xmlns:a16="http://schemas.microsoft.com/office/drawing/2014/main" id="{4AC5B6D3-4CF3-43FA-3E73-B945A9231A46}"/>
              </a:ext>
            </a:extLst>
          </p:cNvPr>
          <p:cNvSpPr/>
          <p:nvPr/>
        </p:nvSpPr>
        <p:spPr>
          <a:xfrm>
            <a:off x="9144000" y="8448147"/>
            <a:ext cx="6705600" cy="96240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600" dirty="0">
                <a:solidFill>
                  <a:schemeClr val="bg1"/>
                </a:solidFill>
                <a:latin typeface="HK Grotesk Bold" panose="020B0604020202020204" charset="-52"/>
              </a:rPr>
              <a:t>     </a:t>
            </a:r>
            <a:r>
              <a:rPr lang="ru-RU" sz="4000" dirty="0">
                <a:solidFill>
                  <a:schemeClr val="bg1"/>
                </a:solidFill>
                <a:latin typeface="HK Grotesk Bold" panose="020B0604020202020204" charset="-52"/>
              </a:rPr>
              <a:t>Клац клац и ты в игре</a:t>
            </a:r>
            <a:endParaRPr lang="ru-RU" sz="3600" dirty="0">
              <a:solidFill>
                <a:schemeClr val="bg1"/>
              </a:solidFill>
              <a:latin typeface="HK Grotesk Bold" panose="020B0604020202020204" charset="-52"/>
            </a:endParaRPr>
          </a:p>
        </p:txBody>
      </p:sp>
    </p:spTree>
    <p:extLst>
      <p:ext uri="{BB962C8B-B14F-4D97-AF65-F5344CB8AC3E}">
        <p14:creationId xmlns:p14="http://schemas.microsoft.com/office/powerpoint/2010/main" val="2373845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p:cNvGrpSpPr/>
        <p:nvPr/>
      </p:nvGrpSpPr>
      <p:grpSpPr>
        <a:xfrm>
          <a:off x="0" y="0"/>
          <a:ext cx="0" cy="0"/>
          <a:chOff x="0" y="0"/>
          <a:chExt cx="0" cy="0"/>
        </a:xfrm>
      </p:grpSpPr>
      <p:grpSp>
        <p:nvGrpSpPr>
          <p:cNvPr id="2" name="Group 2"/>
          <p:cNvGrpSpPr/>
          <p:nvPr/>
        </p:nvGrpSpPr>
        <p:grpSpPr>
          <a:xfrm>
            <a:off x="668755" y="651750"/>
            <a:ext cx="16984499" cy="8983499"/>
            <a:chOff x="0" y="0"/>
            <a:chExt cx="22645999" cy="11977999"/>
          </a:xfrm>
        </p:grpSpPr>
        <p:grpSp>
          <p:nvGrpSpPr>
            <p:cNvPr id="3" name="Group 3"/>
            <p:cNvGrpSpPr/>
            <p:nvPr/>
          </p:nvGrpSpPr>
          <p:grpSpPr>
            <a:xfrm>
              <a:off x="0" y="0"/>
              <a:ext cx="22645999" cy="11977999"/>
              <a:chOff x="0" y="0"/>
              <a:chExt cx="5745374" cy="3038863"/>
            </a:xfrm>
          </p:grpSpPr>
          <p:sp>
            <p:nvSpPr>
              <p:cNvPr id="4" name="Freeform 4"/>
              <p:cNvSpPr/>
              <p:nvPr/>
            </p:nvSpPr>
            <p:spPr>
              <a:xfrm>
                <a:off x="0" y="0"/>
                <a:ext cx="5745374" cy="3038863"/>
              </a:xfrm>
              <a:custGeom>
                <a:avLst/>
                <a:gdLst/>
                <a:ahLst/>
                <a:cxnLst/>
                <a:rect l="l" t="t" r="r" b="b"/>
                <a:pathLst>
                  <a:path w="5745374" h="3038863">
                    <a:moveTo>
                      <a:pt x="5620914" y="3038863"/>
                    </a:moveTo>
                    <a:lnTo>
                      <a:pt x="124460" y="3038863"/>
                    </a:lnTo>
                    <a:cubicBezTo>
                      <a:pt x="55880" y="3038863"/>
                      <a:pt x="0" y="2982983"/>
                      <a:pt x="0" y="2914403"/>
                    </a:cubicBezTo>
                    <a:lnTo>
                      <a:pt x="0" y="124460"/>
                    </a:lnTo>
                    <a:cubicBezTo>
                      <a:pt x="0" y="55880"/>
                      <a:pt x="55880" y="0"/>
                      <a:pt x="124460" y="0"/>
                    </a:cubicBezTo>
                    <a:lnTo>
                      <a:pt x="5620914" y="0"/>
                    </a:lnTo>
                    <a:cubicBezTo>
                      <a:pt x="5689494" y="0"/>
                      <a:pt x="5745374" y="55880"/>
                      <a:pt x="5745374" y="124460"/>
                    </a:cubicBezTo>
                    <a:lnTo>
                      <a:pt x="5745374" y="2914403"/>
                    </a:lnTo>
                    <a:cubicBezTo>
                      <a:pt x="5745374" y="2982983"/>
                      <a:pt x="5689494" y="3038863"/>
                      <a:pt x="5620914" y="3038863"/>
                    </a:cubicBezTo>
                    <a:close/>
                  </a:path>
                </a:pathLst>
              </a:custGeom>
              <a:solidFill>
                <a:srgbClr val="FFFFFF"/>
              </a:solidFill>
            </p:spPr>
          </p:sp>
        </p:grpSp>
        <p:sp>
          <p:nvSpPr>
            <p:cNvPr id="5" name="AutoShape 5"/>
            <p:cNvSpPr/>
            <p:nvPr/>
          </p:nvSpPr>
          <p:spPr>
            <a:xfrm>
              <a:off x="0" y="1266422"/>
              <a:ext cx="22645999" cy="0"/>
            </a:xfrm>
            <a:prstGeom prst="line">
              <a:avLst/>
            </a:prstGeom>
            <a:ln w="12700" cap="rnd">
              <a:solidFill>
                <a:srgbClr val="000000"/>
              </a:solidFill>
              <a:prstDash val="solid"/>
              <a:headEnd type="none" w="sm" len="sm"/>
              <a:tailEnd type="none" w="sm" len="sm"/>
            </a:ln>
          </p:spPr>
        </p:sp>
        <p:grpSp>
          <p:nvGrpSpPr>
            <p:cNvPr id="6" name="Group 6"/>
            <p:cNvGrpSpPr/>
            <p:nvPr/>
          </p:nvGrpSpPr>
          <p:grpSpPr>
            <a:xfrm rot="-10800000">
              <a:off x="1386781" y="502600"/>
              <a:ext cx="289704" cy="289704"/>
              <a:chOff x="0" y="0"/>
              <a:chExt cx="6350000" cy="6350000"/>
            </a:xfrm>
          </p:grpSpPr>
          <p:sp>
            <p:nvSpPr>
              <p:cNvPr id="7" name="Freeform 7"/>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8" name="Group 8"/>
            <p:cNvGrpSpPr/>
            <p:nvPr/>
          </p:nvGrpSpPr>
          <p:grpSpPr>
            <a:xfrm rot="-10800000">
              <a:off x="1039940" y="502600"/>
              <a:ext cx="289704" cy="289704"/>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10" name="Group 10"/>
            <p:cNvGrpSpPr/>
            <p:nvPr/>
          </p:nvGrpSpPr>
          <p:grpSpPr>
            <a:xfrm rot="-10800000">
              <a:off x="693100" y="502600"/>
              <a:ext cx="289704" cy="289704"/>
              <a:chOff x="0" y="0"/>
              <a:chExt cx="6350000" cy="6350000"/>
            </a:xfrm>
          </p:grpSpPr>
          <p:sp>
            <p:nvSpPr>
              <p:cNvPr id="11" name="Freeform 11"/>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grpSp>
      <p:sp>
        <p:nvSpPr>
          <p:cNvPr id="12" name="Freeform 12"/>
          <p:cNvSpPr/>
          <p:nvPr/>
        </p:nvSpPr>
        <p:spPr>
          <a:xfrm>
            <a:off x="11568824" y="2543788"/>
            <a:ext cx="7874335" cy="18748418"/>
          </a:xfrm>
          <a:custGeom>
            <a:avLst/>
            <a:gdLst/>
            <a:ahLst/>
            <a:cxnLst/>
            <a:rect l="l" t="t" r="r" b="b"/>
            <a:pathLst>
              <a:path w="7874335" h="18748418">
                <a:moveTo>
                  <a:pt x="0" y="0"/>
                </a:moveTo>
                <a:lnTo>
                  <a:pt x="7874335" y="0"/>
                </a:lnTo>
                <a:lnTo>
                  <a:pt x="7874335" y="18748418"/>
                </a:lnTo>
                <a:lnTo>
                  <a:pt x="0" y="187484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3" name="TextBox 13"/>
          <p:cNvSpPr txBox="1"/>
          <p:nvPr/>
        </p:nvSpPr>
        <p:spPr>
          <a:xfrm>
            <a:off x="1297218" y="3132573"/>
            <a:ext cx="12285245" cy="1365502"/>
          </a:xfrm>
          <a:prstGeom prst="rect">
            <a:avLst/>
          </a:prstGeom>
        </p:spPr>
        <p:txBody>
          <a:bodyPr wrap="square" lIns="0" tIns="0" rIns="0" bIns="0" rtlCol="0" anchor="t">
            <a:spAutoFit/>
          </a:bodyPr>
          <a:lstStyle/>
          <a:p>
            <a:pPr algn="just">
              <a:lnSpc>
                <a:spcPts val="11025"/>
              </a:lnSpc>
            </a:pPr>
            <a:r>
              <a:rPr lang="en-US" sz="8000" b="1" dirty="0">
                <a:solidFill>
                  <a:srgbClr val="171717"/>
                </a:solidFill>
                <a:latin typeface="HK Grotesk Bold"/>
                <a:ea typeface="HK Grotesk Bold"/>
                <a:cs typeface="HK Grotesk Bold"/>
                <a:sym typeface="HK Grotesk Bold"/>
              </a:rPr>
              <a:t> </a:t>
            </a:r>
            <a:r>
              <a:rPr lang="en-US" sz="7200" b="1" dirty="0">
                <a:solidFill>
                  <a:srgbClr val="FF0000"/>
                </a:solidFill>
                <a:latin typeface="HK Grotesk Bold"/>
                <a:ea typeface="HK Grotesk Bold"/>
                <a:cs typeface="HK Grotesk Bold"/>
                <a:sym typeface="HK Grotesk Bold"/>
              </a:rPr>
              <a:t>“Мне </a:t>
            </a:r>
            <a:r>
              <a:rPr lang="ru-RU" sz="7200" b="1" dirty="0">
                <a:solidFill>
                  <a:srgbClr val="FF0000"/>
                </a:solidFill>
                <a:latin typeface="HK Grotesk Bold"/>
                <a:ea typeface="HK Grotesk Bold"/>
                <a:cs typeface="HK Grotesk Bold"/>
                <a:sym typeface="HK Grotesk Bold"/>
              </a:rPr>
              <a:t>ЕСТЬ</a:t>
            </a:r>
            <a:r>
              <a:rPr lang="en-US" sz="7200" b="1" dirty="0">
                <a:solidFill>
                  <a:srgbClr val="FF0000"/>
                </a:solidFill>
                <a:latin typeface="HK Grotesk Bold"/>
                <a:ea typeface="HK Grotesk Bold"/>
                <a:cs typeface="HK Grotesk Bold"/>
                <a:sym typeface="HK Grotesk Bold"/>
              </a:rPr>
              <a:t> что сказать!”</a:t>
            </a:r>
            <a:endParaRPr lang="en-US" sz="6000" b="1" dirty="0">
              <a:solidFill>
                <a:srgbClr val="FF0000"/>
              </a:solidFill>
              <a:latin typeface="HK Grotesk Bold"/>
              <a:ea typeface="HK Grotesk Bold"/>
              <a:cs typeface="HK Grotesk Bold"/>
              <a:sym typeface="HK Grotesk Bold"/>
            </a:endParaRPr>
          </a:p>
        </p:txBody>
      </p:sp>
      <p:grpSp>
        <p:nvGrpSpPr>
          <p:cNvPr id="14" name="Group 14"/>
          <p:cNvGrpSpPr/>
          <p:nvPr/>
        </p:nvGrpSpPr>
        <p:grpSpPr>
          <a:xfrm>
            <a:off x="1188579" y="8309495"/>
            <a:ext cx="9860421" cy="948805"/>
            <a:chOff x="248903" y="-28085"/>
            <a:chExt cx="7683743" cy="891027"/>
          </a:xfrm>
          <a:solidFill>
            <a:schemeClr val="tx1">
              <a:lumMod val="95000"/>
              <a:lumOff val="5000"/>
            </a:schemeClr>
          </a:solidFill>
          <a:scene3d>
            <a:camera prst="orthographicFront">
              <a:rot lat="0" lon="0" rev="0"/>
            </a:camera>
            <a:lightRig rig="balanced" dir="t">
              <a:rot lat="0" lon="0" rev="8700000"/>
            </a:lightRig>
          </a:scene3d>
        </p:grpSpPr>
        <p:sp>
          <p:nvSpPr>
            <p:cNvPr id="15" name="Freeform 15">
              <a:hlinkClick r:id="rId4" action="ppaction://hlinksldjump"/>
            </p:cNvPr>
            <p:cNvSpPr/>
            <p:nvPr/>
          </p:nvSpPr>
          <p:spPr>
            <a:xfrm>
              <a:off x="248903" y="-28085"/>
              <a:ext cx="7683743" cy="891027"/>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grpFill/>
            <a:ln>
              <a:noFill/>
            </a:ln>
            <a:effectLst>
              <a:outerShdw blurRad="44450" dist="27940" dir="5400000" algn="ctr">
                <a:srgbClr val="000000">
                  <a:alpha val="32000"/>
                </a:srgbClr>
              </a:outerShdw>
            </a:effectLst>
            <a:sp3d>
              <a:bevelT w="190500" h="38100"/>
            </a:sp3d>
          </p:spPr>
          <p:txBody>
            <a:bodyPr/>
            <a:lstStyle/>
            <a:p>
              <a:r>
                <a:rPr lang="ru-RU" sz="4000" dirty="0">
                  <a:solidFill>
                    <a:schemeClr val="bg1"/>
                  </a:solidFill>
                  <a:latin typeface="HK Grotesk Bold" panose="020B0604020202020204" charset="-52"/>
                </a:rPr>
                <a:t>   </a:t>
              </a:r>
              <a:r>
                <a:rPr lang="ru-RU" sz="4400" dirty="0">
                  <a:solidFill>
                    <a:schemeClr val="bg1"/>
                  </a:solidFill>
                  <a:latin typeface="HK Grotesk Bold" panose="020B0604020202020204" charset="-52"/>
                </a:rPr>
                <a:t>Ладно, давайте эти ваши кейсы…</a:t>
              </a:r>
              <a:endParaRPr lang="ru-RU" sz="4000" dirty="0">
                <a:solidFill>
                  <a:schemeClr val="bg1"/>
                </a:solidFill>
                <a:latin typeface="HK Grotesk Bold" panose="020B0604020202020204" charset="-52"/>
              </a:endParaRPr>
            </a:p>
          </p:txBody>
        </p:sp>
      </p:grpSp>
      <p:sp>
        <p:nvSpPr>
          <p:cNvPr id="18" name="TextBox 17">
            <a:extLst>
              <a:ext uri="{FF2B5EF4-FFF2-40B4-BE49-F238E27FC236}">
                <a16:creationId xmlns:a16="http://schemas.microsoft.com/office/drawing/2014/main" id="{5B44F283-8FAA-BF41-15F4-37E39C8BEECB}"/>
              </a:ext>
            </a:extLst>
          </p:cNvPr>
          <p:cNvSpPr txBox="1"/>
          <p:nvPr/>
        </p:nvSpPr>
        <p:spPr>
          <a:xfrm>
            <a:off x="6400800" y="675674"/>
            <a:ext cx="8797639" cy="1015663"/>
          </a:xfrm>
          <a:prstGeom prst="rect">
            <a:avLst/>
          </a:prstGeom>
          <a:noFill/>
        </p:spPr>
        <p:txBody>
          <a:bodyPr wrap="square" rtlCol="0">
            <a:spAutoFit/>
          </a:bodyPr>
          <a:lstStyle/>
          <a:p>
            <a:r>
              <a:rPr lang="ru-RU" sz="6000" b="1" dirty="0">
                <a:solidFill>
                  <a:srgbClr val="FF0000"/>
                </a:solidFill>
                <a:latin typeface="HK Grotesk Bold" panose="020B0604020202020204" charset="-52"/>
              </a:rPr>
              <a:t>КЕЙС</a:t>
            </a:r>
            <a:r>
              <a:rPr lang="ru-RU" sz="6000" b="1" dirty="0">
                <a:latin typeface="HK Grotesk Bold" panose="020B0604020202020204" charset="-52"/>
              </a:rPr>
              <a:t>-ИГРА</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p:cNvGrpSpPr/>
        <p:nvPr/>
      </p:nvGrpSpPr>
      <p:grpSpPr>
        <a:xfrm>
          <a:off x="0" y="0"/>
          <a:ext cx="0" cy="0"/>
          <a:chOff x="0" y="0"/>
          <a:chExt cx="0" cy="0"/>
        </a:xfrm>
      </p:grpSpPr>
      <p:grpSp>
        <p:nvGrpSpPr>
          <p:cNvPr id="2" name="Group 2"/>
          <p:cNvGrpSpPr/>
          <p:nvPr/>
        </p:nvGrpSpPr>
        <p:grpSpPr>
          <a:xfrm>
            <a:off x="1098044" y="1023257"/>
            <a:ext cx="9175980" cy="7045664"/>
            <a:chOff x="0" y="0"/>
            <a:chExt cx="3103973" cy="2383348"/>
          </a:xfrm>
        </p:grpSpPr>
        <p:sp>
          <p:nvSpPr>
            <p:cNvPr id="3" name="Freeform 3"/>
            <p:cNvSpPr/>
            <p:nvPr/>
          </p:nvSpPr>
          <p:spPr>
            <a:xfrm>
              <a:off x="0" y="0"/>
              <a:ext cx="3103974" cy="2383348"/>
            </a:xfrm>
            <a:custGeom>
              <a:avLst/>
              <a:gdLst/>
              <a:ahLst/>
              <a:cxnLst/>
              <a:rect l="l" t="t" r="r" b="b"/>
              <a:pathLst>
                <a:path w="3103974" h="2383348">
                  <a:moveTo>
                    <a:pt x="2979513" y="2383348"/>
                  </a:moveTo>
                  <a:lnTo>
                    <a:pt x="124460" y="2383348"/>
                  </a:lnTo>
                  <a:cubicBezTo>
                    <a:pt x="55880" y="2383348"/>
                    <a:pt x="0" y="2327468"/>
                    <a:pt x="0" y="2258888"/>
                  </a:cubicBezTo>
                  <a:lnTo>
                    <a:pt x="0" y="124460"/>
                  </a:lnTo>
                  <a:cubicBezTo>
                    <a:pt x="0" y="55880"/>
                    <a:pt x="55880" y="0"/>
                    <a:pt x="124460" y="0"/>
                  </a:cubicBezTo>
                  <a:lnTo>
                    <a:pt x="2979513" y="0"/>
                  </a:lnTo>
                  <a:cubicBezTo>
                    <a:pt x="3048093" y="0"/>
                    <a:pt x="3103974" y="55880"/>
                    <a:pt x="3103974" y="124460"/>
                  </a:cubicBezTo>
                  <a:lnTo>
                    <a:pt x="3103974" y="2258888"/>
                  </a:lnTo>
                  <a:cubicBezTo>
                    <a:pt x="3103974" y="2327468"/>
                    <a:pt x="3048093" y="2383348"/>
                    <a:pt x="2979513" y="2383348"/>
                  </a:cubicBezTo>
                  <a:close/>
                </a:path>
              </a:pathLst>
            </a:custGeom>
            <a:solidFill>
              <a:srgbClr val="FFFFFF"/>
            </a:solidFill>
          </p:spPr>
        </p:sp>
      </p:grpSp>
      <p:sp>
        <p:nvSpPr>
          <p:cNvPr id="4" name="AutoShape 4"/>
          <p:cNvSpPr/>
          <p:nvPr/>
        </p:nvSpPr>
        <p:spPr>
          <a:xfrm>
            <a:off x="1098044" y="1973074"/>
            <a:ext cx="9175980" cy="0"/>
          </a:xfrm>
          <a:prstGeom prst="line">
            <a:avLst/>
          </a:prstGeom>
          <a:ln w="9525" cap="rnd">
            <a:solidFill>
              <a:srgbClr val="000000"/>
            </a:solidFill>
            <a:prstDash val="solid"/>
            <a:headEnd type="none" w="sm" len="sm"/>
            <a:tailEnd type="none" w="sm" len="sm"/>
          </a:ln>
        </p:spPr>
      </p:sp>
      <p:grpSp>
        <p:nvGrpSpPr>
          <p:cNvPr id="5" name="Group 5"/>
          <p:cNvGrpSpPr/>
          <p:nvPr/>
        </p:nvGrpSpPr>
        <p:grpSpPr>
          <a:xfrm rot="-10800000">
            <a:off x="2138130" y="1400207"/>
            <a:ext cx="217278" cy="217278"/>
            <a:chOff x="0" y="0"/>
            <a:chExt cx="6350000" cy="6350000"/>
          </a:xfrm>
        </p:grpSpPr>
        <p:sp>
          <p:nvSpPr>
            <p:cNvPr id="6" name="Freeform 6"/>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p:cNvGrpSpPr/>
          <p:nvPr/>
        </p:nvGrpSpPr>
        <p:grpSpPr>
          <a:xfrm rot="-10800000">
            <a:off x="1877999" y="1400207"/>
            <a:ext cx="217278" cy="217278"/>
            <a:chOff x="0" y="0"/>
            <a:chExt cx="6350000" cy="6350000"/>
          </a:xfrm>
        </p:grpSpPr>
        <p:sp>
          <p:nvSpPr>
            <p:cNvPr id="8" name="Freeform 8"/>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9" name="Group 9"/>
          <p:cNvGrpSpPr/>
          <p:nvPr/>
        </p:nvGrpSpPr>
        <p:grpSpPr>
          <a:xfrm rot="-10800000">
            <a:off x="1617869" y="1400207"/>
            <a:ext cx="217278" cy="217278"/>
            <a:chOff x="0" y="0"/>
            <a:chExt cx="6350000" cy="6350000"/>
          </a:xfrm>
        </p:grpSpPr>
        <p:sp>
          <p:nvSpPr>
            <p:cNvPr id="10" name="Freeform 10"/>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Freeform 11"/>
          <p:cNvSpPr/>
          <p:nvPr/>
        </p:nvSpPr>
        <p:spPr>
          <a:xfrm flipH="1">
            <a:off x="11762979" y="1028700"/>
            <a:ext cx="5764320" cy="13905158"/>
          </a:xfrm>
          <a:custGeom>
            <a:avLst/>
            <a:gdLst/>
            <a:ahLst/>
            <a:cxnLst/>
            <a:rect l="l" t="t" r="r" b="b"/>
            <a:pathLst>
              <a:path w="5764320" h="13905158">
                <a:moveTo>
                  <a:pt x="5764320" y="0"/>
                </a:moveTo>
                <a:lnTo>
                  <a:pt x="0" y="0"/>
                </a:lnTo>
                <a:lnTo>
                  <a:pt x="0" y="13905158"/>
                </a:lnTo>
                <a:lnTo>
                  <a:pt x="5764320" y="13905158"/>
                </a:lnTo>
                <a:lnTo>
                  <a:pt x="576432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3" name="Freeform 15">
            <a:hlinkClick r:id="rId4" action="ppaction://hlinksldjump"/>
            <a:extLst>
              <a:ext uri="{FF2B5EF4-FFF2-40B4-BE49-F238E27FC236}">
                <a16:creationId xmlns:a16="http://schemas.microsoft.com/office/drawing/2014/main" id="{BEFE78EE-A88C-0B01-C0E0-D54731FF02A5}"/>
              </a:ext>
            </a:extLst>
          </p:cNvPr>
          <p:cNvSpPr/>
          <p:nvPr/>
        </p:nvSpPr>
        <p:spPr>
          <a:xfrm>
            <a:off x="1585211" y="8249297"/>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4" name="TextBox 13">
            <a:extLst>
              <a:ext uri="{FF2B5EF4-FFF2-40B4-BE49-F238E27FC236}">
                <a16:creationId xmlns:a16="http://schemas.microsoft.com/office/drawing/2014/main" id="{9F780A46-D6D9-5EC0-79FE-DD33A8F1D358}"/>
              </a:ext>
            </a:extLst>
          </p:cNvPr>
          <p:cNvSpPr txBox="1"/>
          <p:nvPr/>
        </p:nvSpPr>
        <p:spPr>
          <a:xfrm>
            <a:off x="3155336" y="985790"/>
            <a:ext cx="6318763" cy="1107996"/>
          </a:xfrm>
          <a:prstGeom prst="rect">
            <a:avLst/>
          </a:prstGeom>
          <a:noFill/>
        </p:spPr>
        <p:txBody>
          <a:bodyPr wrap="square" rtlCol="0">
            <a:spAutoFit/>
          </a:bodyPr>
          <a:lstStyle/>
          <a:p>
            <a:r>
              <a:rPr lang="ru-RU" sz="6600" dirty="0">
                <a:latin typeface="HK Grotesk Bold" panose="020B0604020202020204" charset="-52"/>
              </a:rPr>
              <a:t>Кейс №1</a:t>
            </a:r>
          </a:p>
        </p:txBody>
      </p:sp>
      <p:sp>
        <p:nvSpPr>
          <p:cNvPr id="15" name="TextBox 14">
            <a:extLst>
              <a:ext uri="{FF2B5EF4-FFF2-40B4-BE49-F238E27FC236}">
                <a16:creationId xmlns:a16="http://schemas.microsoft.com/office/drawing/2014/main" id="{B9523788-A573-39DB-FE10-150F650A722E}"/>
              </a:ext>
            </a:extLst>
          </p:cNvPr>
          <p:cNvSpPr txBox="1"/>
          <p:nvPr/>
        </p:nvSpPr>
        <p:spPr>
          <a:xfrm>
            <a:off x="1331853" y="2412489"/>
            <a:ext cx="8077200" cy="5109091"/>
          </a:xfrm>
          <a:prstGeom prst="rect">
            <a:avLst/>
          </a:prstGeom>
          <a:noFill/>
        </p:spPr>
        <p:txBody>
          <a:bodyPr wrap="square" rtlCol="0">
            <a:spAutoFit/>
          </a:bodyPr>
          <a:lstStyle/>
          <a:p>
            <a:r>
              <a:rPr lang="ru-RU" sz="4400" b="1" kern="100" dirty="0">
                <a:effectLst/>
                <a:latin typeface="HK Grotesk Semi-Bold" panose="020B0604020202020204" charset="-52"/>
                <a:ea typeface="Calibri" panose="020F0502020204030204" pitchFamily="34" charset="0"/>
                <a:cs typeface="Times New Roman" panose="02020603050405020304" pitchFamily="18" charset="0"/>
              </a:rPr>
              <a:t>Недавно прибывший ребенок. Родитель приходит в детский сад и выражает недовольство тем, что его ребенок - Саша, не хочет оставаться на занятиях и плачет при расставании.</a:t>
            </a:r>
          </a:p>
          <a:p>
            <a:endParaRPr lang="ru-RU" dirty="0"/>
          </a:p>
        </p:txBody>
      </p:sp>
      <p:sp>
        <p:nvSpPr>
          <p:cNvPr id="12" name="Freeform 15">
            <a:hlinkClick r:id="rId5" action="ppaction://hlinksldjump"/>
            <a:extLst>
              <a:ext uri="{FF2B5EF4-FFF2-40B4-BE49-F238E27FC236}">
                <a16:creationId xmlns:a16="http://schemas.microsoft.com/office/drawing/2014/main" id="{FC5FC183-D08F-3068-26F8-7865B0942871}"/>
              </a:ext>
            </a:extLst>
          </p:cNvPr>
          <p:cNvSpPr/>
          <p:nvPr/>
        </p:nvSpPr>
        <p:spPr>
          <a:xfrm>
            <a:off x="15407389" y="628650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
        <p:nvSpPr>
          <p:cNvPr id="16" name="Freeform 15">
            <a:hlinkClick r:id="rId6" action="ppaction://hlinksldjump"/>
            <a:extLst>
              <a:ext uri="{FF2B5EF4-FFF2-40B4-BE49-F238E27FC236}">
                <a16:creationId xmlns:a16="http://schemas.microsoft.com/office/drawing/2014/main" id="{CFE11256-7FF4-273E-00B3-0AA577F6F0FD}"/>
              </a:ext>
            </a:extLst>
          </p:cNvPr>
          <p:cNvSpPr/>
          <p:nvPr/>
        </p:nvSpPr>
        <p:spPr>
          <a:xfrm>
            <a:off x="15407389" y="772334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5B6EEF"/>
        </a:solidFill>
        <a:effectLst/>
      </p:bgPr>
    </p:bg>
    <p:spTree>
      <p:nvGrpSpPr>
        <p:cNvPr id="1" name=""/>
        <p:cNvGrpSpPr/>
        <p:nvPr/>
      </p:nvGrpSpPr>
      <p:grpSpPr>
        <a:xfrm>
          <a:off x="0" y="0"/>
          <a:ext cx="0" cy="0"/>
          <a:chOff x="0" y="0"/>
          <a:chExt cx="0" cy="0"/>
        </a:xfrm>
      </p:grpSpPr>
      <p:grpSp>
        <p:nvGrpSpPr>
          <p:cNvPr id="2" name="Group 2"/>
          <p:cNvGrpSpPr/>
          <p:nvPr/>
        </p:nvGrpSpPr>
        <p:grpSpPr>
          <a:xfrm>
            <a:off x="152400" y="190500"/>
            <a:ext cx="15970980" cy="9829800"/>
            <a:chOff x="0" y="0"/>
            <a:chExt cx="5246934" cy="3038863"/>
          </a:xfrm>
        </p:grpSpPr>
        <p:sp>
          <p:nvSpPr>
            <p:cNvPr id="3" name="Freeform 3"/>
            <p:cNvSpPr/>
            <p:nvPr/>
          </p:nvSpPr>
          <p:spPr>
            <a:xfrm>
              <a:off x="0" y="0"/>
              <a:ext cx="5246934" cy="3038863"/>
            </a:xfrm>
            <a:custGeom>
              <a:avLst/>
              <a:gdLst/>
              <a:ahLst/>
              <a:cxnLst/>
              <a:rect l="l" t="t" r="r" b="b"/>
              <a:pathLst>
                <a:path w="5246934" h="3038863">
                  <a:moveTo>
                    <a:pt x="5122474" y="3038863"/>
                  </a:moveTo>
                  <a:lnTo>
                    <a:pt x="124460" y="3038863"/>
                  </a:lnTo>
                  <a:cubicBezTo>
                    <a:pt x="55880" y="3038863"/>
                    <a:pt x="0" y="2982983"/>
                    <a:pt x="0" y="2914403"/>
                  </a:cubicBezTo>
                  <a:lnTo>
                    <a:pt x="0" y="124460"/>
                  </a:lnTo>
                  <a:cubicBezTo>
                    <a:pt x="0" y="55880"/>
                    <a:pt x="55880" y="0"/>
                    <a:pt x="124460" y="0"/>
                  </a:cubicBezTo>
                  <a:lnTo>
                    <a:pt x="5122474" y="0"/>
                  </a:lnTo>
                  <a:cubicBezTo>
                    <a:pt x="5191054" y="0"/>
                    <a:pt x="5246934" y="55880"/>
                    <a:pt x="5246934" y="124460"/>
                  </a:cubicBezTo>
                  <a:lnTo>
                    <a:pt x="5246934" y="2914403"/>
                  </a:lnTo>
                  <a:cubicBezTo>
                    <a:pt x="5246934" y="2982983"/>
                    <a:pt x="5191054" y="3038863"/>
                    <a:pt x="5122474" y="3038863"/>
                  </a:cubicBezTo>
                  <a:close/>
                </a:path>
              </a:pathLst>
            </a:custGeom>
            <a:solidFill>
              <a:srgbClr val="FFFFFF"/>
            </a:solidFill>
          </p:spPr>
        </p:sp>
      </p:grpSp>
      <p:sp>
        <p:nvSpPr>
          <p:cNvPr id="6" name="Freeform 6"/>
          <p:cNvSpPr/>
          <p:nvPr/>
        </p:nvSpPr>
        <p:spPr>
          <a:xfrm>
            <a:off x="14068762" y="266700"/>
            <a:ext cx="3652036" cy="13042986"/>
          </a:xfrm>
          <a:custGeom>
            <a:avLst/>
            <a:gdLst/>
            <a:ahLst/>
            <a:cxnLst/>
            <a:rect l="l" t="t" r="r" b="b"/>
            <a:pathLst>
              <a:path w="3652036" h="13042986">
                <a:moveTo>
                  <a:pt x="0" y="0"/>
                </a:moveTo>
                <a:lnTo>
                  <a:pt x="3652037" y="0"/>
                </a:lnTo>
                <a:lnTo>
                  <a:pt x="3652037" y="13042986"/>
                </a:lnTo>
                <a:lnTo>
                  <a:pt x="0" y="130429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8" name="Прямоугольник: скругленные углы 7">
            <a:hlinkClick r:id="rId4" action="ppaction://hlinksldjump"/>
            <a:extLst>
              <a:ext uri="{FF2B5EF4-FFF2-40B4-BE49-F238E27FC236}">
                <a16:creationId xmlns:a16="http://schemas.microsoft.com/office/drawing/2014/main" id="{B024C6BC-4E15-EFB1-EA99-CEB0B8715B7E}"/>
              </a:ext>
            </a:extLst>
          </p:cNvPr>
          <p:cNvSpPr/>
          <p:nvPr/>
        </p:nvSpPr>
        <p:spPr>
          <a:xfrm>
            <a:off x="431828" y="419100"/>
            <a:ext cx="6502372" cy="4648200"/>
          </a:xfrm>
          <a:prstGeom prst="round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latin typeface="Aptos" panose="020B0004020202020204" pitchFamily="34" charset="0"/>
                <a:ea typeface="Calibri" panose="020F0502020204030204" pitchFamily="34" charset="0"/>
                <a:cs typeface="Times New Roman" panose="02020603050405020304" pitchFamily="18" charset="0"/>
              </a:rPr>
              <a:t>1.1</a:t>
            </a: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"Я понимаю, что вас это беспокоит. На начальном этапе адаптации к детскому саду многие дети испытывают трудности с расставанием. Это нормальная реакция, и со временем Саша привыкнет к новой обстановке. Мы можем попробовать несколько методов, чтобы сделать этот процесс более комфортным для него."</a:t>
            </a:r>
          </a:p>
        </p:txBody>
      </p:sp>
      <p:sp>
        <p:nvSpPr>
          <p:cNvPr id="9" name="Прямоугольник: скругленные углы 8">
            <a:hlinkClick r:id="rId5" action="ppaction://hlinksldjump"/>
            <a:extLst>
              <a:ext uri="{FF2B5EF4-FFF2-40B4-BE49-F238E27FC236}">
                <a16:creationId xmlns:a16="http://schemas.microsoft.com/office/drawing/2014/main" id="{315F3140-C94A-456D-8DD5-66B0E9D7A023}"/>
              </a:ext>
            </a:extLst>
          </p:cNvPr>
          <p:cNvSpPr/>
          <p:nvPr/>
        </p:nvSpPr>
        <p:spPr>
          <a:xfrm>
            <a:off x="7315200" y="451757"/>
            <a:ext cx="6499590" cy="4648200"/>
          </a:xfrm>
          <a:prstGeom prst="round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1.2."Я вижу, что вы переживаете за Сашу, и это совершенно нормально. Давайте обсудим, как мы можем помочь ему адаптироваться. Возможно, стоит установить ритуал прощания, который поможет ему чувствовать себя более уверенно. Я также могу предложить несколько игр, которые помогут ему быстрее привыкнуть к группе."</a:t>
            </a:r>
          </a:p>
        </p:txBody>
      </p:sp>
      <p:sp>
        <p:nvSpPr>
          <p:cNvPr id="10" name="Прямоугольник: скругленные углы 9">
            <a:hlinkClick r:id="rId6" action="ppaction://hlinksldjump"/>
            <a:extLst>
              <a:ext uri="{FF2B5EF4-FFF2-40B4-BE49-F238E27FC236}">
                <a16:creationId xmlns:a16="http://schemas.microsoft.com/office/drawing/2014/main" id="{931C3AF2-F644-1C6F-67CD-139706CDC1C5}"/>
              </a:ext>
            </a:extLst>
          </p:cNvPr>
          <p:cNvSpPr/>
          <p:nvPr/>
        </p:nvSpPr>
        <p:spPr>
          <a:xfrm>
            <a:off x="431828" y="5334000"/>
            <a:ext cx="6502372" cy="4533900"/>
          </a:xfrm>
          <a:prstGeom prst="round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1.3."Понимаю, что вам тяжело видеть, как Саша плачет. Однако важно помнить, что многие дети проходят через этот этап. Я могу предложить вам несколько стратегий, которые мы можем использовать вместе, чтобы помочь ему чувствовать себя более комфортно. Например, мы можем постепенно увеличивать время его пребывания в группе."</a:t>
            </a:r>
          </a:p>
        </p:txBody>
      </p:sp>
      <p:sp>
        <p:nvSpPr>
          <p:cNvPr id="11" name="Прямоугольник: скругленные углы 10">
            <a:hlinkClick r:id="rId7" action="ppaction://hlinksldjump"/>
            <a:extLst>
              <a:ext uri="{FF2B5EF4-FFF2-40B4-BE49-F238E27FC236}">
                <a16:creationId xmlns:a16="http://schemas.microsoft.com/office/drawing/2014/main" id="{19F66117-53E4-F0FD-A47C-64DFD8C19490}"/>
              </a:ext>
            </a:extLst>
          </p:cNvPr>
          <p:cNvSpPr/>
          <p:nvPr/>
        </p:nvSpPr>
        <p:spPr>
          <a:xfrm>
            <a:off x="7286962" y="5361214"/>
            <a:ext cx="6527828" cy="4533900"/>
          </a:xfrm>
          <a:prstGeom prst="round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1.4."Иногда дети могут проявлять такие эмоции из-за привязанности к родителям. Возможно, стоит подумать о том, как вы можете поддержать его в этом процессе. Я могу предложить вам несколько рекомендаций по тому, как подготовить Сашу к детскому саду, чтобы он чувствовал себя более уверенно."</a:t>
            </a:r>
          </a:p>
        </p:txBody>
      </p:sp>
      <p:sp>
        <p:nvSpPr>
          <p:cNvPr id="16" name="Freeform 15">
            <a:hlinkClick r:id="rId8" action="ppaction://hlinksldjump"/>
            <a:extLst>
              <a:ext uri="{FF2B5EF4-FFF2-40B4-BE49-F238E27FC236}">
                <a16:creationId xmlns:a16="http://schemas.microsoft.com/office/drawing/2014/main" id="{6384D39B-8BA0-B810-CCBE-974F1DAD06D7}"/>
              </a:ext>
            </a:extLst>
          </p:cNvPr>
          <p:cNvSpPr/>
          <p:nvPr/>
        </p:nvSpPr>
        <p:spPr>
          <a:xfrm>
            <a:off x="15445926" y="6112813"/>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
        <p:nvSpPr>
          <p:cNvPr id="17" name="Freeform 15">
            <a:hlinkClick r:id="rId9" action="ppaction://hlinksldjump"/>
            <a:extLst>
              <a:ext uri="{FF2B5EF4-FFF2-40B4-BE49-F238E27FC236}">
                <a16:creationId xmlns:a16="http://schemas.microsoft.com/office/drawing/2014/main" id="{65697A45-F1E0-6170-CC2E-BE08E1E4C5AB}"/>
              </a:ext>
            </a:extLst>
          </p:cNvPr>
          <p:cNvSpPr/>
          <p:nvPr/>
        </p:nvSpPr>
        <p:spPr>
          <a:xfrm>
            <a:off x="15445926" y="7390369"/>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
        <p:nvSpPr>
          <p:cNvPr id="18" name="Freeform 15">
            <a:hlinkClick r:id="rId10" action="ppaction://hlinksldjump"/>
            <a:extLst>
              <a:ext uri="{FF2B5EF4-FFF2-40B4-BE49-F238E27FC236}">
                <a16:creationId xmlns:a16="http://schemas.microsoft.com/office/drawing/2014/main" id="{D8B0646D-7D93-C7C1-129E-324CC233AE4F}"/>
              </a:ext>
            </a:extLst>
          </p:cNvPr>
          <p:cNvSpPr/>
          <p:nvPr/>
        </p:nvSpPr>
        <p:spPr>
          <a:xfrm>
            <a:off x="15395917" y="4835257"/>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B6EEF"/>
        </a:solidFill>
        <a:effectLst/>
      </p:bgPr>
    </p:bg>
    <p:spTree>
      <p:nvGrpSpPr>
        <p:cNvPr id="1" name=""/>
        <p:cNvGrpSpPr/>
        <p:nvPr/>
      </p:nvGrpSpPr>
      <p:grpSpPr>
        <a:xfrm>
          <a:off x="0" y="0"/>
          <a:ext cx="0" cy="0"/>
          <a:chOff x="0" y="0"/>
          <a:chExt cx="0" cy="0"/>
        </a:xfrm>
      </p:grpSpPr>
      <p:grpSp>
        <p:nvGrpSpPr>
          <p:cNvPr id="2" name="Group 2"/>
          <p:cNvGrpSpPr/>
          <p:nvPr/>
        </p:nvGrpSpPr>
        <p:grpSpPr>
          <a:xfrm>
            <a:off x="533401" y="651751"/>
            <a:ext cx="11811000" cy="7996950"/>
            <a:chOff x="0" y="0"/>
            <a:chExt cx="16066956" cy="11977999"/>
          </a:xfrm>
        </p:grpSpPr>
        <p:grpSp>
          <p:nvGrpSpPr>
            <p:cNvPr id="3" name="Group 3"/>
            <p:cNvGrpSpPr/>
            <p:nvPr/>
          </p:nvGrpSpPr>
          <p:grpSpPr>
            <a:xfrm>
              <a:off x="0" y="0"/>
              <a:ext cx="16066956" cy="11977999"/>
              <a:chOff x="0" y="0"/>
              <a:chExt cx="4076246" cy="3038863"/>
            </a:xfrm>
          </p:grpSpPr>
          <p:sp>
            <p:nvSpPr>
              <p:cNvPr id="4" name="Freeform 4"/>
              <p:cNvSpPr/>
              <p:nvPr/>
            </p:nvSpPr>
            <p:spPr>
              <a:xfrm>
                <a:off x="0" y="0"/>
                <a:ext cx="4076247" cy="3038863"/>
              </a:xfrm>
              <a:custGeom>
                <a:avLst/>
                <a:gdLst/>
                <a:ahLst/>
                <a:cxnLst/>
                <a:rect l="l" t="t" r="r" b="b"/>
                <a:pathLst>
                  <a:path w="4076247" h="3038863">
                    <a:moveTo>
                      <a:pt x="3951786" y="3038863"/>
                    </a:moveTo>
                    <a:lnTo>
                      <a:pt x="124460" y="3038863"/>
                    </a:lnTo>
                    <a:cubicBezTo>
                      <a:pt x="55880" y="3038863"/>
                      <a:pt x="0" y="2982983"/>
                      <a:pt x="0" y="2914403"/>
                    </a:cubicBezTo>
                    <a:lnTo>
                      <a:pt x="0" y="124460"/>
                    </a:lnTo>
                    <a:cubicBezTo>
                      <a:pt x="0" y="55880"/>
                      <a:pt x="55880" y="0"/>
                      <a:pt x="124460" y="0"/>
                    </a:cubicBezTo>
                    <a:lnTo>
                      <a:pt x="3951786" y="0"/>
                    </a:lnTo>
                    <a:cubicBezTo>
                      <a:pt x="4020366" y="0"/>
                      <a:pt x="4076247" y="55880"/>
                      <a:pt x="4076247" y="124460"/>
                    </a:cubicBezTo>
                    <a:lnTo>
                      <a:pt x="4076247" y="2914403"/>
                    </a:lnTo>
                    <a:cubicBezTo>
                      <a:pt x="4076247" y="2982983"/>
                      <a:pt x="4020366" y="3038863"/>
                      <a:pt x="3951786" y="3038863"/>
                    </a:cubicBezTo>
                    <a:close/>
                  </a:path>
                </a:pathLst>
              </a:custGeom>
              <a:solidFill>
                <a:srgbClr val="FFFFFF"/>
              </a:solidFill>
            </p:spPr>
          </p:sp>
        </p:grpSp>
        <p:grpSp>
          <p:nvGrpSpPr>
            <p:cNvPr id="5" name="Group 5"/>
            <p:cNvGrpSpPr/>
            <p:nvPr/>
          </p:nvGrpSpPr>
          <p:grpSpPr>
            <a:xfrm rot="-10800000">
              <a:off x="1386781" y="502600"/>
              <a:ext cx="289704" cy="289704"/>
              <a:chOff x="0" y="0"/>
              <a:chExt cx="6350000" cy="6350000"/>
            </a:xfrm>
          </p:grpSpPr>
          <p:sp>
            <p:nvSpPr>
              <p:cNvPr id="6" name="Freeform 6"/>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p:cNvGrpSpPr/>
            <p:nvPr/>
          </p:nvGrpSpPr>
          <p:grpSpPr>
            <a:xfrm rot="-10800000">
              <a:off x="1039940" y="502600"/>
              <a:ext cx="289704" cy="289704"/>
              <a:chOff x="0" y="0"/>
              <a:chExt cx="6350000" cy="6350000"/>
            </a:xfrm>
          </p:grpSpPr>
          <p:sp>
            <p:nvSpPr>
              <p:cNvPr id="8" name="Freeform 8"/>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B6EEF"/>
              </a:solidFill>
            </p:spPr>
          </p:sp>
        </p:grpSp>
        <p:grpSp>
          <p:nvGrpSpPr>
            <p:cNvPr id="9" name="Group 9"/>
            <p:cNvGrpSpPr/>
            <p:nvPr/>
          </p:nvGrpSpPr>
          <p:grpSpPr>
            <a:xfrm rot="-10800000">
              <a:off x="693100" y="502600"/>
              <a:ext cx="289704" cy="289704"/>
              <a:chOff x="0" y="0"/>
              <a:chExt cx="6350000" cy="6350000"/>
            </a:xfrm>
          </p:grpSpPr>
          <p:sp>
            <p:nvSpPr>
              <p:cNvPr id="10" name="Freeform 10"/>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AutoShape 11"/>
            <p:cNvSpPr/>
            <p:nvPr/>
          </p:nvSpPr>
          <p:spPr>
            <a:xfrm>
              <a:off x="0" y="1266422"/>
              <a:ext cx="16066956" cy="0"/>
            </a:xfrm>
            <a:prstGeom prst="line">
              <a:avLst/>
            </a:prstGeom>
            <a:ln w="12700" cap="rnd">
              <a:solidFill>
                <a:srgbClr val="000000"/>
              </a:solidFill>
              <a:prstDash val="solid"/>
              <a:headEnd type="none" w="sm" len="sm"/>
              <a:tailEnd type="none" w="sm" len="sm"/>
            </a:ln>
          </p:spPr>
        </p:sp>
      </p:grpSp>
      <p:sp>
        <p:nvSpPr>
          <p:cNvPr id="13" name="Freeform 13"/>
          <p:cNvSpPr/>
          <p:nvPr/>
        </p:nvSpPr>
        <p:spPr>
          <a:xfrm>
            <a:off x="13363333" y="1137339"/>
            <a:ext cx="7791934" cy="15931464"/>
          </a:xfrm>
          <a:custGeom>
            <a:avLst/>
            <a:gdLst/>
            <a:ahLst/>
            <a:cxnLst/>
            <a:rect l="l" t="t" r="r" b="b"/>
            <a:pathLst>
              <a:path w="7791934" h="15931464">
                <a:moveTo>
                  <a:pt x="0" y="0"/>
                </a:moveTo>
                <a:lnTo>
                  <a:pt x="7791934" y="0"/>
                </a:lnTo>
                <a:lnTo>
                  <a:pt x="7791934" y="15931464"/>
                </a:lnTo>
                <a:lnTo>
                  <a:pt x="0" y="1593146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4" name="TextBox 13">
            <a:extLst>
              <a:ext uri="{FF2B5EF4-FFF2-40B4-BE49-F238E27FC236}">
                <a16:creationId xmlns:a16="http://schemas.microsoft.com/office/drawing/2014/main" id="{C2D1EB78-027E-D7BE-646E-4661FBBA3E25}"/>
              </a:ext>
            </a:extLst>
          </p:cNvPr>
          <p:cNvSpPr txBox="1"/>
          <p:nvPr/>
        </p:nvSpPr>
        <p:spPr>
          <a:xfrm>
            <a:off x="914400" y="1943100"/>
            <a:ext cx="11125200" cy="6565900"/>
          </a:xfrm>
          <a:prstGeom prst="rect">
            <a:avLst/>
          </a:prstGeom>
          <a:noFill/>
        </p:spPr>
        <p:txBody>
          <a:bodyPr wrap="square" rtlCol="0">
            <a:spAutoFit/>
          </a:bodyPr>
          <a:lstStyle/>
          <a:p>
            <a:pPr indent="450215" algn="just">
              <a:spcAft>
                <a:spcPts val="800"/>
              </a:spcAft>
            </a:pPr>
            <a:r>
              <a:rPr lang="ru-RU" sz="1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ru-RU" sz="3600" dirty="0">
                <a:effectLst/>
                <a:latin typeface="HK Grotesk Medium" panose="020B0604020202020204" charset="-52"/>
                <a:ea typeface="Calibri" panose="020F0502020204030204" pitchFamily="34" charset="0"/>
              </a:rPr>
              <a:t>Ответ 1.1: </a:t>
            </a:r>
          </a:p>
          <a:p>
            <a:endParaRPr lang="ru-RU" sz="3600" dirty="0">
              <a:effectLst/>
              <a:latin typeface="HK Grotesk Medium" panose="020B0604020202020204" charset="-52"/>
              <a:ea typeface="Calibri" panose="020F0502020204030204" pitchFamily="34" charset="0"/>
            </a:endParaRPr>
          </a:p>
          <a:p>
            <a:pPr algn="just"/>
            <a:r>
              <a:rPr lang="ru-RU" sz="3600" dirty="0">
                <a:effectLst/>
                <a:latin typeface="Aptos" panose="020B0004020202020204" pitchFamily="34" charset="0"/>
                <a:ea typeface="Calibri" panose="020F0502020204030204" pitchFamily="34" charset="0"/>
              </a:rPr>
              <a:t>Вы демонстрируете понимание и уверенность, что поможет </a:t>
            </a:r>
            <a:r>
              <a:rPr lang="ru-RU" sz="3200" dirty="0">
                <a:effectLst/>
                <a:latin typeface="Aptos" panose="020B0004020202020204" pitchFamily="34" charset="0"/>
                <a:ea typeface="Calibri" panose="020F0502020204030204" pitchFamily="34" charset="0"/>
              </a:rPr>
              <a:t>родителю</a:t>
            </a:r>
            <a:r>
              <a:rPr lang="ru-RU" sz="3600" dirty="0">
                <a:effectLst/>
                <a:latin typeface="Aptos" panose="020B0004020202020204" pitchFamily="34" charset="0"/>
                <a:ea typeface="Calibri" panose="020F0502020204030204" pitchFamily="34" charset="0"/>
              </a:rPr>
              <a:t> почувствовать, что его беспокойство не игнорируется. Это может укрепить доверие к вам как к педагогу. Родитель может почувствовать, что его переживания нормальны, и это может снизить его тревожность. Вы также можете предложить родителю информацию о том, как проходит процесс адаптации у других детей, что может помочь ему лучше понять ситуацию.</a:t>
            </a:r>
            <a:endParaRPr lang="ru-RU" sz="3600" dirty="0">
              <a:latin typeface="Aptos" panose="020B0004020202020204" pitchFamily="34" charset="0"/>
            </a:endParaRPr>
          </a:p>
        </p:txBody>
      </p:sp>
      <p:sp>
        <p:nvSpPr>
          <p:cNvPr id="15" name="TextBox 14">
            <a:extLst>
              <a:ext uri="{FF2B5EF4-FFF2-40B4-BE49-F238E27FC236}">
                <a16:creationId xmlns:a16="http://schemas.microsoft.com/office/drawing/2014/main" id="{824AA3FE-01CC-C0E7-5137-0B801229B051}"/>
              </a:ext>
            </a:extLst>
          </p:cNvPr>
          <p:cNvSpPr txBox="1"/>
          <p:nvPr/>
        </p:nvSpPr>
        <p:spPr>
          <a:xfrm>
            <a:off x="2050216" y="869027"/>
            <a:ext cx="9151184" cy="646331"/>
          </a:xfrm>
          <a:prstGeom prst="rect">
            <a:avLst/>
          </a:prstGeom>
          <a:noFill/>
        </p:spPr>
        <p:txBody>
          <a:bodyPr wrap="square" rtlCol="0">
            <a:spAutoFit/>
          </a:bodyPr>
          <a:lstStyle/>
          <a:p>
            <a:pPr indent="450215" algn="just">
              <a:spcAft>
                <a:spcPts val="800"/>
              </a:spcAft>
            </a:pPr>
            <a:r>
              <a:rPr lang="ru-RU" sz="3600" b="1"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Последствия</a:t>
            </a:r>
            <a:r>
              <a:rPr lang="ru-RU" sz="3600" b="1" kern="100" dirty="0">
                <a:effectLst/>
                <a:latin typeface="HK Grotesk Bold" panose="020B0604020202020204" charset="-52"/>
                <a:ea typeface="Calibri" panose="020F0502020204030204" pitchFamily="34" charset="0"/>
                <a:cs typeface="Times New Roman" panose="02020603050405020304" pitchFamily="18" charset="0"/>
              </a:rPr>
              <a:t> выбора ответа</a:t>
            </a:r>
            <a:r>
              <a:rPr lang="ru-RU"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18" name="Freeform 15">
            <a:hlinkClick r:id="rId4" action="ppaction://hlinksldjump"/>
            <a:extLst>
              <a:ext uri="{FF2B5EF4-FFF2-40B4-BE49-F238E27FC236}">
                <a16:creationId xmlns:a16="http://schemas.microsoft.com/office/drawing/2014/main" id="{E49608F7-E738-1F01-6574-8FE7DC3931DE}"/>
              </a:ext>
            </a:extLst>
          </p:cNvPr>
          <p:cNvSpPr/>
          <p:nvPr/>
        </p:nvSpPr>
        <p:spPr>
          <a:xfrm>
            <a:off x="3905524" y="8892016"/>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25" name="Freeform 15">
            <a:hlinkClick r:id="rId5" action="ppaction://hlinksldjump"/>
            <a:extLst>
              <a:ext uri="{FF2B5EF4-FFF2-40B4-BE49-F238E27FC236}">
                <a16:creationId xmlns:a16="http://schemas.microsoft.com/office/drawing/2014/main" id="{706F186E-7B56-C449-6C85-D6098989B69D}"/>
              </a:ext>
            </a:extLst>
          </p:cNvPr>
          <p:cNvSpPr/>
          <p:nvPr/>
        </p:nvSpPr>
        <p:spPr>
          <a:xfrm>
            <a:off x="684300" y="8892016"/>
            <a:ext cx="2731832"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600" dirty="0">
                <a:solidFill>
                  <a:schemeClr val="bg1"/>
                </a:solidFill>
                <a:latin typeface="HK Grotesk Bold" panose="020B0604020202020204" charset="-52"/>
              </a:rPr>
              <a:t>К кейсу №2</a:t>
            </a:r>
          </a:p>
        </p:txBody>
      </p:sp>
      <p:sp>
        <p:nvSpPr>
          <p:cNvPr id="27" name="Freeform 15">
            <a:hlinkClick r:id="rId6" action="ppaction://hlinksldjump"/>
            <a:extLst>
              <a:ext uri="{FF2B5EF4-FFF2-40B4-BE49-F238E27FC236}">
                <a16:creationId xmlns:a16="http://schemas.microsoft.com/office/drawing/2014/main" id="{4546BAB9-AD29-9AB4-2002-1C25DCAD42F3}"/>
              </a:ext>
            </a:extLst>
          </p:cNvPr>
          <p:cNvSpPr/>
          <p:nvPr/>
        </p:nvSpPr>
        <p:spPr>
          <a:xfrm>
            <a:off x="15468600" y="8892015"/>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p:cNvGrpSpPr/>
        <p:nvPr/>
      </p:nvGrpSpPr>
      <p:grpSpPr>
        <a:xfrm>
          <a:off x="0" y="0"/>
          <a:ext cx="0" cy="0"/>
          <a:chOff x="0" y="0"/>
          <a:chExt cx="0" cy="0"/>
        </a:xfrm>
      </p:grpSpPr>
      <p:grpSp>
        <p:nvGrpSpPr>
          <p:cNvPr id="2" name="Group 2"/>
          <p:cNvGrpSpPr/>
          <p:nvPr/>
        </p:nvGrpSpPr>
        <p:grpSpPr>
          <a:xfrm>
            <a:off x="609600" y="737588"/>
            <a:ext cx="12115800" cy="7834912"/>
            <a:chOff x="0" y="0"/>
            <a:chExt cx="16956184" cy="10197253"/>
          </a:xfrm>
        </p:grpSpPr>
        <p:grpSp>
          <p:nvGrpSpPr>
            <p:cNvPr id="3" name="Group 3"/>
            <p:cNvGrpSpPr/>
            <p:nvPr/>
          </p:nvGrpSpPr>
          <p:grpSpPr>
            <a:xfrm>
              <a:off x="0" y="0"/>
              <a:ext cx="16956184" cy="10197253"/>
              <a:chOff x="0" y="0"/>
              <a:chExt cx="4301847" cy="2587081"/>
            </a:xfrm>
          </p:grpSpPr>
          <p:sp>
            <p:nvSpPr>
              <p:cNvPr id="4" name="Freeform 4"/>
              <p:cNvSpPr/>
              <p:nvPr/>
            </p:nvSpPr>
            <p:spPr>
              <a:xfrm>
                <a:off x="0" y="0"/>
                <a:ext cx="4301847" cy="2587081"/>
              </a:xfrm>
              <a:custGeom>
                <a:avLst/>
                <a:gdLst/>
                <a:ahLst/>
                <a:cxnLst/>
                <a:rect l="l" t="t" r="r" b="b"/>
                <a:pathLst>
                  <a:path w="4301847" h="2587081">
                    <a:moveTo>
                      <a:pt x="4177387" y="2587081"/>
                    </a:moveTo>
                    <a:lnTo>
                      <a:pt x="124460" y="2587081"/>
                    </a:lnTo>
                    <a:cubicBezTo>
                      <a:pt x="55880" y="2587081"/>
                      <a:pt x="0" y="2531201"/>
                      <a:pt x="0" y="2462621"/>
                    </a:cubicBezTo>
                    <a:lnTo>
                      <a:pt x="0" y="124460"/>
                    </a:lnTo>
                    <a:cubicBezTo>
                      <a:pt x="0" y="55880"/>
                      <a:pt x="55880" y="0"/>
                      <a:pt x="124460" y="0"/>
                    </a:cubicBezTo>
                    <a:lnTo>
                      <a:pt x="4177387" y="0"/>
                    </a:lnTo>
                    <a:cubicBezTo>
                      <a:pt x="4245967" y="0"/>
                      <a:pt x="4301847" y="55880"/>
                      <a:pt x="4301847" y="124460"/>
                    </a:cubicBezTo>
                    <a:lnTo>
                      <a:pt x="4301847" y="2462621"/>
                    </a:lnTo>
                    <a:cubicBezTo>
                      <a:pt x="4301847" y="2531201"/>
                      <a:pt x="4245967" y="2587081"/>
                      <a:pt x="4177387" y="2587081"/>
                    </a:cubicBezTo>
                    <a:close/>
                  </a:path>
                </a:pathLst>
              </a:custGeom>
              <a:solidFill>
                <a:srgbClr val="FFFFFF"/>
              </a:solidFill>
            </p:spPr>
          </p:sp>
        </p:grpSp>
        <p:sp>
          <p:nvSpPr>
            <p:cNvPr id="5" name="AutoShape 5"/>
            <p:cNvSpPr/>
            <p:nvPr/>
          </p:nvSpPr>
          <p:spPr>
            <a:xfrm>
              <a:off x="0" y="1266422"/>
              <a:ext cx="16736288" cy="0"/>
            </a:xfrm>
            <a:prstGeom prst="line">
              <a:avLst/>
            </a:prstGeom>
            <a:ln w="12700" cap="rnd">
              <a:solidFill>
                <a:srgbClr val="000000"/>
              </a:solidFill>
              <a:prstDash val="solid"/>
              <a:headEnd type="none" w="sm" len="sm"/>
              <a:tailEnd type="none" w="sm" len="sm"/>
            </a:ln>
          </p:spPr>
        </p:sp>
        <p:grpSp>
          <p:nvGrpSpPr>
            <p:cNvPr id="6" name="Group 6"/>
            <p:cNvGrpSpPr/>
            <p:nvPr/>
          </p:nvGrpSpPr>
          <p:grpSpPr>
            <a:xfrm rot="-10800000">
              <a:off x="1386781" y="502600"/>
              <a:ext cx="289704" cy="289704"/>
              <a:chOff x="0" y="0"/>
              <a:chExt cx="6350000" cy="6350000"/>
            </a:xfrm>
          </p:grpSpPr>
          <p:sp>
            <p:nvSpPr>
              <p:cNvPr id="7" name="Freeform 7"/>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8" name="Group 8"/>
            <p:cNvGrpSpPr/>
            <p:nvPr/>
          </p:nvGrpSpPr>
          <p:grpSpPr>
            <a:xfrm rot="-10800000">
              <a:off x="1039940" y="502600"/>
              <a:ext cx="289704" cy="289704"/>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10" name="Group 10"/>
            <p:cNvGrpSpPr/>
            <p:nvPr/>
          </p:nvGrpSpPr>
          <p:grpSpPr>
            <a:xfrm rot="-10800000">
              <a:off x="693100" y="502600"/>
              <a:ext cx="289704" cy="289704"/>
              <a:chOff x="0" y="0"/>
              <a:chExt cx="6350000" cy="6350000"/>
            </a:xfrm>
          </p:grpSpPr>
          <p:sp>
            <p:nvSpPr>
              <p:cNvPr id="11" name="Freeform 11"/>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grpSp>
      <p:sp>
        <p:nvSpPr>
          <p:cNvPr id="13" name="Freeform 13"/>
          <p:cNvSpPr/>
          <p:nvPr/>
        </p:nvSpPr>
        <p:spPr>
          <a:xfrm>
            <a:off x="11823219" y="737588"/>
            <a:ext cx="8093387" cy="15618817"/>
          </a:xfrm>
          <a:custGeom>
            <a:avLst/>
            <a:gdLst/>
            <a:ahLst/>
            <a:cxnLst/>
            <a:rect l="l" t="t" r="r" b="b"/>
            <a:pathLst>
              <a:path w="8093387" h="15618817">
                <a:moveTo>
                  <a:pt x="0" y="0"/>
                </a:moveTo>
                <a:lnTo>
                  <a:pt x="8093387" y="0"/>
                </a:lnTo>
                <a:lnTo>
                  <a:pt x="8093387" y="15618817"/>
                </a:lnTo>
                <a:lnTo>
                  <a:pt x="0" y="1561881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2" name="TextBox 11">
            <a:extLst>
              <a:ext uri="{FF2B5EF4-FFF2-40B4-BE49-F238E27FC236}">
                <a16:creationId xmlns:a16="http://schemas.microsoft.com/office/drawing/2014/main" id="{12023BED-04DD-06D7-0A0E-50BEF6C91F79}"/>
              </a:ext>
            </a:extLst>
          </p:cNvPr>
          <p:cNvSpPr txBox="1"/>
          <p:nvPr/>
        </p:nvSpPr>
        <p:spPr>
          <a:xfrm>
            <a:off x="2542610" y="1123753"/>
            <a:ext cx="8093387" cy="1025922"/>
          </a:xfrm>
          <a:prstGeom prst="rect">
            <a:avLst/>
          </a:prstGeom>
          <a:noFill/>
        </p:spPr>
        <p:txBody>
          <a:bodyPr wrap="square" rtlCol="0">
            <a:spAutoFit/>
          </a:bodyPr>
          <a:lstStyle/>
          <a:p>
            <a:pPr marL="0" marR="0" lvl="0" indent="450215" algn="just" defTabSz="914400" rtl="0" eaLnBrk="1" fontAlgn="auto" latinLnBrk="0" hangingPunct="1">
              <a:lnSpc>
                <a:spcPct val="100000"/>
              </a:lnSpc>
              <a:spcBef>
                <a:spcPts val="0"/>
              </a:spcBef>
              <a:spcAft>
                <a:spcPts val="800"/>
              </a:spcAft>
              <a:buClrTx/>
              <a:buSzTx/>
              <a:buFontTx/>
              <a:buNone/>
              <a:tabLst/>
              <a:defRPr/>
            </a:pPr>
            <a:r>
              <a:rPr kumimoji="0" lang="ru-RU" sz="3600" b="1" i="0" u="none" strike="noStrike" kern="100" cap="none" spc="0" normalizeH="0" baseline="0" noProof="0" dirty="0">
                <a:ln>
                  <a:noFill/>
                </a:ln>
                <a:solidFill>
                  <a:srgbClr val="FF0000"/>
                </a:solidFill>
                <a:effectLst/>
                <a:uLnTx/>
                <a:uFillTx/>
                <a:latin typeface="HK Grotesk Bold" panose="020B0604020202020204" charset="-52"/>
                <a:ea typeface="Calibri" panose="020F0502020204030204" pitchFamily="34" charset="0"/>
                <a:cs typeface="Times New Roman" panose="02020603050405020304" pitchFamily="18" charset="0"/>
              </a:rPr>
              <a:t>Последствия</a:t>
            </a:r>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 выбора ответа</a:t>
            </a:r>
            <a:r>
              <a:rPr kumimoji="0" lang="ru-RU" sz="3600" b="1"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a:p>
            <a:endParaRPr lang="ru-RU" dirty="0"/>
          </a:p>
        </p:txBody>
      </p:sp>
      <p:sp>
        <p:nvSpPr>
          <p:cNvPr id="14" name="TextBox 13">
            <a:extLst>
              <a:ext uri="{FF2B5EF4-FFF2-40B4-BE49-F238E27FC236}">
                <a16:creationId xmlns:a16="http://schemas.microsoft.com/office/drawing/2014/main" id="{F26A840F-FA37-62EC-1620-8E125AD42FC2}"/>
              </a:ext>
            </a:extLst>
          </p:cNvPr>
          <p:cNvSpPr txBox="1"/>
          <p:nvPr/>
        </p:nvSpPr>
        <p:spPr>
          <a:xfrm>
            <a:off x="1143000" y="2324099"/>
            <a:ext cx="11425276" cy="6463308"/>
          </a:xfrm>
          <a:prstGeom prst="rect">
            <a:avLst/>
          </a:prstGeom>
          <a:noFill/>
        </p:spPr>
        <p:txBody>
          <a:bodyPr wrap="square" rtlCol="0">
            <a:spAutoFit/>
          </a:bodyPr>
          <a:lstStyle/>
          <a:p>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1.2:</a:t>
            </a:r>
          </a:p>
          <a:p>
            <a:endParaRPr lang="ru-RU" sz="3600" kern="100" dirty="0">
              <a:effectLst/>
              <a:latin typeface="HK Grotesk Medium" panose="020B0604020202020204" charset="-52"/>
              <a:ea typeface="Calibri" panose="020F0502020204030204" pitchFamily="34" charset="0"/>
              <a:cs typeface="Times New Roman" panose="02020603050405020304" pitchFamily="18" charset="0"/>
            </a:endParaRPr>
          </a:p>
          <a:p>
            <a:pPr algn="just"/>
            <a:r>
              <a:rPr lang="ru-RU" sz="3600" kern="100" dirty="0">
                <a:effectLst/>
                <a:latin typeface="Aptos" panose="020B0004020202020204" pitchFamily="34" charset="0"/>
                <a:ea typeface="Calibri" panose="020F0502020204030204" pitchFamily="34" charset="0"/>
                <a:cs typeface="Aharoni" panose="02010803020104030203" pitchFamily="2" charset="-79"/>
              </a:rPr>
              <a:t>Вы проявляете готовность к сотрудничеству и предлагаете конкретные решения, что может помочь родителю почувствовать, что его мнение важно и что вы готовы работать вместе. Установление ритуала прощания может стать эффективным инструментом, который поможет Саше легче расставаться с родителем. Родитель может оценить вашу инициативу и почувствовать, что вы действительно заботитесь о благополучии его ребенка.</a:t>
            </a:r>
          </a:p>
          <a:p>
            <a:endParaRPr lang="ru-RU" dirty="0"/>
          </a:p>
        </p:txBody>
      </p:sp>
      <p:sp>
        <p:nvSpPr>
          <p:cNvPr id="17" name="Freeform 15">
            <a:hlinkClick r:id="rId4" action="ppaction://hlinksldjump"/>
            <a:extLst>
              <a:ext uri="{FF2B5EF4-FFF2-40B4-BE49-F238E27FC236}">
                <a16:creationId xmlns:a16="http://schemas.microsoft.com/office/drawing/2014/main" id="{7DE3E0ED-2B3B-E0A6-EB75-30C761975FF6}"/>
              </a:ext>
            </a:extLst>
          </p:cNvPr>
          <p:cNvSpPr/>
          <p:nvPr/>
        </p:nvSpPr>
        <p:spPr>
          <a:xfrm>
            <a:off x="4286523" y="8746924"/>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9" name="Freeform 15">
            <a:hlinkClick r:id="rId5" action="ppaction://hlinksldjump"/>
            <a:extLst>
              <a:ext uri="{FF2B5EF4-FFF2-40B4-BE49-F238E27FC236}">
                <a16:creationId xmlns:a16="http://schemas.microsoft.com/office/drawing/2014/main" id="{93DD5D0F-C971-A4C3-AD99-A988C46C04EF}"/>
              </a:ext>
            </a:extLst>
          </p:cNvPr>
          <p:cNvSpPr/>
          <p:nvPr/>
        </p:nvSpPr>
        <p:spPr>
          <a:xfrm>
            <a:off x="787161" y="8826807"/>
            <a:ext cx="2731832" cy="1014845"/>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200" dirty="0">
                <a:solidFill>
                  <a:schemeClr val="bg1"/>
                </a:solidFill>
                <a:latin typeface="HK Grotesk Bold" panose="020B0604020202020204" charset="-52"/>
              </a:rPr>
              <a:t> К кейсу №2</a:t>
            </a:r>
          </a:p>
        </p:txBody>
      </p:sp>
      <p:sp>
        <p:nvSpPr>
          <p:cNvPr id="21" name="Freeform 15">
            <a:hlinkClick r:id="rId6" action="ppaction://hlinksldjump"/>
            <a:extLst>
              <a:ext uri="{FF2B5EF4-FFF2-40B4-BE49-F238E27FC236}">
                <a16:creationId xmlns:a16="http://schemas.microsoft.com/office/drawing/2014/main" id="{DA93CCD4-B8E9-2383-11E4-AAFC6E86A1C7}"/>
              </a:ext>
            </a:extLst>
          </p:cNvPr>
          <p:cNvSpPr/>
          <p:nvPr/>
        </p:nvSpPr>
        <p:spPr>
          <a:xfrm>
            <a:off x="15697200" y="8789739"/>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p:cNvGrpSpPr/>
        <p:nvPr/>
      </p:nvGrpSpPr>
      <p:grpSpPr>
        <a:xfrm>
          <a:off x="0" y="0"/>
          <a:ext cx="0" cy="0"/>
          <a:chOff x="0" y="0"/>
          <a:chExt cx="0" cy="0"/>
        </a:xfrm>
      </p:grpSpPr>
      <p:grpSp>
        <p:nvGrpSpPr>
          <p:cNvPr id="2" name="Group 2"/>
          <p:cNvGrpSpPr/>
          <p:nvPr/>
        </p:nvGrpSpPr>
        <p:grpSpPr>
          <a:xfrm>
            <a:off x="6781800" y="1028700"/>
            <a:ext cx="11353799" cy="7543800"/>
            <a:chOff x="0" y="0"/>
            <a:chExt cx="12477455" cy="10972800"/>
          </a:xfrm>
        </p:grpSpPr>
        <p:grpSp>
          <p:nvGrpSpPr>
            <p:cNvPr id="3" name="Group 3"/>
            <p:cNvGrpSpPr/>
            <p:nvPr/>
          </p:nvGrpSpPr>
          <p:grpSpPr>
            <a:xfrm>
              <a:off x="0" y="0"/>
              <a:ext cx="12477455" cy="10972800"/>
              <a:chOff x="0" y="0"/>
              <a:chExt cx="3165576" cy="2783840"/>
            </a:xfrm>
          </p:grpSpPr>
          <p:sp>
            <p:nvSpPr>
              <p:cNvPr id="4" name="Freeform 4"/>
              <p:cNvSpPr/>
              <p:nvPr/>
            </p:nvSpPr>
            <p:spPr>
              <a:xfrm>
                <a:off x="0" y="0"/>
                <a:ext cx="3165577" cy="2783840"/>
              </a:xfrm>
              <a:custGeom>
                <a:avLst/>
                <a:gdLst/>
                <a:ahLst/>
                <a:cxnLst/>
                <a:rect l="l" t="t" r="r" b="b"/>
                <a:pathLst>
                  <a:path w="3165577" h="2783840">
                    <a:moveTo>
                      <a:pt x="3041117" y="2783840"/>
                    </a:moveTo>
                    <a:lnTo>
                      <a:pt x="124460" y="2783840"/>
                    </a:lnTo>
                    <a:cubicBezTo>
                      <a:pt x="55880" y="2783840"/>
                      <a:pt x="0" y="2727960"/>
                      <a:pt x="0" y="2659380"/>
                    </a:cubicBezTo>
                    <a:lnTo>
                      <a:pt x="0" y="124460"/>
                    </a:lnTo>
                    <a:cubicBezTo>
                      <a:pt x="0" y="55880"/>
                      <a:pt x="55880" y="0"/>
                      <a:pt x="124460" y="0"/>
                    </a:cubicBezTo>
                    <a:lnTo>
                      <a:pt x="3041117" y="0"/>
                    </a:lnTo>
                    <a:cubicBezTo>
                      <a:pt x="3109696" y="0"/>
                      <a:pt x="3165577" y="55880"/>
                      <a:pt x="3165577" y="124460"/>
                    </a:cubicBezTo>
                    <a:lnTo>
                      <a:pt x="3165577" y="2659380"/>
                    </a:lnTo>
                    <a:cubicBezTo>
                      <a:pt x="3165577" y="2727960"/>
                      <a:pt x="3109696" y="2783840"/>
                      <a:pt x="3041117" y="2783840"/>
                    </a:cubicBezTo>
                    <a:close/>
                  </a:path>
                </a:pathLst>
              </a:custGeom>
              <a:solidFill>
                <a:srgbClr val="FFFFFF"/>
              </a:solidFill>
            </p:spPr>
            <p:txBody>
              <a:bodyPr/>
              <a:lstStyle/>
              <a:p>
                <a:endParaRPr lang="ru-RU" dirty="0"/>
              </a:p>
            </p:txBody>
          </p:sp>
        </p:grpSp>
        <p:grpSp>
          <p:nvGrpSpPr>
            <p:cNvPr id="5" name="Group 5"/>
            <p:cNvGrpSpPr/>
            <p:nvPr/>
          </p:nvGrpSpPr>
          <p:grpSpPr>
            <a:xfrm rot="-10800000">
              <a:off x="1386781" y="556357"/>
              <a:ext cx="289704" cy="289704"/>
              <a:chOff x="0" y="0"/>
              <a:chExt cx="6350000" cy="6350000"/>
            </a:xfrm>
          </p:grpSpPr>
          <p:sp>
            <p:nvSpPr>
              <p:cNvPr id="6" name="Freeform 6"/>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p:cNvGrpSpPr/>
            <p:nvPr/>
          </p:nvGrpSpPr>
          <p:grpSpPr>
            <a:xfrm rot="-10800000">
              <a:off x="1039940" y="556357"/>
              <a:ext cx="289704" cy="289704"/>
              <a:chOff x="0" y="0"/>
              <a:chExt cx="6350000" cy="6350000"/>
            </a:xfrm>
          </p:grpSpPr>
          <p:sp>
            <p:nvSpPr>
              <p:cNvPr id="8" name="Freeform 8"/>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9" name="Group 9"/>
            <p:cNvGrpSpPr/>
            <p:nvPr/>
          </p:nvGrpSpPr>
          <p:grpSpPr>
            <a:xfrm rot="-10800000">
              <a:off x="693100" y="556357"/>
              <a:ext cx="289704" cy="289704"/>
              <a:chOff x="0" y="0"/>
              <a:chExt cx="6350000" cy="6350000"/>
            </a:xfrm>
          </p:grpSpPr>
          <p:sp>
            <p:nvSpPr>
              <p:cNvPr id="10" name="Freeform 10"/>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AutoShape 11"/>
            <p:cNvSpPr/>
            <p:nvPr/>
          </p:nvSpPr>
          <p:spPr>
            <a:xfrm>
              <a:off x="0" y="1320180"/>
              <a:ext cx="12477455" cy="0"/>
            </a:xfrm>
            <a:prstGeom prst="line">
              <a:avLst/>
            </a:prstGeom>
            <a:ln w="12700" cap="rnd">
              <a:solidFill>
                <a:srgbClr val="000000"/>
              </a:solidFill>
              <a:prstDash val="solid"/>
              <a:headEnd type="none" w="sm" len="sm"/>
              <a:tailEnd type="none" w="sm" len="sm"/>
            </a:ln>
          </p:spPr>
        </p:sp>
      </p:grpSp>
      <p:sp>
        <p:nvSpPr>
          <p:cNvPr id="12" name="Freeform 12"/>
          <p:cNvSpPr/>
          <p:nvPr/>
        </p:nvSpPr>
        <p:spPr>
          <a:xfrm>
            <a:off x="-21771" y="723900"/>
            <a:ext cx="6488777" cy="14390434"/>
          </a:xfrm>
          <a:custGeom>
            <a:avLst/>
            <a:gdLst/>
            <a:ahLst/>
            <a:cxnLst/>
            <a:rect l="l" t="t" r="r" b="b"/>
            <a:pathLst>
              <a:path w="6488777" h="14390434">
                <a:moveTo>
                  <a:pt x="0" y="0"/>
                </a:moveTo>
                <a:lnTo>
                  <a:pt x="6488778" y="0"/>
                </a:lnTo>
                <a:lnTo>
                  <a:pt x="6488778" y="14390434"/>
                </a:lnTo>
                <a:lnTo>
                  <a:pt x="0" y="143904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8" name="TextBox 18"/>
          <p:cNvSpPr txBox="1"/>
          <p:nvPr/>
        </p:nvSpPr>
        <p:spPr>
          <a:xfrm>
            <a:off x="6781800" y="2750093"/>
            <a:ext cx="10972799" cy="5369034"/>
          </a:xfrm>
          <a:prstGeom prst="rect">
            <a:avLst/>
          </a:prstGeom>
        </p:spPr>
        <p:txBody>
          <a:bodyPr wrap="square" lIns="0" tIns="0" rIns="0" bIns="0" rtlCol="0" anchor="t">
            <a:spAutoFit/>
          </a:bodyPr>
          <a:lstStyle/>
          <a:p>
            <a:pPr marL="267176" lvl="1">
              <a:lnSpc>
                <a:spcPts val="3465"/>
              </a:lnSpc>
            </a:pPr>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1.3: </a:t>
            </a:r>
          </a:p>
          <a:p>
            <a:pPr marL="267176" lvl="1">
              <a:lnSpc>
                <a:spcPts val="3465"/>
              </a:lnSpc>
            </a:pPr>
            <a:endParaRPr lang="ru-RU" sz="3600" kern="100" dirty="0">
              <a:effectLst/>
              <a:latin typeface="Aptos" panose="020B0004020202020204" pitchFamily="34" charset="0"/>
              <a:ea typeface="Calibri" panose="020F0502020204030204" pitchFamily="34" charset="0"/>
              <a:cs typeface="Times New Roman" panose="02020603050405020304" pitchFamily="18" charset="0"/>
            </a:endParaRPr>
          </a:p>
          <a:p>
            <a:pPr marL="267176" lvl="1" algn="just">
              <a:lnSpc>
                <a:spcPts val="3465"/>
              </a:lnSpc>
            </a:pPr>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показываете эмпатию и предлагаете поддержку, что может помочь родителю почувствовать себя услышанным и вовлеченным в процесс. Предложение о постепенном увеличении времени пребывания в группе может помочь Саше адаптироваться без стресса. Родитель может оценить вашу готовность работать над этой проблемой и почувствовать, что вы на одной стороне.</a:t>
            </a:r>
          </a:p>
          <a:p>
            <a:pPr marL="267176" lvl="1" algn="l">
              <a:lnSpc>
                <a:spcPts val="3465"/>
              </a:lnSpc>
            </a:pPr>
            <a:endParaRPr lang="en-US" sz="2475" b="1" dirty="0">
              <a:solidFill>
                <a:srgbClr val="171717"/>
              </a:solidFill>
              <a:latin typeface="HK Grotesk Medium"/>
              <a:ea typeface="HK Grotesk Medium"/>
              <a:cs typeface="HK Grotesk Medium"/>
              <a:sym typeface="HK Grotesk Medium"/>
            </a:endParaRPr>
          </a:p>
        </p:txBody>
      </p:sp>
      <p:sp>
        <p:nvSpPr>
          <p:cNvPr id="19" name="TextBox 18">
            <a:extLst>
              <a:ext uri="{FF2B5EF4-FFF2-40B4-BE49-F238E27FC236}">
                <a16:creationId xmlns:a16="http://schemas.microsoft.com/office/drawing/2014/main" id="{F4527006-94CF-A8A3-A2BF-8C167CFBA799}"/>
              </a:ext>
            </a:extLst>
          </p:cNvPr>
          <p:cNvSpPr txBox="1"/>
          <p:nvPr/>
        </p:nvSpPr>
        <p:spPr>
          <a:xfrm>
            <a:off x="9860617" y="1181100"/>
            <a:ext cx="7543800" cy="646331"/>
          </a:xfrm>
          <a:prstGeom prst="rect">
            <a:avLst/>
          </a:prstGeom>
          <a:noFill/>
        </p:spPr>
        <p:txBody>
          <a:bodyPr wrap="square" rtlCol="0">
            <a:spAutoFit/>
          </a:bodyPr>
          <a:lstStyle/>
          <a:p>
            <a:r>
              <a:rPr kumimoji="0" lang="ru-RU" sz="3600" b="1" i="0" u="none" strike="noStrike" kern="100" cap="none" spc="0" normalizeH="0" baseline="0" noProof="0" dirty="0">
                <a:ln>
                  <a:noFill/>
                </a:ln>
                <a:solidFill>
                  <a:srgbClr val="FF0000"/>
                </a:solidFill>
                <a:effectLst/>
                <a:uLnTx/>
                <a:uFillTx/>
                <a:latin typeface="HK Grotesk Bold" panose="020B0604020202020204" charset="-52"/>
                <a:ea typeface="Calibri" panose="020F0502020204030204" pitchFamily="34" charset="0"/>
                <a:cs typeface="Times New Roman" panose="02020603050405020304" pitchFamily="18" charset="0"/>
              </a:rPr>
              <a:t>Последствия</a:t>
            </a:r>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 выбора ответа</a:t>
            </a:r>
            <a:r>
              <a:rPr kumimoji="0" lang="ru-RU" sz="3600" b="1"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p:txBody>
      </p:sp>
      <p:sp>
        <p:nvSpPr>
          <p:cNvPr id="20" name="Freeform 15">
            <a:hlinkClick r:id="rId4" action="ppaction://hlinksldjump"/>
            <a:extLst>
              <a:ext uri="{FF2B5EF4-FFF2-40B4-BE49-F238E27FC236}">
                <a16:creationId xmlns:a16="http://schemas.microsoft.com/office/drawing/2014/main" id="{AF579FD3-9FB7-9CC7-BFA4-BE1F87E67D30}"/>
              </a:ext>
            </a:extLst>
          </p:cNvPr>
          <p:cNvSpPr/>
          <p:nvPr/>
        </p:nvSpPr>
        <p:spPr>
          <a:xfrm>
            <a:off x="10753860" y="8905391"/>
            <a:ext cx="7381739"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23" name="Freeform 15">
            <a:hlinkClick r:id="rId5" action="ppaction://hlinksldjump"/>
            <a:extLst>
              <a:ext uri="{FF2B5EF4-FFF2-40B4-BE49-F238E27FC236}">
                <a16:creationId xmlns:a16="http://schemas.microsoft.com/office/drawing/2014/main" id="{A04D20BB-F854-B2EC-6838-EF4E651F49CE}"/>
              </a:ext>
            </a:extLst>
          </p:cNvPr>
          <p:cNvSpPr/>
          <p:nvPr/>
        </p:nvSpPr>
        <p:spPr>
          <a:xfrm>
            <a:off x="6760029" y="8898458"/>
            <a:ext cx="3526971" cy="917610"/>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6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3600" dirty="0">
              <a:solidFill>
                <a:schemeClr val="bg1"/>
              </a:solidFill>
              <a:latin typeface="HK Grotesk Bold" panose="020B0604020202020204" charset="-52"/>
            </a:endParaRPr>
          </a:p>
        </p:txBody>
      </p:sp>
      <p:sp>
        <p:nvSpPr>
          <p:cNvPr id="26" name="Freeform 15">
            <a:hlinkClick r:id="rId6" action="ppaction://hlinksldjump"/>
            <a:extLst>
              <a:ext uri="{FF2B5EF4-FFF2-40B4-BE49-F238E27FC236}">
                <a16:creationId xmlns:a16="http://schemas.microsoft.com/office/drawing/2014/main" id="{0DBECE99-D9D3-E10B-E278-8520828DB18E}"/>
              </a:ext>
            </a:extLst>
          </p:cNvPr>
          <p:cNvSpPr/>
          <p:nvPr/>
        </p:nvSpPr>
        <p:spPr>
          <a:xfrm>
            <a:off x="152401" y="8905391"/>
            <a:ext cx="2590800" cy="910677"/>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814B"/>
        </a:solidFill>
        <a:effectLst/>
      </p:bgPr>
    </p:bg>
    <p:spTree>
      <p:nvGrpSpPr>
        <p:cNvPr id="1" name=""/>
        <p:cNvGrpSpPr/>
        <p:nvPr/>
      </p:nvGrpSpPr>
      <p:grpSpPr>
        <a:xfrm>
          <a:off x="0" y="0"/>
          <a:ext cx="0" cy="0"/>
          <a:chOff x="0" y="0"/>
          <a:chExt cx="0" cy="0"/>
        </a:xfrm>
      </p:grpSpPr>
      <p:grpSp>
        <p:nvGrpSpPr>
          <p:cNvPr id="2" name="Group 2"/>
          <p:cNvGrpSpPr/>
          <p:nvPr/>
        </p:nvGrpSpPr>
        <p:grpSpPr>
          <a:xfrm>
            <a:off x="5257800" y="647700"/>
            <a:ext cx="12573000" cy="8094832"/>
            <a:chOff x="0" y="0"/>
            <a:chExt cx="12234640" cy="9394219"/>
          </a:xfrm>
        </p:grpSpPr>
        <p:grpSp>
          <p:nvGrpSpPr>
            <p:cNvPr id="3" name="Group 3"/>
            <p:cNvGrpSpPr/>
            <p:nvPr/>
          </p:nvGrpSpPr>
          <p:grpSpPr>
            <a:xfrm>
              <a:off x="0" y="0"/>
              <a:ext cx="12234640" cy="9394219"/>
              <a:chOff x="0" y="0"/>
              <a:chExt cx="3103973" cy="2383348"/>
            </a:xfrm>
          </p:grpSpPr>
          <p:sp>
            <p:nvSpPr>
              <p:cNvPr id="4" name="Freeform 4"/>
              <p:cNvSpPr/>
              <p:nvPr/>
            </p:nvSpPr>
            <p:spPr>
              <a:xfrm>
                <a:off x="0" y="0"/>
                <a:ext cx="3103974" cy="2383348"/>
              </a:xfrm>
              <a:custGeom>
                <a:avLst/>
                <a:gdLst/>
                <a:ahLst/>
                <a:cxnLst/>
                <a:rect l="l" t="t" r="r" b="b"/>
                <a:pathLst>
                  <a:path w="3103974" h="2383348">
                    <a:moveTo>
                      <a:pt x="2979513" y="2383348"/>
                    </a:moveTo>
                    <a:lnTo>
                      <a:pt x="124460" y="2383348"/>
                    </a:lnTo>
                    <a:cubicBezTo>
                      <a:pt x="55880" y="2383348"/>
                      <a:pt x="0" y="2327468"/>
                      <a:pt x="0" y="2258888"/>
                    </a:cubicBezTo>
                    <a:lnTo>
                      <a:pt x="0" y="124460"/>
                    </a:lnTo>
                    <a:cubicBezTo>
                      <a:pt x="0" y="55880"/>
                      <a:pt x="55880" y="0"/>
                      <a:pt x="124460" y="0"/>
                    </a:cubicBezTo>
                    <a:lnTo>
                      <a:pt x="2979513" y="0"/>
                    </a:lnTo>
                    <a:cubicBezTo>
                      <a:pt x="3048093" y="0"/>
                      <a:pt x="3103974" y="55880"/>
                      <a:pt x="3103974" y="124460"/>
                    </a:cubicBezTo>
                    <a:lnTo>
                      <a:pt x="3103974" y="2258888"/>
                    </a:lnTo>
                    <a:cubicBezTo>
                      <a:pt x="3103974" y="2327468"/>
                      <a:pt x="3048093" y="2383348"/>
                      <a:pt x="2979513" y="2383348"/>
                    </a:cubicBezTo>
                    <a:close/>
                  </a:path>
                </a:pathLst>
              </a:custGeom>
              <a:solidFill>
                <a:srgbClr val="FFFFFF"/>
              </a:solidFill>
            </p:spPr>
          </p:sp>
        </p:grpSp>
        <p:sp>
          <p:nvSpPr>
            <p:cNvPr id="5" name="AutoShape 5"/>
            <p:cNvSpPr/>
            <p:nvPr/>
          </p:nvSpPr>
          <p:spPr>
            <a:xfrm>
              <a:off x="0" y="1266422"/>
              <a:ext cx="12234640" cy="0"/>
            </a:xfrm>
            <a:prstGeom prst="line">
              <a:avLst/>
            </a:prstGeom>
            <a:ln w="12700" cap="rnd">
              <a:solidFill>
                <a:srgbClr val="000000"/>
              </a:solidFill>
              <a:prstDash val="solid"/>
              <a:headEnd type="none" w="sm" len="sm"/>
              <a:tailEnd type="none" w="sm" len="sm"/>
            </a:ln>
          </p:spPr>
        </p:sp>
        <p:grpSp>
          <p:nvGrpSpPr>
            <p:cNvPr id="6" name="Group 6"/>
            <p:cNvGrpSpPr/>
            <p:nvPr/>
          </p:nvGrpSpPr>
          <p:grpSpPr>
            <a:xfrm rot="-10800000">
              <a:off x="1386781" y="502600"/>
              <a:ext cx="289704" cy="289704"/>
              <a:chOff x="0" y="0"/>
              <a:chExt cx="6350000" cy="6350000"/>
            </a:xfrm>
          </p:grpSpPr>
          <p:sp>
            <p:nvSpPr>
              <p:cNvPr id="7" name="Freeform 7"/>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8" name="Group 8"/>
            <p:cNvGrpSpPr/>
            <p:nvPr/>
          </p:nvGrpSpPr>
          <p:grpSpPr>
            <a:xfrm rot="-10800000">
              <a:off x="1039940" y="502600"/>
              <a:ext cx="289704" cy="289704"/>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814B"/>
              </a:solidFill>
            </p:spPr>
          </p:sp>
        </p:grpSp>
        <p:grpSp>
          <p:nvGrpSpPr>
            <p:cNvPr id="10" name="Group 10"/>
            <p:cNvGrpSpPr/>
            <p:nvPr/>
          </p:nvGrpSpPr>
          <p:grpSpPr>
            <a:xfrm rot="-10800000">
              <a:off x="693100" y="502600"/>
              <a:ext cx="289704" cy="289704"/>
              <a:chOff x="0" y="0"/>
              <a:chExt cx="6350000" cy="6350000"/>
            </a:xfrm>
          </p:grpSpPr>
          <p:sp>
            <p:nvSpPr>
              <p:cNvPr id="11" name="Freeform 11"/>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grpSp>
      <p:sp>
        <p:nvSpPr>
          <p:cNvPr id="14" name="Freeform 6">
            <a:extLst>
              <a:ext uri="{FF2B5EF4-FFF2-40B4-BE49-F238E27FC236}">
                <a16:creationId xmlns:a16="http://schemas.microsoft.com/office/drawing/2014/main" id="{1E6ABE14-EF21-5549-04B1-C9A9A25222F0}"/>
              </a:ext>
            </a:extLst>
          </p:cNvPr>
          <p:cNvSpPr/>
          <p:nvPr/>
        </p:nvSpPr>
        <p:spPr>
          <a:xfrm>
            <a:off x="829858" y="1181100"/>
            <a:ext cx="3227549" cy="11379180"/>
          </a:xfrm>
          <a:custGeom>
            <a:avLst/>
            <a:gdLst/>
            <a:ahLst/>
            <a:cxnLst/>
            <a:rect l="l" t="t" r="r" b="b"/>
            <a:pathLst>
              <a:path w="3227549" h="11379180">
                <a:moveTo>
                  <a:pt x="0" y="0"/>
                </a:moveTo>
                <a:lnTo>
                  <a:pt x="3227549" y="0"/>
                </a:lnTo>
                <a:lnTo>
                  <a:pt x="3227549" y="11379180"/>
                </a:lnTo>
                <a:lnTo>
                  <a:pt x="0" y="113791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5" name="TextBox 14">
            <a:extLst>
              <a:ext uri="{FF2B5EF4-FFF2-40B4-BE49-F238E27FC236}">
                <a16:creationId xmlns:a16="http://schemas.microsoft.com/office/drawing/2014/main" id="{CCC915C5-E2AC-D8D2-4FF8-B1A602E48ABB}"/>
              </a:ext>
            </a:extLst>
          </p:cNvPr>
          <p:cNvSpPr txBox="1"/>
          <p:nvPr/>
        </p:nvSpPr>
        <p:spPr>
          <a:xfrm>
            <a:off x="7359320" y="920178"/>
            <a:ext cx="10219142" cy="707886"/>
          </a:xfrm>
          <a:prstGeom prst="rect">
            <a:avLst/>
          </a:prstGeom>
          <a:noFill/>
        </p:spPr>
        <p:txBody>
          <a:bodyPr wrap="square" rtlCol="0">
            <a:spAutoFit/>
          </a:bodyPr>
          <a:lstStyle/>
          <a:p>
            <a:r>
              <a:rPr kumimoji="0" lang="ru-RU" sz="4000" b="1" i="0" u="none" strike="noStrike" kern="100" cap="none" spc="0" normalizeH="0" baseline="0" noProof="0" dirty="0">
                <a:ln>
                  <a:noFill/>
                </a:ln>
                <a:solidFill>
                  <a:prstClr val="black"/>
                </a:solidFill>
                <a:effectLst/>
                <a:uLnTx/>
                <a:uFillTx/>
                <a:latin typeface="HK Grotesk Medium" panose="020B0604020202020204" charset="-52"/>
                <a:ea typeface="Calibri" panose="020F0502020204030204" pitchFamily="34" charset="0"/>
                <a:cs typeface="Times New Roman" panose="02020603050405020304" pitchFamily="18" charset="0"/>
              </a:rPr>
              <a:t>Последствия </a:t>
            </a:r>
            <a:r>
              <a:rPr kumimoji="0" lang="ru-RU" sz="4000" b="1" i="0" u="none" strike="noStrike" kern="100" cap="none" spc="0" normalizeH="0" baseline="0" noProof="0" dirty="0">
                <a:ln>
                  <a:noFill/>
                </a:ln>
                <a:solidFill>
                  <a:srgbClr val="FF0000"/>
                </a:solidFill>
                <a:effectLst/>
                <a:uLnTx/>
                <a:uFillTx/>
                <a:latin typeface="HK Grotesk Medium" panose="020B0604020202020204" charset="-52"/>
                <a:ea typeface="Calibri" panose="020F0502020204030204" pitchFamily="34" charset="0"/>
                <a:cs typeface="Times New Roman" panose="02020603050405020304" pitchFamily="18" charset="0"/>
              </a:rPr>
              <a:t>выбора</a:t>
            </a:r>
            <a:r>
              <a:rPr kumimoji="0" lang="ru-RU" sz="4000" b="1" i="0" u="none" strike="noStrike" kern="100" cap="none" spc="0" normalizeH="0" baseline="0" noProof="0" dirty="0">
                <a:ln>
                  <a:noFill/>
                </a:ln>
                <a:solidFill>
                  <a:prstClr val="black"/>
                </a:solidFill>
                <a:effectLst/>
                <a:uLnTx/>
                <a:uFillTx/>
                <a:latin typeface="HK Grotesk Medium" panose="020B0604020202020204" charset="-52"/>
                <a:ea typeface="Calibri" panose="020F0502020204030204" pitchFamily="34" charset="0"/>
                <a:cs typeface="Times New Roman" panose="02020603050405020304" pitchFamily="18" charset="0"/>
              </a:rPr>
              <a:t> ответа:</a:t>
            </a:r>
          </a:p>
        </p:txBody>
      </p:sp>
      <p:sp>
        <p:nvSpPr>
          <p:cNvPr id="16" name="TextBox 15">
            <a:extLst>
              <a:ext uri="{FF2B5EF4-FFF2-40B4-BE49-F238E27FC236}">
                <a16:creationId xmlns:a16="http://schemas.microsoft.com/office/drawing/2014/main" id="{FC4C4D5E-ED3E-9B6E-F2A7-216D4D555153}"/>
              </a:ext>
            </a:extLst>
          </p:cNvPr>
          <p:cNvSpPr txBox="1"/>
          <p:nvPr/>
        </p:nvSpPr>
        <p:spPr>
          <a:xfrm>
            <a:off x="5562600" y="1960732"/>
            <a:ext cx="11971742" cy="6801862"/>
          </a:xfrm>
          <a:prstGeom prst="rect">
            <a:avLst/>
          </a:prstGeom>
          <a:noFill/>
        </p:spPr>
        <p:txBody>
          <a:bodyPr wrap="square" rtlCol="0">
            <a:spAutoFit/>
          </a:bodyPr>
          <a:lstStyle/>
          <a:p>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1.4: </a:t>
            </a:r>
          </a:p>
          <a:p>
            <a:endParaRPr lang="ru-RU"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предлагаете родителю активное участие в процессе адаптации, что может помочь ему почувствовать себя более уверенно и вовлеченно в жизнь ребенка. Рекомендации по подготовке Саши к детскому саду могут помочь родителю создать более комфортную атмосферу для ребенка. Это может привести к тому, что родитель будет более активно поддерживать Сашу в процессе адаптации, что в свою очередь может положительно сказаться на эмоциональном состоянии ребенка.</a:t>
            </a:r>
          </a:p>
          <a:p>
            <a:endParaRPr lang="ru-RU" dirty="0"/>
          </a:p>
        </p:txBody>
      </p:sp>
      <p:sp>
        <p:nvSpPr>
          <p:cNvPr id="17" name="Freeform 15">
            <a:hlinkClick r:id="rId4" action="ppaction://hlinksldjump"/>
            <a:extLst>
              <a:ext uri="{FF2B5EF4-FFF2-40B4-BE49-F238E27FC236}">
                <a16:creationId xmlns:a16="http://schemas.microsoft.com/office/drawing/2014/main" id="{038DF60E-B506-F27E-A2FF-56DD654854E6}"/>
              </a:ext>
            </a:extLst>
          </p:cNvPr>
          <p:cNvSpPr/>
          <p:nvPr/>
        </p:nvSpPr>
        <p:spPr>
          <a:xfrm>
            <a:off x="9391923" y="8910611"/>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9" name="Freeform 15">
            <a:hlinkClick r:id="rId5" action="ppaction://hlinksldjump"/>
            <a:extLst>
              <a:ext uri="{FF2B5EF4-FFF2-40B4-BE49-F238E27FC236}">
                <a16:creationId xmlns:a16="http://schemas.microsoft.com/office/drawing/2014/main" id="{D9FB1882-D231-0B99-0654-DD0317858D0B}"/>
              </a:ext>
            </a:extLst>
          </p:cNvPr>
          <p:cNvSpPr/>
          <p:nvPr/>
        </p:nvSpPr>
        <p:spPr>
          <a:xfrm>
            <a:off x="5257800" y="8984372"/>
            <a:ext cx="3444100" cy="1014845"/>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200" dirty="0">
                <a:solidFill>
                  <a:schemeClr val="bg1"/>
                </a:solidFill>
                <a:latin typeface="HK Grotesk Bold" panose="020B0604020202020204" charset="-52"/>
              </a:rPr>
              <a:t>    К кейсу №2</a:t>
            </a:r>
          </a:p>
        </p:txBody>
      </p:sp>
      <p:sp>
        <p:nvSpPr>
          <p:cNvPr id="21" name="Freeform 15">
            <a:hlinkClick r:id="rId6" action="ppaction://hlinksldjump"/>
            <a:extLst>
              <a:ext uri="{FF2B5EF4-FFF2-40B4-BE49-F238E27FC236}">
                <a16:creationId xmlns:a16="http://schemas.microsoft.com/office/drawing/2014/main" id="{6AC543BB-3395-B229-BD42-5E3AE034382D}"/>
              </a:ext>
            </a:extLst>
          </p:cNvPr>
          <p:cNvSpPr/>
          <p:nvPr/>
        </p:nvSpPr>
        <p:spPr>
          <a:xfrm>
            <a:off x="139835" y="8947304"/>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a:extLst>
            <a:ext uri="{FF2B5EF4-FFF2-40B4-BE49-F238E27FC236}">
              <a16:creationId xmlns:a16="http://schemas.microsoft.com/office/drawing/2014/main" id="{81236FD5-88E2-7624-74BA-0BA06EEF11C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A7B47C3-AE58-827D-3B19-612027522A3A}"/>
              </a:ext>
            </a:extLst>
          </p:cNvPr>
          <p:cNvGrpSpPr/>
          <p:nvPr/>
        </p:nvGrpSpPr>
        <p:grpSpPr>
          <a:xfrm>
            <a:off x="1098044" y="1023257"/>
            <a:ext cx="9175980" cy="7045664"/>
            <a:chOff x="0" y="0"/>
            <a:chExt cx="3103973" cy="2383348"/>
          </a:xfrm>
        </p:grpSpPr>
        <p:sp>
          <p:nvSpPr>
            <p:cNvPr id="3" name="Freeform 3">
              <a:extLst>
                <a:ext uri="{FF2B5EF4-FFF2-40B4-BE49-F238E27FC236}">
                  <a16:creationId xmlns:a16="http://schemas.microsoft.com/office/drawing/2014/main" id="{E51F26F6-62B6-56C2-2312-4D657737E3E0}"/>
                </a:ext>
              </a:extLst>
            </p:cNvPr>
            <p:cNvSpPr/>
            <p:nvPr/>
          </p:nvSpPr>
          <p:spPr>
            <a:xfrm>
              <a:off x="0" y="0"/>
              <a:ext cx="3103974" cy="2383348"/>
            </a:xfrm>
            <a:custGeom>
              <a:avLst/>
              <a:gdLst/>
              <a:ahLst/>
              <a:cxnLst/>
              <a:rect l="l" t="t" r="r" b="b"/>
              <a:pathLst>
                <a:path w="3103974" h="2383348">
                  <a:moveTo>
                    <a:pt x="2979513" y="2383348"/>
                  </a:moveTo>
                  <a:lnTo>
                    <a:pt x="124460" y="2383348"/>
                  </a:lnTo>
                  <a:cubicBezTo>
                    <a:pt x="55880" y="2383348"/>
                    <a:pt x="0" y="2327468"/>
                    <a:pt x="0" y="2258888"/>
                  </a:cubicBezTo>
                  <a:lnTo>
                    <a:pt x="0" y="124460"/>
                  </a:lnTo>
                  <a:cubicBezTo>
                    <a:pt x="0" y="55880"/>
                    <a:pt x="55880" y="0"/>
                    <a:pt x="124460" y="0"/>
                  </a:cubicBezTo>
                  <a:lnTo>
                    <a:pt x="2979513" y="0"/>
                  </a:lnTo>
                  <a:cubicBezTo>
                    <a:pt x="3048093" y="0"/>
                    <a:pt x="3103974" y="55880"/>
                    <a:pt x="3103974" y="124460"/>
                  </a:cubicBezTo>
                  <a:lnTo>
                    <a:pt x="3103974" y="2258888"/>
                  </a:lnTo>
                  <a:cubicBezTo>
                    <a:pt x="3103974" y="2327468"/>
                    <a:pt x="3048093" y="2383348"/>
                    <a:pt x="2979513" y="2383348"/>
                  </a:cubicBezTo>
                  <a:close/>
                </a:path>
              </a:pathLst>
            </a:custGeom>
            <a:solidFill>
              <a:srgbClr val="FFFFFF"/>
            </a:solidFill>
          </p:spPr>
        </p:sp>
      </p:grpSp>
      <p:sp>
        <p:nvSpPr>
          <p:cNvPr id="4" name="AutoShape 4">
            <a:extLst>
              <a:ext uri="{FF2B5EF4-FFF2-40B4-BE49-F238E27FC236}">
                <a16:creationId xmlns:a16="http://schemas.microsoft.com/office/drawing/2014/main" id="{619EF9B0-3477-3E97-7B0B-0823BBE34070}"/>
              </a:ext>
            </a:extLst>
          </p:cNvPr>
          <p:cNvSpPr/>
          <p:nvPr/>
        </p:nvSpPr>
        <p:spPr>
          <a:xfrm>
            <a:off x="1098044" y="1973074"/>
            <a:ext cx="9175980" cy="0"/>
          </a:xfrm>
          <a:prstGeom prst="line">
            <a:avLst/>
          </a:prstGeom>
          <a:ln w="9525" cap="rnd">
            <a:solidFill>
              <a:srgbClr val="000000"/>
            </a:solidFill>
            <a:prstDash val="solid"/>
            <a:headEnd type="none" w="sm" len="sm"/>
            <a:tailEnd type="none" w="sm" len="sm"/>
          </a:ln>
        </p:spPr>
      </p:sp>
      <p:grpSp>
        <p:nvGrpSpPr>
          <p:cNvPr id="5" name="Group 5">
            <a:extLst>
              <a:ext uri="{FF2B5EF4-FFF2-40B4-BE49-F238E27FC236}">
                <a16:creationId xmlns:a16="http://schemas.microsoft.com/office/drawing/2014/main" id="{FE83DB10-81FD-2F91-8C9B-AF58E0ED0CB1}"/>
              </a:ext>
            </a:extLst>
          </p:cNvPr>
          <p:cNvGrpSpPr/>
          <p:nvPr/>
        </p:nvGrpSpPr>
        <p:grpSpPr>
          <a:xfrm rot="-10800000">
            <a:off x="2138130" y="1400207"/>
            <a:ext cx="217278" cy="217278"/>
            <a:chOff x="0" y="0"/>
            <a:chExt cx="6350000" cy="6350000"/>
          </a:xfrm>
        </p:grpSpPr>
        <p:sp>
          <p:nvSpPr>
            <p:cNvPr id="6" name="Freeform 6">
              <a:extLst>
                <a:ext uri="{FF2B5EF4-FFF2-40B4-BE49-F238E27FC236}">
                  <a16:creationId xmlns:a16="http://schemas.microsoft.com/office/drawing/2014/main" id="{139BD699-BB0E-753B-A13B-7A9C65CCF61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a:extLst>
              <a:ext uri="{FF2B5EF4-FFF2-40B4-BE49-F238E27FC236}">
                <a16:creationId xmlns:a16="http://schemas.microsoft.com/office/drawing/2014/main" id="{BC65F9FE-6B8C-03CC-448E-F0F64E718DAE}"/>
              </a:ext>
            </a:extLst>
          </p:cNvPr>
          <p:cNvGrpSpPr/>
          <p:nvPr/>
        </p:nvGrpSpPr>
        <p:grpSpPr>
          <a:xfrm rot="-10800000">
            <a:off x="1877999" y="1400207"/>
            <a:ext cx="217278" cy="217278"/>
            <a:chOff x="0" y="0"/>
            <a:chExt cx="6350000" cy="6350000"/>
          </a:xfrm>
        </p:grpSpPr>
        <p:sp>
          <p:nvSpPr>
            <p:cNvPr id="8" name="Freeform 8">
              <a:extLst>
                <a:ext uri="{FF2B5EF4-FFF2-40B4-BE49-F238E27FC236}">
                  <a16:creationId xmlns:a16="http://schemas.microsoft.com/office/drawing/2014/main" id="{4C9912C5-2D08-FE5D-9E5C-6E56662BA9AC}"/>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9" name="Group 9">
            <a:extLst>
              <a:ext uri="{FF2B5EF4-FFF2-40B4-BE49-F238E27FC236}">
                <a16:creationId xmlns:a16="http://schemas.microsoft.com/office/drawing/2014/main" id="{9449424B-03F8-598C-8B71-9AC343FDD583}"/>
              </a:ext>
            </a:extLst>
          </p:cNvPr>
          <p:cNvGrpSpPr/>
          <p:nvPr/>
        </p:nvGrpSpPr>
        <p:grpSpPr>
          <a:xfrm rot="-10800000">
            <a:off x="1617869" y="1400207"/>
            <a:ext cx="217278" cy="217278"/>
            <a:chOff x="0" y="0"/>
            <a:chExt cx="6350000" cy="6350000"/>
          </a:xfrm>
        </p:grpSpPr>
        <p:sp>
          <p:nvSpPr>
            <p:cNvPr id="10" name="Freeform 10">
              <a:extLst>
                <a:ext uri="{FF2B5EF4-FFF2-40B4-BE49-F238E27FC236}">
                  <a16:creationId xmlns:a16="http://schemas.microsoft.com/office/drawing/2014/main" id="{7B0818D9-9FC1-A566-CFF0-2FABE9CC6A7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3" name="Freeform 15">
            <a:hlinkClick r:id="rId3" action="ppaction://hlinksldjump"/>
            <a:extLst>
              <a:ext uri="{FF2B5EF4-FFF2-40B4-BE49-F238E27FC236}">
                <a16:creationId xmlns:a16="http://schemas.microsoft.com/office/drawing/2014/main" id="{B43E97C3-FD6D-9A3D-8F0F-5BE16FAD51AE}"/>
              </a:ext>
            </a:extLst>
          </p:cNvPr>
          <p:cNvSpPr/>
          <p:nvPr/>
        </p:nvSpPr>
        <p:spPr>
          <a:xfrm>
            <a:off x="1331853" y="8249297"/>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endParaRPr lang="ru-RU" sz="1800" dirty="0">
              <a:solidFill>
                <a:schemeClr val="bg1"/>
              </a:solidFill>
              <a:latin typeface="HK Grotesk Bold" panose="020B0604020202020204" charset="-52"/>
            </a:endParaRPr>
          </a:p>
        </p:txBody>
      </p:sp>
      <p:sp>
        <p:nvSpPr>
          <p:cNvPr id="14" name="TextBox 13">
            <a:extLst>
              <a:ext uri="{FF2B5EF4-FFF2-40B4-BE49-F238E27FC236}">
                <a16:creationId xmlns:a16="http://schemas.microsoft.com/office/drawing/2014/main" id="{24597588-BD9C-F140-2652-827C065C6ACD}"/>
              </a:ext>
            </a:extLst>
          </p:cNvPr>
          <p:cNvSpPr txBox="1"/>
          <p:nvPr/>
        </p:nvSpPr>
        <p:spPr>
          <a:xfrm>
            <a:off x="3399609" y="1051864"/>
            <a:ext cx="7372468" cy="1107996"/>
          </a:xfrm>
          <a:prstGeom prst="rect">
            <a:avLst/>
          </a:prstGeom>
          <a:noFill/>
        </p:spPr>
        <p:txBody>
          <a:bodyPr wrap="square" rtlCol="0">
            <a:spAutoFit/>
          </a:bodyPr>
          <a:lstStyle/>
          <a:p>
            <a:r>
              <a:rPr lang="ru-RU" sz="6600" dirty="0">
                <a:latin typeface="HK Grotesk Bold" panose="020B0604020202020204" charset="-52"/>
              </a:rPr>
              <a:t>Кейс №2</a:t>
            </a:r>
          </a:p>
        </p:txBody>
      </p:sp>
      <p:sp>
        <p:nvSpPr>
          <p:cNvPr id="15" name="TextBox 14">
            <a:extLst>
              <a:ext uri="{FF2B5EF4-FFF2-40B4-BE49-F238E27FC236}">
                <a16:creationId xmlns:a16="http://schemas.microsoft.com/office/drawing/2014/main" id="{B3A543D6-47FB-B904-435E-1DC081310FCA}"/>
              </a:ext>
            </a:extLst>
          </p:cNvPr>
          <p:cNvSpPr txBox="1"/>
          <p:nvPr/>
        </p:nvSpPr>
        <p:spPr>
          <a:xfrm>
            <a:off x="1331853" y="2412489"/>
            <a:ext cx="8077200" cy="5786199"/>
          </a:xfrm>
          <a:prstGeom prst="rect">
            <a:avLst/>
          </a:prstGeom>
          <a:noFill/>
        </p:spPr>
        <p:txBody>
          <a:bodyPr wrap="square" rtlCol="0">
            <a:spAutoFit/>
          </a:bodyPr>
          <a:lstStyle/>
          <a:p>
            <a:r>
              <a:rPr lang="ru-RU" sz="4400" kern="100" dirty="0">
                <a:effectLst/>
                <a:latin typeface="HK Grotesk Bold" panose="020B0604020202020204" charset="-52"/>
                <a:ea typeface="Calibri" panose="020F0502020204030204" pitchFamily="34" charset="0"/>
                <a:cs typeface="Times New Roman" panose="02020603050405020304" pitchFamily="18" charset="0"/>
              </a:rPr>
              <a:t>Родитель жалуется, что воспитатель не уделяет достаточно индивидуального внимания его дочери, Маше, и считает, что из-за этого, она отстает от программы и вообще в развитии.</a:t>
            </a:r>
          </a:p>
          <a:p>
            <a:endParaRPr lang="ru-RU" dirty="0"/>
          </a:p>
        </p:txBody>
      </p:sp>
      <p:sp>
        <p:nvSpPr>
          <p:cNvPr id="12" name="Freeform 15">
            <a:hlinkClick r:id="rId4" action="ppaction://hlinksldjump"/>
            <a:extLst>
              <a:ext uri="{FF2B5EF4-FFF2-40B4-BE49-F238E27FC236}">
                <a16:creationId xmlns:a16="http://schemas.microsoft.com/office/drawing/2014/main" id="{1029B1C9-D0CD-A0A0-CEB4-BF1492AA7565}"/>
              </a:ext>
            </a:extLst>
          </p:cNvPr>
          <p:cNvSpPr/>
          <p:nvPr/>
        </p:nvSpPr>
        <p:spPr>
          <a:xfrm>
            <a:off x="15660747" y="5159829"/>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
        <p:nvSpPr>
          <p:cNvPr id="16" name="Freeform 15">
            <a:hlinkClick r:id="rId5" action="ppaction://hlinksldjump"/>
            <a:extLst>
              <a:ext uri="{FF2B5EF4-FFF2-40B4-BE49-F238E27FC236}">
                <a16:creationId xmlns:a16="http://schemas.microsoft.com/office/drawing/2014/main" id="{DC87B9FD-086E-350B-11AB-467ACB7E2FB6}"/>
              </a:ext>
            </a:extLst>
          </p:cNvPr>
          <p:cNvSpPr/>
          <p:nvPr/>
        </p:nvSpPr>
        <p:spPr>
          <a:xfrm>
            <a:off x="15697200" y="772334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
        <p:nvSpPr>
          <p:cNvPr id="17" name="Freeform 17">
            <a:extLst>
              <a:ext uri="{FF2B5EF4-FFF2-40B4-BE49-F238E27FC236}">
                <a16:creationId xmlns:a16="http://schemas.microsoft.com/office/drawing/2014/main" id="{6F4EEB7D-1BE1-0BBC-110D-5F742B464108}"/>
              </a:ext>
            </a:extLst>
          </p:cNvPr>
          <p:cNvSpPr/>
          <p:nvPr/>
        </p:nvSpPr>
        <p:spPr>
          <a:xfrm flipH="1">
            <a:off x="11423674" y="1051864"/>
            <a:ext cx="3911848" cy="8947622"/>
          </a:xfrm>
          <a:custGeom>
            <a:avLst/>
            <a:gdLst/>
            <a:ahLst/>
            <a:cxnLst/>
            <a:rect l="l" t="t" r="r" b="b"/>
            <a:pathLst>
              <a:path w="788711" h="2597551">
                <a:moveTo>
                  <a:pt x="788711" y="0"/>
                </a:moveTo>
                <a:lnTo>
                  <a:pt x="0" y="0"/>
                </a:lnTo>
                <a:lnTo>
                  <a:pt x="0" y="2597552"/>
                </a:lnTo>
                <a:lnTo>
                  <a:pt x="788711" y="2597552"/>
                </a:lnTo>
                <a:lnTo>
                  <a:pt x="788711" y="0"/>
                </a:lnTo>
                <a:close/>
              </a:path>
            </a:pathLst>
          </a:custGeom>
          <a:blipFill>
            <a:blip r:embed="rId6">
              <a:extLst>
                <a:ext uri="{96DAC541-7B7A-43D3-8B79-37D633B846F1}">
                  <asvg:svgBlip xmlns:asvg="http://schemas.microsoft.com/office/drawing/2016/SVG/main" r:embed="rId7"/>
                </a:ext>
              </a:extLst>
            </a:blip>
            <a:stretch>
              <a:fillRect/>
            </a:stretch>
          </a:blipFill>
        </p:spPr>
      </p:sp>
    </p:spTree>
    <p:extLst>
      <p:ext uri="{BB962C8B-B14F-4D97-AF65-F5344CB8AC3E}">
        <p14:creationId xmlns:p14="http://schemas.microsoft.com/office/powerpoint/2010/main" val="3865594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B6EEF"/>
        </a:solidFill>
        <a:effectLst/>
      </p:bgPr>
    </p:bg>
    <p:spTree>
      <p:nvGrpSpPr>
        <p:cNvPr id="1" name="">
          <a:extLst>
            <a:ext uri="{FF2B5EF4-FFF2-40B4-BE49-F238E27FC236}">
              <a16:creationId xmlns:a16="http://schemas.microsoft.com/office/drawing/2014/main" id="{3FE7B505-64C2-9C02-0333-E388244FA23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B0FF1F7A-91F1-F5AA-622B-58F0B7C6483B}"/>
              </a:ext>
            </a:extLst>
          </p:cNvPr>
          <p:cNvGrpSpPr/>
          <p:nvPr/>
        </p:nvGrpSpPr>
        <p:grpSpPr>
          <a:xfrm>
            <a:off x="152400" y="190500"/>
            <a:ext cx="15970980" cy="9829800"/>
            <a:chOff x="0" y="0"/>
            <a:chExt cx="5246934" cy="3038863"/>
          </a:xfrm>
        </p:grpSpPr>
        <p:sp>
          <p:nvSpPr>
            <p:cNvPr id="3" name="Freeform 3">
              <a:extLst>
                <a:ext uri="{FF2B5EF4-FFF2-40B4-BE49-F238E27FC236}">
                  <a16:creationId xmlns:a16="http://schemas.microsoft.com/office/drawing/2014/main" id="{684F9CAA-CA4D-A33C-378E-A558DCAE0192}"/>
                </a:ext>
              </a:extLst>
            </p:cNvPr>
            <p:cNvSpPr/>
            <p:nvPr/>
          </p:nvSpPr>
          <p:spPr>
            <a:xfrm>
              <a:off x="0" y="0"/>
              <a:ext cx="5246934" cy="3038863"/>
            </a:xfrm>
            <a:custGeom>
              <a:avLst/>
              <a:gdLst/>
              <a:ahLst/>
              <a:cxnLst/>
              <a:rect l="l" t="t" r="r" b="b"/>
              <a:pathLst>
                <a:path w="5246934" h="3038863">
                  <a:moveTo>
                    <a:pt x="5122474" y="3038863"/>
                  </a:moveTo>
                  <a:lnTo>
                    <a:pt x="124460" y="3038863"/>
                  </a:lnTo>
                  <a:cubicBezTo>
                    <a:pt x="55880" y="3038863"/>
                    <a:pt x="0" y="2982983"/>
                    <a:pt x="0" y="2914403"/>
                  </a:cubicBezTo>
                  <a:lnTo>
                    <a:pt x="0" y="124460"/>
                  </a:lnTo>
                  <a:cubicBezTo>
                    <a:pt x="0" y="55880"/>
                    <a:pt x="55880" y="0"/>
                    <a:pt x="124460" y="0"/>
                  </a:cubicBezTo>
                  <a:lnTo>
                    <a:pt x="5122474" y="0"/>
                  </a:lnTo>
                  <a:cubicBezTo>
                    <a:pt x="5191054" y="0"/>
                    <a:pt x="5246934" y="55880"/>
                    <a:pt x="5246934" y="124460"/>
                  </a:cubicBezTo>
                  <a:lnTo>
                    <a:pt x="5246934" y="2914403"/>
                  </a:lnTo>
                  <a:cubicBezTo>
                    <a:pt x="5246934" y="2982983"/>
                    <a:pt x="5191054" y="3038863"/>
                    <a:pt x="5122474" y="3038863"/>
                  </a:cubicBezTo>
                  <a:close/>
                </a:path>
              </a:pathLst>
            </a:custGeom>
            <a:solidFill>
              <a:srgbClr val="FFFFFF"/>
            </a:solidFill>
          </p:spPr>
        </p:sp>
      </p:grpSp>
      <p:sp>
        <p:nvSpPr>
          <p:cNvPr id="6" name="Freeform 6">
            <a:extLst>
              <a:ext uri="{FF2B5EF4-FFF2-40B4-BE49-F238E27FC236}">
                <a16:creationId xmlns:a16="http://schemas.microsoft.com/office/drawing/2014/main" id="{A4CE3CEA-4027-6E7E-14A9-939F19EACDA9}"/>
              </a:ext>
            </a:extLst>
          </p:cNvPr>
          <p:cNvSpPr/>
          <p:nvPr/>
        </p:nvSpPr>
        <p:spPr>
          <a:xfrm>
            <a:off x="13343184" y="27214"/>
            <a:ext cx="3652036" cy="13042986"/>
          </a:xfrm>
          <a:custGeom>
            <a:avLst/>
            <a:gdLst/>
            <a:ahLst/>
            <a:cxnLst/>
            <a:rect l="l" t="t" r="r" b="b"/>
            <a:pathLst>
              <a:path w="3652036" h="13042986">
                <a:moveTo>
                  <a:pt x="0" y="0"/>
                </a:moveTo>
                <a:lnTo>
                  <a:pt x="3652037" y="0"/>
                </a:lnTo>
                <a:lnTo>
                  <a:pt x="3652037" y="13042986"/>
                </a:lnTo>
                <a:lnTo>
                  <a:pt x="0" y="130429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8" name="Прямоугольник: скругленные углы 7">
            <a:hlinkClick r:id="rId4" action="ppaction://hlinksldjump"/>
            <a:extLst>
              <a:ext uri="{FF2B5EF4-FFF2-40B4-BE49-F238E27FC236}">
                <a16:creationId xmlns:a16="http://schemas.microsoft.com/office/drawing/2014/main" id="{CF2265BC-F364-E660-1DF5-151CBF256726}"/>
              </a:ext>
            </a:extLst>
          </p:cNvPr>
          <p:cNvSpPr/>
          <p:nvPr/>
        </p:nvSpPr>
        <p:spPr>
          <a:xfrm>
            <a:off x="431828" y="419100"/>
            <a:ext cx="6502372" cy="4648200"/>
          </a:xfrm>
          <a:prstGeom prst="roundRect">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2.1. "Я понимаю ваши опасения. Каждый ребенок развивается в своем темпе, и важно помнить, что у Маши могут быть свои уникальные сильные стороны. Мы проводим регулярные наблюдения и оценки, чтобы понять, как лучше поддержать ее развитие. Давайте обсудим, какие конкретные области вас беспокоят, и я расскажу, как мы можем помочь."</a:t>
            </a:r>
          </a:p>
        </p:txBody>
      </p:sp>
      <p:sp>
        <p:nvSpPr>
          <p:cNvPr id="9" name="Прямоугольник: скругленные углы 8">
            <a:hlinkClick r:id="rId5" action="ppaction://hlinksldjump"/>
            <a:extLst>
              <a:ext uri="{FF2B5EF4-FFF2-40B4-BE49-F238E27FC236}">
                <a16:creationId xmlns:a16="http://schemas.microsoft.com/office/drawing/2014/main" id="{9545A9E7-9695-366A-3295-22F24655E7AB}"/>
              </a:ext>
            </a:extLst>
          </p:cNvPr>
          <p:cNvSpPr/>
          <p:nvPr/>
        </p:nvSpPr>
        <p:spPr>
          <a:xfrm>
            <a:off x="7315200" y="451757"/>
            <a:ext cx="6499590" cy="4648200"/>
          </a:xfrm>
          <a:prstGeom prst="roundRect">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ru-RU" sz="20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2.2</a:t>
            </a:r>
            <a:r>
              <a:rPr lang="ru-RU" sz="28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a:t>
            </a: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 "Ваши переживания абсолютно оправданы. Я хочу вас заверить, что мы уделяем внимание каждому ребенку, но иногда это может быть не так заметно. Мы можем организовать дополнительные занятия или индивидуальные игры для Маши, чтобы помочь ей развивать необходимые навыки. Давайте вместе разработаем план, который будет учитывать ваши пожелания."</a:t>
            </a:r>
          </a:p>
        </p:txBody>
      </p:sp>
      <p:sp>
        <p:nvSpPr>
          <p:cNvPr id="10" name="Прямоугольник: скругленные углы 9">
            <a:hlinkClick r:id="rId6" action="ppaction://hlinksldjump"/>
            <a:extLst>
              <a:ext uri="{FF2B5EF4-FFF2-40B4-BE49-F238E27FC236}">
                <a16:creationId xmlns:a16="http://schemas.microsoft.com/office/drawing/2014/main" id="{2A8263BD-AFF7-994D-006A-3BD6C342F295}"/>
              </a:ext>
            </a:extLst>
          </p:cNvPr>
          <p:cNvSpPr/>
          <p:nvPr/>
        </p:nvSpPr>
        <p:spPr>
          <a:xfrm>
            <a:off x="431828" y="5334000"/>
            <a:ext cx="6502372" cy="4533900"/>
          </a:xfrm>
          <a:prstGeom prst="roundRect">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latin typeface="Aptos" panose="020B0004020202020204" pitchFamily="34" charset="0"/>
                <a:ea typeface="Calibri" panose="020F0502020204030204" pitchFamily="34" charset="0"/>
                <a:cs typeface="Times New Roman" panose="02020603050405020304" pitchFamily="18" charset="0"/>
              </a:rPr>
              <a:t>2</a:t>
            </a: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.3. "Я ценю ваше беспокойство о Маше. Важно помнить, что в группе много детей, и иногда внимание распределяется неравномерно. Мы стараемся создать условия, в которых каждый ребенок может развиваться. Я могу предложить вам обсудить, как мы можем совместно работать над развитием Маши, чтобы она чувствовала себя более уверенно."</a:t>
            </a:r>
          </a:p>
        </p:txBody>
      </p:sp>
      <p:sp>
        <p:nvSpPr>
          <p:cNvPr id="11" name="Прямоугольник: скругленные углы 10">
            <a:hlinkClick r:id="rId7" action="ppaction://hlinksldjump"/>
            <a:extLst>
              <a:ext uri="{FF2B5EF4-FFF2-40B4-BE49-F238E27FC236}">
                <a16:creationId xmlns:a16="http://schemas.microsoft.com/office/drawing/2014/main" id="{107CE015-9D41-475A-F621-93FA4C9FFA83}"/>
              </a:ext>
            </a:extLst>
          </p:cNvPr>
          <p:cNvSpPr/>
          <p:nvPr/>
        </p:nvSpPr>
        <p:spPr>
          <a:xfrm>
            <a:off x="7286962" y="5361214"/>
            <a:ext cx="6527828" cy="4533900"/>
          </a:xfrm>
          <a:prstGeom prst="roundRect">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latin typeface="Aptos" panose="020B0004020202020204" pitchFamily="34" charset="0"/>
                <a:ea typeface="Calibri" panose="020F0502020204030204" pitchFamily="34" charset="0"/>
                <a:cs typeface="Times New Roman" panose="02020603050405020304" pitchFamily="18" charset="0"/>
              </a:rPr>
              <a:t>2.</a:t>
            </a: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4. "Я понимаю, что вы хотите, чтобы ваша дочь развивалась наилучшим образом. Однако важно помнить, что каждый ребенок уникален, и у него могут быть свои особенности. Я могу предложить вам несколько рекомендаций по тому, как вы можете поддержать Машу дома, а также мы можем обсудить, как я могу помочь ей в детском саду."</a:t>
            </a:r>
          </a:p>
        </p:txBody>
      </p:sp>
      <p:sp>
        <p:nvSpPr>
          <p:cNvPr id="7" name="Freeform 15">
            <a:hlinkClick r:id="rId8" action="ppaction://hlinksldjump"/>
            <a:extLst>
              <a:ext uri="{FF2B5EF4-FFF2-40B4-BE49-F238E27FC236}">
                <a16:creationId xmlns:a16="http://schemas.microsoft.com/office/drawing/2014/main" id="{6A36D968-97EB-A1D2-C490-7738F47363B3}"/>
              </a:ext>
            </a:extLst>
          </p:cNvPr>
          <p:cNvSpPr/>
          <p:nvPr/>
        </p:nvSpPr>
        <p:spPr>
          <a:xfrm>
            <a:off x="15445926" y="6112813"/>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
        <p:nvSpPr>
          <p:cNvPr id="15" name="Freeform 15">
            <a:hlinkClick r:id="rId9" action="ppaction://hlinksldjump"/>
            <a:extLst>
              <a:ext uri="{FF2B5EF4-FFF2-40B4-BE49-F238E27FC236}">
                <a16:creationId xmlns:a16="http://schemas.microsoft.com/office/drawing/2014/main" id="{05D3621A-F425-456E-ACD7-1D8A3979438C}"/>
              </a:ext>
            </a:extLst>
          </p:cNvPr>
          <p:cNvSpPr/>
          <p:nvPr/>
        </p:nvSpPr>
        <p:spPr>
          <a:xfrm>
            <a:off x="15450736" y="7421666"/>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
        <p:nvSpPr>
          <p:cNvPr id="16" name="Freeform 15">
            <a:hlinkClick r:id="rId10" action="ppaction://hlinksldjump"/>
            <a:extLst>
              <a:ext uri="{FF2B5EF4-FFF2-40B4-BE49-F238E27FC236}">
                <a16:creationId xmlns:a16="http://schemas.microsoft.com/office/drawing/2014/main" id="{CCF73236-D915-8BA9-56E6-5EF551D55915}"/>
              </a:ext>
            </a:extLst>
          </p:cNvPr>
          <p:cNvSpPr/>
          <p:nvPr/>
        </p:nvSpPr>
        <p:spPr>
          <a:xfrm>
            <a:off x="15450736" y="480396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1843509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B6EEF"/>
        </a:solidFill>
        <a:effectLst/>
      </p:bgPr>
    </p:bg>
    <p:spTree>
      <p:nvGrpSpPr>
        <p:cNvPr id="1" name="">
          <a:extLst>
            <a:ext uri="{FF2B5EF4-FFF2-40B4-BE49-F238E27FC236}">
              <a16:creationId xmlns:a16="http://schemas.microsoft.com/office/drawing/2014/main" id="{A48F02E5-F318-7109-5D1C-89DF0612477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127BB5E-027A-348C-1650-759EF78E86BA}"/>
              </a:ext>
            </a:extLst>
          </p:cNvPr>
          <p:cNvGrpSpPr/>
          <p:nvPr/>
        </p:nvGrpSpPr>
        <p:grpSpPr>
          <a:xfrm>
            <a:off x="533401" y="651751"/>
            <a:ext cx="11811000" cy="7996950"/>
            <a:chOff x="0" y="0"/>
            <a:chExt cx="16066956" cy="11977999"/>
          </a:xfrm>
        </p:grpSpPr>
        <p:grpSp>
          <p:nvGrpSpPr>
            <p:cNvPr id="3" name="Group 3">
              <a:extLst>
                <a:ext uri="{FF2B5EF4-FFF2-40B4-BE49-F238E27FC236}">
                  <a16:creationId xmlns:a16="http://schemas.microsoft.com/office/drawing/2014/main" id="{0D5E8A65-8914-A005-0B45-E9C87D2B5E63}"/>
                </a:ext>
              </a:extLst>
            </p:cNvPr>
            <p:cNvGrpSpPr/>
            <p:nvPr/>
          </p:nvGrpSpPr>
          <p:grpSpPr>
            <a:xfrm>
              <a:off x="0" y="0"/>
              <a:ext cx="16066956" cy="11977999"/>
              <a:chOff x="0" y="0"/>
              <a:chExt cx="4076246" cy="3038863"/>
            </a:xfrm>
          </p:grpSpPr>
          <p:sp>
            <p:nvSpPr>
              <p:cNvPr id="4" name="Freeform 4">
                <a:extLst>
                  <a:ext uri="{FF2B5EF4-FFF2-40B4-BE49-F238E27FC236}">
                    <a16:creationId xmlns:a16="http://schemas.microsoft.com/office/drawing/2014/main" id="{BD369F0E-C9C0-E5DB-A2B3-49D6FBC6A3F0}"/>
                  </a:ext>
                </a:extLst>
              </p:cNvPr>
              <p:cNvSpPr/>
              <p:nvPr/>
            </p:nvSpPr>
            <p:spPr>
              <a:xfrm>
                <a:off x="0" y="0"/>
                <a:ext cx="4076247" cy="3038863"/>
              </a:xfrm>
              <a:custGeom>
                <a:avLst/>
                <a:gdLst/>
                <a:ahLst/>
                <a:cxnLst/>
                <a:rect l="l" t="t" r="r" b="b"/>
                <a:pathLst>
                  <a:path w="4076247" h="3038863">
                    <a:moveTo>
                      <a:pt x="3951786" y="3038863"/>
                    </a:moveTo>
                    <a:lnTo>
                      <a:pt x="124460" y="3038863"/>
                    </a:lnTo>
                    <a:cubicBezTo>
                      <a:pt x="55880" y="3038863"/>
                      <a:pt x="0" y="2982983"/>
                      <a:pt x="0" y="2914403"/>
                    </a:cubicBezTo>
                    <a:lnTo>
                      <a:pt x="0" y="124460"/>
                    </a:lnTo>
                    <a:cubicBezTo>
                      <a:pt x="0" y="55880"/>
                      <a:pt x="55880" y="0"/>
                      <a:pt x="124460" y="0"/>
                    </a:cubicBezTo>
                    <a:lnTo>
                      <a:pt x="3951786" y="0"/>
                    </a:lnTo>
                    <a:cubicBezTo>
                      <a:pt x="4020366" y="0"/>
                      <a:pt x="4076247" y="55880"/>
                      <a:pt x="4076247" y="124460"/>
                    </a:cubicBezTo>
                    <a:lnTo>
                      <a:pt x="4076247" y="2914403"/>
                    </a:lnTo>
                    <a:cubicBezTo>
                      <a:pt x="4076247" y="2982983"/>
                      <a:pt x="4020366" y="3038863"/>
                      <a:pt x="3951786" y="3038863"/>
                    </a:cubicBezTo>
                    <a:close/>
                  </a:path>
                </a:pathLst>
              </a:custGeom>
              <a:solidFill>
                <a:srgbClr val="FFFFFF"/>
              </a:solidFill>
            </p:spPr>
          </p:sp>
        </p:grpSp>
        <p:grpSp>
          <p:nvGrpSpPr>
            <p:cNvPr id="5" name="Group 5">
              <a:extLst>
                <a:ext uri="{FF2B5EF4-FFF2-40B4-BE49-F238E27FC236}">
                  <a16:creationId xmlns:a16="http://schemas.microsoft.com/office/drawing/2014/main" id="{940FD9C6-236A-516F-B4D5-D937315A4C0E}"/>
                </a:ext>
              </a:extLst>
            </p:cNvPr>
            <p:cNvGrpSpPr/>
            <p:nvPr/>
          </p:nvGrpSpPr>
          <p:grpSpPr>
            <a:xfrm rot="-10800000">
              <a:off x="1386781" y="502600"/>
              <a:ext cx="289704" cy="289704"/>
              <a:chOff x="0" y="0"/>
              <a:chExt cx="6350000" cy="6350000"/>
            </a:xfrm>
          </p:grpSpPr>
          <p:sp>
            <p:nvSpPr>
              <p:cNvPr id="6" name="Freeform 6">
                <a:extLst>
                  <a:ext uri="{FF2B5EF4-FFF2-40B4-BE49-F238E27FC236}">
                    <a16:creationId xmlns:a16="http://schemas.microsoft.com/office/drawing/2014/main" id="{10BC4D00-CE43-6669-1AC2-A7F94BC0D0ED}"/>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a:extLst>
                <a:ext uri="{FF2B5EF4-FFF2-40B4-BE49-F238E27FC236}">
                  <a16:creationId xmlns:a16="http://schemas.microsoft.com/office/drawing/2014/main" id="{4FBD99F5-BEEC-889F-9684-AF9B3717C0C4}"/>
                </a:ext>
              </a:extLst>
            </p:cNvPr>
            <p:cNvGrpSpPr/>
            <p:nvPr/>
          </p:nvGrpSpPr>
          <p:grpSpPr>
            <a:xfrm rot="-10800000">
              <a:off x="1039940" y="502600"/>
              <a:ext cx="289704" cy="289704"/>
              <a:chOff x="0" y="0"/>
              <a:chExt cx="6350000" cy="6350000"/>
            </a:xfrm>
          </p:grpSpPr>
          <p:sp>
            <p:nvSpPr>
              <p:cNvPr id="8" name="Freeform 8">
                <a:extLst>
                  <a:ext uri="{FF2B5EF4-FFF2-40B4-BE49-F238E27FC236}">
                    <a16:creationId xmlns:a16="http://schemas.microsoft.com/office/drawing/2014/main" id="{F83B8274-60B3-5333-C645-5BB12DDAD47B}"/>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B6EEF"/>
              </a:solidFill>
            </p:spPr>
          </p:sp>
        </p:grpSp>
        <p:grpSp>
          <p:nvGrpSpPr>
            <p:cNvPr id="9" name="Group 9">
              <a:extLst>
                <a:ext uri="{FF2B5EF4-FFF2-40B4-BE49-F238E27FC236}">
                  <a16:creationId xmlns:a16="http://schemas.microsoft.com/office/drawing/2014/main" id="{D0B0F02B-EAE3-4E46-7CFF-D1CD891FF4FF}"/>
                </a:ext>
              </a:extLst>
            </p:cNvPr>
            <p:cNvGrpSpPr/>
            <p:nvPr/>
          </p:nvGrpSpPr>
          <p:grpSpPr>
            <a:xfrm rot="-10800000">
              <a:off x="693100" y="502600"/>
              <a:ext cx="289704" cy="289704"/>
              <a:chOff x="0" y="0"/>
              <a:chExt cx="6350000" cy="6350000"/>
            </a:xfrm>
          </p:grpSpPr>
          <p:sp>
            <p:nvSpPr>
              <p:cNvPr id="10" name="Freeform 10">
                <a:extLst>
                  <a:ext uri="{FF2B5EF4-FFF2-40B4-BE49-F238E27FC236}">
                    <a16:creationId xmlns:a16="http://schemas.microsoft.com/office/drawing/2014/main" id="{D7C7CA2E-6E6F-2AD7-97F4-C48D6F0C04C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AutoShape 11">
              <a:extLst>
                <a:ext uri="{FF2B5EF4-FFF2-40B4-BE49-F238E27FC236}">
                  <a16:creationId xmlns:a16="http://schemas.microsoft.com/office/drawing/2014/main" id="{1D350F65-BBD6-BBF8-53E2-231A87320294}"/>
                </a:ext>
              </a:extLst>
            </p:cNvPr>
            <p:cNvSpPr/>
            <p:nvPr/>
          </p:nvSpPr>
          <p:spPr>
            <a:xfrm>
              <a:off x="0" y="1266422"/>
              <a:ext cx="16066956" cy="0"/>
            </a:xfrm>
            <a:prstGeom prst="line">
              <a:avLst/>
            </a:prstGeom>
            <a:ln w="12700" cap="rnd">
              <a:solidFill>
                <a:srgbClr val="000000"/>
              </a:solidFill>
              <a:prstDash val="solid"/>
              <a:headEnd type="none" w="sm" len="sm"/>
              <a:tailEnd type="none" w="sm" len="sm"/>
            </a:ln>
          </p:spPr>
        </p:sp>
      </p:grpSp>
      <p:sp>
        <p:nvSpPr>
          <p:cNvPr id="13" name="Freeform 13">
            <a:extLst>
              <a:ext uri="{FF2B5EF4-FFF2-40B4-BE49-F238E27FC236}">
                <a16:creationId xmlns:a16="http://schemas.microsoft.com/office/drawing/2014/main" id="{18926EF7-953A-312E-5051-0B8EEB6D2DDA}"/>
              </a:ext>
            </a:extLst>
          </p:cNvPr>
          <p:cNvSpPr/>
          <p:nvPr/>
        </p:nvSpPr>
        <p:spPr>
          <a:xfrm>
            <a:off x="13363333" y="1137339"/>
            <a:ext cx="7791934" cy="15931464"/>
          </a:xfrm>
          <a:custGeom>
            <a:avLst/>
            <a:gdLst/>
            <a:ahLst/>
            <a:cxnLst/>
            <a:rect l="l" t="t" r="r" b="b"/>
            <a:pathLst>
              <a:path w="7791934" h="15931464">
                <a:moveTo>
                  <a:pt x="0" y="0"/>
                </a:moveTo>
                <a:lnTo>
                  <a:pt x="7791934" y="0"/>
                </a:lnTo>
                <a:lnTo>
                  <a:pt x="7791934" y="15931464"/>
                </a:lnTo>
                <a:lnTo>
                  <a:pt x="0" y="1593146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4" name="TextBox 13">
            <a:extLst>
              <a:ext uri="{FF2B5EF4-FFF2-40B4-BE49-F238E27FC236}">
                <a16:creationId xmlns:a16="http://schemas.microsoft.com/office/drawing/2014/main" id="{859A5E36-6D9A-11E4-FE88-B2BC621315EA}"/>
              </a:ext>
            </a:extLst>
          </p:cNvPr>
          <p:cNvSpPr txBox="1"/>
          <p:nvPr/>
        </p:nvSpPr>
        <p:spPr>
          <a:xfrm>
            <a:off x="914400" y="1943100"/>
            <a:ext cx="11125200" cy="6565900"/>
          </a:xfrm>
          <a:prstGeom prst="rect">
            <a:avLst/>
          </a:prstGeom>
          <a:noFill/>
        </p:spPr>
        <p:txBody>
          <a:bodyPr wrap="square" rtlCol="0">
            <a:spAutoFit/>
          </a:bodyPr>
          <a:lstStyle/>
          <a:p>
            <a:pPr indent="450215" algn="just">
              <a:spcAft>
                <a:spcPts val="800"/>
              </a:spcAft>
            </a:pPr>
            <a:r>
              <a:rPr lang="ru-RU" sz="1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ru-RU" sz="3600" dirty="0">
                <a:effectLst/>
                <a:latin typeface="HK Grotesk Medium" panose="020B0604020202020204" charset="-52"/>
                <a:ea typeface="Calibri" panose="020F0502020204030204" pitchFamily="34" charset="0"/>
              </a:rPr>
              <a:t>Ответ 2.1: </a:t>
            </a:r>
          </a:p>
          <a:p>
            <a:endParaRPr lang="ru-RU" sz="3600" dirty="0">
              <a:effectLst/>
              <a:latin typeface="HK Grotesk Medium" panose="020B0604020202020204" charset="-52"/>
              <a:ea typeface="Calibri" panose="020F0502020204030204" pitchFamily="34" charset="0"/>
            </a:endParaRPr>
          </a:p>
          <a:p>
            <a:pPr algn="just"/>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демонстрируете профессионализм и готовность к сотрудничеству, что может укрепить доверие родителя к вам. Родитель почувствует, что его беспокойство воспринимается всерьез, и это может привести к более открытому диалогу о развитии Маши. Вы также можете предложить родителю конкретные примеры сильных сторон Маши, что поможет ему увидеть ее прогресс.</a:t>
            </a:r>
          </a:p>
          <a:p>
            <a:endParaRPr lang="ru-RU" sz="3600" dirty="0">
              <a:effectLst/>
              <a:latin typeface="HK Grotesk Medium" panose="020B0604020202020204" charset="-52"/>
              <a:ea typeface="Calibri" panose="020F0502020204030204" pitchFamily="34" charset="0"/>
            </a:endParaRPr>
          </a:p>
        </p:txBody>
      </p:sp>
      <p:sp>
        <p:nvSpPr>
          <p:cNvPr id="15" name="TextBox 14">
            <a:extLst>
              <a:ext uri="{FF2B5EF4-FFF2-40B4-BE49-F238E27FC236}">
                <a16:creationId xmlns:a16="http://schemas.microsoft.com/office/drawing/2014/main" id="{18D58B00-1517-5515-D014-59F6B83E52B0}"/>
              </a:ext>
            </a:extLst>
          </p:cNvPr>
          <p:cNvSpPr txBox="1"/>
          <p:nvPr/>
        </p:nvSpPr>
        <p:spPr>
          <a:xfrm>
            <a:off x="2050216" y="869027"/>
            <a:ext cx="9151184" cy="646331"/>
          </a:xfrm>
          <a:prstGeom prst="rect">
            <a:avLst/>
          </a:prstGeom>
          <a:noFill/>
        </p:spPr>
        <p:txBody>
          <a:bodyPr wrap="square" rtlCol="0">
            <a:spAutoFit/>
          </a:bodyPr>
          <a:lstStyle/>
          <a:p>
            <a:pPr indent="450215" algn="just">
              <a:spcAft>
                <a:spcPts val="800"/>
              </a:spcAft>
            </a:pPr>
            <a:r>
              <a:rPr lang="ru-RU" sz="3600" b="1" kern="100" dirty="0">
                <a:effectLst/>
                <a:latin typeface="HK Grotesk Bold" panose="020B0604020202020204" charset="-52"/>
                <a:ea typeface="Calibri" panose="020F0502020204030204" pitchFamily="34" charset="0"/>
                <a:cs typeface="Times New Roman" panose="02020603050405020304" pitchFamily="18" charset="0"/>
              </a:rPr>
              <a:t>Последствия выбора </a:t>
            </a:r>
            <a:r>
              <a:rPr lang="ru-RU" sz="3600" b="1"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ответа</a:t>
            </a:r>
            <a:r>
              <a:rPr lang="ru-RU"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18" name="Freeform 15">
            <a:hlinkClick r:id="rId5" action="ppaction://hlinksldjump"/>
            <a:extLst>
              <a:ext uri="{FF2B5EF4-FFF2-40B4-BE49-F238E27FC236}">
                <a16:creationId xmlns:a16="http://schemas.microsoft.com/office/drawing/2014/main" id="{F4720C6B-2097-DF15-C432-B1113E802E04}"/>
              </a:ext>
            </a:extLst>
          </p:cNvPr>
          <p:cNvSpPr/>
          <p:nvPr/>
        </p:nvSpPr>
        <p:spPr>
          <a:xfrm>
            <a:off x="3905524" y="8789739"/>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25" name="Freeform 15">
            <a:hlinkClick r:id="rId6" action="ppaction://hlinksldjump"/>
            <a:extLst>
              <a:ext uri="{FF2B5EF4-FFF2-40B4-BE49-F238E27FC236}">
                <a16:creationId xmlns:a16="http://schemas.microsoft.com/office/drawing/2014/main" id="{0CBA1975-B6EC-0ECE-B5B3-09E8257CECDA}"/>
              </a:ext>
            </a:extLst>
          </p:cNvPr>
          <p:cNvSpPr/>
          <p:nvPr/>
        </p:nvSpPr>
        <p:spPr>
          <a:xfrm>
            <a:off x="787161" y="8826807"/>
            <a:ext cx="2731832" cy="1014845"/>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200" dirty="0">
                <a:solidFill>
                  <a:schemeClr val="bg1"/>
                </a:solidFill>
                <a:latin typeface="HK Grotesk Bold" panose="020B0604020202020204" charset="-52"/>
              </a:rPr>
              <a:t> К кейсу №3</a:t>
            </a:r>
          </a:p>
        </p:txBody>
      </p:sp>
      <p:sp>
        <p:nvSpPr>
          <p:cNvPr id="12" name="Freeform 15">
            <a:hlinkClick r:id="rId7" action="ppaction://hlinksldjump"/>
            <a:extLst>
              <a:ext uri="{FF2B5EF4-FFF2-40B4-BE49-F238E27FC236}">
                <a16:creationId xmlns:a16="http://schemas.microsoft.com/office/drawing/2014/main" id="{76EDBBD3-68B2-4057-F7E8-3ED36CFB224E}"/>
              </a:ext>
            </a:extLst>
          </p:cNvPr>
          <p:cNvSpPr/>
          <p:nvPr/>
        </p:nvSpPr>
        <p:spPr>
          <a:xfrm>
            <a:off x="15468600" y="8787263"/>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2734281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a:extLst>
            <a:ext uri="{FF2B5EF4-FFF2-40B4-BE49-F238E27FC236}">
              <a16:creationId xmlns:a16="http://schemas.microsoft.com/office/drawing/2014/main" id="{FABBF749-4697-23A0-68E0-2581C3E57BF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5A57A04-8B6D-C02B-53AE-A969B7CA2AA4}"/>
              </a:ext>
            </a:extLst>
          </p:cNvPr>
          <p:cNvGrpSpPr/>
          <p:nvPr/>
        </p:nvGrpSpPr>
        <p:grpSpPr>
          <a:xfrm>
            <a:off x="609600" y="737588"/>
            <a:ext cx="12115800" cy="7834912"/>
            <a:chOff x="0" y="0"/>
            <a:chExt cx="16956184" cy="10197253"/>
          </a:xfrm>
        </p:grpSpPr>
        <p:grpSp>
          <p:nvGrpSpPr>
            <p:cNvPr id="3" name="Group 3">
              <a:extLst>
                <a:ext uri="{FF2B5EF4-FFF2-40B4-BE49-F238E27FC236}">
                  <a16:creationId xmlns:a16="http://schemas.microsoft.com/office/drawing/2014/main" id="{237AEF09-CE5A-80D7-0278-FB7B774B63F5}"/>
                </a:ext>
              </a:extLst>
            </p:cNvPr>
            <p:cNvGrpSpPr/>
            <p:nvPr/>
          </p:nvGrpSpPr>
          <p:grpSpPr>
            <a:xfrm>
              <a:off x="0" y="0"/>
              <a:ext cx="16956184" cy="10197253"/>
              <a:chOff x="0" y="0"/>
              <a:chExt cx="4301847" cy="2587081"/>
            </a:xfrm>
          </p:grpSpPr>
          <p:sp>
            <p:nvSpPr>
              <p:cNvPr id="4" name="Freeform 4">
                <a:extLst>
                  <a:ext uri="{FF2B5EF4-FFF2-40B4-BE49-F238E27FC236}">
                    <a16:creationId xmlns:a16="http://schemas.microsoft.com/office/drawing/2014/main" id="{432086A0-C109-2206-E406-D4431D237506}"/>
                  </a:ext>
                </a:extLst>
              </p:cNvPr>
              <p:cNvSpPr/>
              <p:nvPr/>
            </p:nvSpPr>
            <p:spPr>
              <a:xfrm>
                <a:off x="0" y="0"/>
                <a:ext cx="4301847" cy="2587081"/>
              </a:xfrm>
              <a:custGeom>
                <a:avLst/>
                <a:gdLst/>
                <a:ahLst/>
                <a:cxnLst/>
                <a:rect l="l" t="t" r="r" b="b"/>
                <a:pathLst>
                  <a:path w="4301847" h="2587081">
                    <a:moveTo>
                      <a:pt x="4177387" y="2587081"/>
                    </a:moveTo>
                    <a:lnTo>
                      <a:pt x="124460" y="2587081"/>
                    </a:lnTo>
                    <a:cubicBezTo>
                      <a:pt x="55880" y="2587081"/>
                      <a:pt x="0" y="2531201"/>
                      <a:pt x="0" y="2462621"/>
                    </a:cubicBezTo>
                    <a:lnTo>
                      <a:pt x="0" y="124460"/>
                    </a:lnTo>
                    <a:cubicBezTo>
                      <a:pt x="0" y="55880"/>
                      <a:pt x="55880" y="0"/>
                      <a:pt x="124460" y="0"/>
                    </a:cubicBezTo>
                    <a:lnTo>
                      <a:pt x="4177387" y="0"/>
                    </a:lnTo>
                    <a:cubicBezTo>
                      <a:pt x="4245967" y="0"/>
                      <a:pt x="4301847" y="55880"/>
                      <a:pt x="4301847" y="124460"/>
                    </a:cubicBezTo>
                    <a:lnTo>
                      <a:pt x="4301847" y="2462621"/>
                    </a:lnTo>
                    <a:cubicBezTo>
                      <a:pt x="4301847" y="2531201"/>
                      <a:pt x="4245967" y="2587081"/>
                      <a:pt x="4177387" y="2587081"/>
                    </a:cubicBezTo>
                    <a:close/>
                  </a:path>
                </a:pathLst>
              </a:custGeom>
              <a:solidFill>
                <a:srgbClr val="FFFFFF"/>
              </a:solidFill>
            </p:spPr>
          </p:sp>
        </p:grpSp>
        <p:sp>
          <p:nvSpPr>
            <p:cNvPr id="5" name="AutoShape 5">
              <a:extLst>
                <a:ext uri="{FF2B5EF4-FFF2-40B4-BE49-F238E27FC236}">
                  <a16:creationId xmlns:a16="http://schemas.microsoft.com/office/drawing/2014/main" id="{FAF1A201-52C9-0932-E6E8-B690EEB44FAF}"/>
                </a:ext>
              </a:extLst>
            </p:cNvPr>
            <p:cNvSpPr/>
            <p:nvPr/>
          </p:nvSpPr>
          <p:spPr>
            <a:xfrm>
              <a:off x="0" y="1266422"/>
              <a:ext cx="16736288" cy="0"/>
            </a:xfrm>
            <a:prstGeom prst="line">
              <a:avLst/>
            </a:prstGeom>
            <a:ln w="12700" cap="rnd">
              <a:solidFill>
                <a:srgbClr val="000000"/>
              </a:solidFill>
              <a:prstDash val="solid"/>
              <a:headEnd type="none" w="sm" len="sm"/>
              <a:tailEnd type="none" w="sm" len="sm"/>
            </a:ln>
          </p:spPr>
        </p:sp>
        <p:grpSp>
          <p:nvGrpSpPr>
            <p:cNvPr id="6" name="Group 6">
              <a:extLst>
                <a:ext uri="{FF2B5EF4-FFF2-40B4-BE49-F238E27FC236}">
                  <a16:creationId xmlns:a16="http://schemas.microsoft.com/office/drawing/2014/main" id="{62BEAA88-ADBF-189E-B6AE-E3BFA925AB4D}"/>
                </a:ext>
              </a:extLst>
            </p:cNvPr>
            <p:cNvGrpSpPr/>
            <p:nvPr/>
          </p:nvGrpSpPr>
          <p:grpSpPr>
            <a:xfrm rot="-10800000">
              <a:off x="1386781" y="502600"/>
              <a:ext cx="289704" cy="289704"/>
              <a:chOff x="0" y="0"/>
              <a:chExt cx="6350000" cy="6350000"/>
            </a:xfrm>
          </p:grpSpPr>
          <p:sp>
            <p:nvSpPr>
              <p:cNvPr id="7" name="Freeform 7">
                <a:extLst>
                  <a:ext uri="{FF2B5EF4-FFF2-40B4-BE49-F238E27FC236}">
                    <a16:creationId xmlns:a16="http://schemas.microsoft.com/office/drawing/2014/main" id="{D1334D96-63D5-A544-4DE2-028D55AEF48D}"/>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8" name="Group 8">
              <a:extLst>
                <a:ext uri="{FF2B5EF4-FFF2-40B4-BE49-F238E27FC236}">
                  <a16:creationId xmlns:a16="http://schemas.microsoft.com/office/drawing/2014/main" id="{A14E20FE-1867-1AE9-115A-5CC4C7781821}"/>
                </a:ext>
              </a:extLst>
            </p:cNvPr>
            <p:cNvGrpSpPr/>
            <p:nvPr/>
          </p:nvGrpSpPr>
          <p:grpSpPr>
            <a:xfrm rot="-10800000">
              <a:off x="1039940" y="502600"/>
              <a:ext cx="289704" cy="289704"/>
              <a:chOff x="0" y="0"/>
              <a:chExt cx="6350000" cy="6350000"/>
            </a:xfrm>
          </p:grpSpPr>
          <p:sp>
            <p:nvSpPr>
              <p:cNvPr id="9" name="Freeform 9">
                <a:extLst>
                  <a:ext uri="{FF2B5EF4-FFF2-40B4-BE49-F238E27FC236}">
                    <a16:creationId xmlns:a16="http://schemas.microsoft.com/office/drawing/2014/main" id="{B38EC95E-FC56-4B18-CD7C-913AD62DBD71}"/>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10" name="Group 10">
              <a:extLst>
                <a:ext uri="{FF2B5EF4-FFF2-40B4-BE49-F238E27FC236}">
                  <a16:creationId xmlns:a16="http://schemas.microsoft.com/office/drawing/2014/main" id="{A07ABB0B-1226-9C68-F461-09D43370372B}"/>
                </a:ext>
              </a:extLst>
            </p:cNvPr>
            <p:cNvGrpSpPr/>
            <p:nvPr/>
          </p:nvGrpSpPr>
          <p:grpSpPr>
            <a:xfrm rot="-10800000">
              <a:off x="693100" y="502600"/>
              <a:ext cx="289704" cy="289704"/>
              <a:chOff x="0" y="0"/>
              <a:chExt cx="6350000" cy="6350000"/>
            </a:xfrm>
          </p:grpSpPr>
          <p:sp>
            <p:nvSpPr>
              <p:cNvPr id="11" name="Freeform 11">
                <a:extLst>
                  <a:ext uri="{FF2B5EF4-FFF2-40B4-BE49-F238E27FC236}">
                    <a16:creationId xmlns:a16="http://schemas.microsoft.com/office/drawing/2014/main" id="{DA12100F-4552-D551-5D69-74DB73F5CC42}"/>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grpSp>
      <p:sp>
        <p:nvSpPr>
          <p:cNvPr id="13" name="Freeform 13">
            <a:extLst>
              <a:ext uri="{FF2B5EF4-FFF2-40B4-BE49-F238E27FC236}">
                <a16:creationId xmlns:a16="http://schemas.microsoft.com/office/drawing/2014/main" id="{2BA3A540-CA6A-BB7A-C8B0-236161F76389}"/>
              </a:ext>
            </a:extLst>
          </p:cNvPr>
          <p:cNvSpPr/>
          <p:nvPr/>
        </p:nvSpPr>
        <p:spPr>
          <a:xfrm>
            <a:off x="11823219" y="737588"/>
            <a:ext cx="8093387" cy="15618817"/>
          </a:xfrm>
          <a:custGeom>
            <a:avLst/>
            <a:gdLst/>
            <a:ahLst/>
            <a:cxnLst/>
            <a:rect l="l" t="t" r="r" b="b"/>
            <a:pathLst>
              <a:path w="8093387" h="15618817">
                <a:moveTo>
                  <a:pt x="0" y="0"/>
                </a:moveTo>
                <a:lnTo>
                  <a:pt x="8093387" y="0"/>
                </a:lnTo>
                <a:lnTo>
                  <a:pt x="8093387" y="15618817"/>
                </a:lnTo>
                <a:lnTo>
                  <a:pt x="0" y="1561881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2" name="TextBox 11">
            <a:extLst>
              <a:ext uri="{FF2B5EF4-FFF2-40B4-BE49-F238E27FC236}">
                <a16:creationId xmlns:a16="http://schemas.microsoft.com/office/drawing/2014/main" id="{6B317424-84B6-E5D2-AA64-08ECB6CA87C5}"/>
              </a:ext>
            </a:extLst>
          </p:cNvPr>
          <p:cNvSpPr txBox="1"/>
          <p:nvPr/>
        </p:nvSpPr>
        <p:spPr>
          <a:xfrm>
            <a:off x="2542610" y="1123753"/>
            <a:ext cx="8093387" cy="1025922"/>
          </a:xfrm>
          <a:prstGeom prst="rect">
            <a:avLst/>
          </a:prstGeom>
          <a:noFill/>
        </p:spPr>
        <p:txBody>
          <a:bodyPr wrap="square" rtlCol="0">
            <a:spAutoFit/>
          </a:bodyPr>
          <a:lstStyle/>
          <a:p>
            <a:pPr marL="0" marR="0" lvl="0" indent="450215" algn="just" defTabSz="914400" rtl="0" eaLnBrk="1" fontAlgn="auto" latinLnBrk="0" hangingPunct="1">
              <a:lnSpc>
                <a:spcPct val="100000"/>
              </a:lnSpc>
              <a:spcBef>
                <a:spcPts val="0"/>
              </a:spcBef>
              <a:spcAft>
                <a:spcPts val="800"/>
              </a:spcAft>
              <a:buClrTx/>
              <a:buSzTx/>
              <a:buFontTx/>
              <a:buNone/>
              <a:tabLst/>
              <a:defRPr/>
            </a:pPr>
            <a:r>
              <a:rPr kumimoji="0" lang="ru-RU" sz="3600" b="1" i="0" u="none" strike="noStrike" kern="100" cap="none" spc="0" normalizeH="0" baseline="0" noProof="0" dirty="0">
                <a:ln>
                  <a:noFill/>
                </a:ln>
                <a:solidFill>
                  <a:srgbClr val="FF0000"/>
                </a:solidFill>
                <a:effectLst/>
                <a:uLnTx/>
                <a:uFillTx/>
                <a:latin typeface="HK Grotesk Bold" panose="020B0604020202020204" charset="-52"/>
                <a:ea typeface="Calibri" panose="020F0502020204030204" pitchFamily="34" charset="0"/>
                <a:cs typeface="Times New Roman" panose="02020603050405020304" pitchFamily="18" charset="0"/>
              </a:rPr>
              <a:t>Последствия</a:t>
            </a:r>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 выбора ответа</a:t>
            </a:r>
            <a:r>
              <a:rPr kumimoji="0" lang="ru-RU" sz="3600" b="1"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a:p>
            <a:endParaRPr lang="ru-RU" dirty="0"/>
          </a:p>
        </p:txBody>
      </p:sp>
      <p:sp>
        <p:nvSpPr>
          <p:cNvPr id="14" name="TextBox 13">
            <a:extLst>
              <a:ext uri="{FF2B5EF4-FFF2-40B4-BE49-F238E27FC236}">
                <a16:creationId xmlns:a16="http://schemas.microsoft.com/office/drawing/2014/main" id="{6EAFC951-0FB0-305C-1780-31E9160E1311}"/>
              </a:ext>
            </a:extLst>
          </p:cNvPr>
          <p:cNvSpPr txBox="1"/>
          <p:nvPr/>
        </p:nvSpPr>
        <p:spPr>
          <a:xfrm>
            <a:off x="1143000" y="2324099"/>
            <a:ext cx="11425276" cy="5078313"/>
          </a:xfrm>
          <a:prstGeom prst="rect">
            <a:avLst/>
          </a:prstGeom>
          <a:noFill/>
        </p:spPr>
        <p:txBody>
          <a:bodyPr wrap="square" rtlCol="0">
            <a:spAutoFit/>
          </a:bodyPr>
          <a:lstStyle/>
          <a:p>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2.2:</a:t>
            </a:r>
          </a:p>
          <a:p>
            <a:endParaRPr lang="ru-RU" sz="3600" kern="100" dirty="0">
              <a:effectLst/>
              <a:latin typeface="HK Grotesk Medium" panose="020B0604020202020204" charset="-52"/>
              <a:ea typeface="Calibri" panose="020F0502020204030204" pitchFamily="34" charset="0"/>
              <a:cs typeface="Times New Roman" panose="02020603050405020304" pitchFamily="18" charset="0"/>
            </a:endParaRPr>
          </a:p>
          <a:p>
            <a:r>
              <a:rPr lang="ru-RU" sz="3600" dirty="0">
                <a:effectLst/>
                <a:latin typeface="Aptos" panose="020B0004020202020204" pitchFamily="34" charset="0"/>
                <a:ea typeface="Calibri" panose="020F0502020204030204" pitchFamily="34" charset="0"/>
              </a:rPr>
              <a:t>Вы показываете, что готовы учитывать мнение родителя и работать над улучшением ситуации. Это может помочь родителю почувствовать, что его голос важен, и что вы готовы адаптировать подход к обучению Маши. Совместная разработка плана может укрепить сотрудничество и создать более доверительные отношения.</a:t>
            </a:r>
            <a:endParaRPr lang="ru-RU" sz="3600" dirty="0">
              <a:latin typeface="Aptos" panose="020B0004020202020204" pitchFamily="34" charset="0"/>
            </a:endParaRPr>
          </a:p>
        </p:txBody>
      </p:sp>
      <p:sp>
        <p:nvSpPr>
          <p:cNvPr id="17" name="Freeform 15">
            <a:hlinkClick r:id="rId4" action="ppaction://hlinksldjump"/>
            <a:extLst>
              <a:ext uri="{FF2B5EF4-FFF2-40B4-BE49-F238E27FC236}">
                <a16:creationId xmlns:a16="http://schemas.microsoft.com/office/drawing/2014/main" id="{511598E0-71BE-6B75-367B-B228B8F5CD1E}"/>
              </a:ext>
            </a:extLst>
          </p:cNvPr>
          <p:cNvSpPr/>
          <p:nvPr/>
        </p:nvSpPr>
        <p:spPr>
          <a:xfrm>
            <a:off x="4286523" y="8746924"/>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9" name="Freeform 15">
            <a:hlinkClick r:id="rId5" action="ppaction://hlinksldjump"/>
            <a:extLst>
              <a:ext uri="{FF2B5EF4-FFF2-40B4-BE49-F238E27FC236}">
                <a16:creationId xmlns:a16="http://schemas.microsoft.com/office/drawing/2014/main" id="{643ABEB2-7AC3-6D4B-6FB6-C16DF6335F17}"/>
              </a:ext>
            </a:extLst>
          </p:cNvPr>
          <p:cNvSpPr/>
          <p:nvPr/>
        </p:nvSpPr>
        <p:spPr>
          <a:xfrm>
            <a:off x="787161" y="8826807"/>
            <a:ext cx="2731832" cy="1014845"/>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200" dirty="0">
                <a:solidFill>
                  <a:schemeClr val="bg1"/>
                </a:solidFill>
                <a:latin typeface="HK Grotesk Bold" panose="020B0604020202020204" charset="-52"/>
              </a:rPr>
              <a:t> К кейсу №3</a:t>
            </a:r>
          </a:p>
        </p:txBody>
      </p:sp>
      <p:sp>
        <p:nvSpPr>
          <p:cNvPr id="15" name="Freeform 15">
            <a:hlinkClick r:id="rId6" action="ppaction://hlinksldjump"/>
            <a:extLst>
              <a:ext uri="{FF2B5EF4-FFF2-40B4-BE49-F238E27FC236}">
                <a16:creationId xmlns:a16="http://schemas.microsoft.com/office/drawing/2014/main" id="{78F73744-6CE3-F7E3-7D5D-7356BDF07939}"/>
              </a:ext>
            </a:extLst>
          </p:cNvPr>
          <p:cNvSpPr/>
          <p:nvPr/>
        </p:nvSpPr>
        <p:spPr>
          <a:xfrm>
            <a:off x="15240000" y="8799593"/>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2395391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a:extLst>
            <a:ext uri="{FF2B5EF4-FFF2-40B4-BE49-F238E27FC236}">
              <a16:creationId xmlns:a16="http://schemas.microsoft.com/office/drawing/2014/main" id="{5F680FE1-02AF-28FA-9533-117029A0447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1D85E70-C859-148F-4EFD-2424A59874D9}"/>
              </a:ext>
            </a:extLst>
          </p:cNvPr>
          <p:cNvGrpSpPr/>
          <p:nvPr/>
        </p:nvGrpSpPr>
        <p:grpSpPr>
          <a:xfrm>
            <a:off x="6781800" y="1028700"/>
            <a:ext cx="11353799" cy="7543800"/>
            <a:chOff x="0" y="0"/>
            <a:chExt cx="12477455" cy="10972800"/>
          </a:xfrm>
        </p:grpSpPr>
        <p:grpSp>
          <p:nvGrpSpPr>
            <p:cNvPr id="3" name="Group 3">
              <a:extLst>
                <a:ext uri="{FF2B5EF4-FFF2-40B4-BE49-F238E27FC236}">
                  <a16:creationId xmlns:a16="http://schemas.microsoft.com/office/drawing/2014/main" id="{7FD3371F-BEA5-FE99-4CEB-FBA202FCABFA}"/>
                </a:ext>
              </a:extLst>
            </p:cNvPr>
            <p:cNvGrpSpPr/>
            <p:nvPr/>
          </p:nvGrpSpPr>
          <p:grpSpPr>
            <a:xfrm>
              <a:off x="0" y="0"/>
              <a:ext cx="12477455" cy="10972800"/>
              <a:chOff x="0" y="0"/>
              <a:chExt cx="3165576" cy="2783840"/>
            </a:xfrm>
          </p:grpSpPr>
          <p:sp>
            <p:nvSpPr>
              <p:cNvPr id="4" name="Freeform 4">
                <a:extLst>
                  <a:ext uri="{FF2B5EF4-FFF2-40B4-BE49-F238E27FC236}">
                    <a16:creationId xmlns:a16="http://schemas.microsoft.com/office/drawing/2014/main" id="{8EF51092-4CFE-02B7-CF28-45A5A8FB22CE}"/>
                  </a:ext>
                </a:extLst>
              </p:cNvPr>
              <p:cNvSpPr/>
              <p:nvPr/>
            </p:nvSpPr>
            <p:spPr>
              <a:xfrm>
                <a:off x="0" y="0"/>
                <a:ext cx="3165577" cy="2783840"/>
              </a:xfrm>
              <a:custGeom>
                <a:avLst/>
                <a:gdLst/>
                <a:ahLst/>
                <a:cxnLst/>
                <a:rect l="l" t="t" r="r" b="b"/>
                <a:pathLst>
                  <a:path w="3165577" h="2783840">
                    <a:moveTo>
                      <a:pt x="3041117" y="2783840"/>
                    </a:moveTo>
                    <a:lnTo>
                      <a:pt x="124460" y="2783840"/>
                    </a:lnTo>
                    <a:cubicBezTo>
                      <a:pt x="55880" y="2783840"/>
                      <a:pt x="0" y="2727960"/>
                      <a:pt x="0" y="2659380"/>
                    </a:cubicBezTo>
                    <a:lnTo>
                      <a:pt x="0" y="124460"/>
                    </a:lnTo>
                    <a:cubicBezTo>
                      <a:pt x="0" y="55880"/>
                      <a:pt x="55880" y="0"/>
                      <a:pt x="124460" y="0"/>
                    </a:cubicBezTo>
                    <a:lnTo>
                      <a:pt x="3041117" y="0"/>
                    </a:lnTo>
                    <a:cubicBezTo>
                      <a:pt x="3109696" y="0"/>
                      <a:pt x="3165577" y="55880"/>
                      <a:pt x="3165577" y="124460"/>
                    </a:cubicBezTo>
                    <a:lnTo>
                      <a:pt x="3165577" y="2659380"/>
                    </a:lnTo>
                    <a:cubicBezTo>
                      <a:pt x="3165577" y="2727960"/>
                      <a:pt x="3109696" y="2783840"/>
                      <a:pt x="3041117" y="2783840"/>
                    </a:cubicBezTo>
                    <a:close/>
                  </a:path>
                </a:pathLst>
              </a:custGeom>
              <a:solidFill>
                <a:srgbClr val="FFFFFF"/>
              </a:solidFill>
            </p:spPr>
            <p:txBody>
              <a:bodyPr/>
              <a:lstStyle/>
              <a:p>
                <a:endParaRPr lang="ru-RU" dirty="0"/>
              </a:p>
            </p:txBody>
          </p:sp>
        </p:grpSp>
        <p:grpSp>
          <p:nvGrpSpPr>
            <p:cNvPr id="5" name="Group 5">
              <a:extLst>
                <a:ext uri="{FF2B5EF4-FFF2-40B4-BE49-F238E27FC236}">
                  <a16:creationId xmlns:a16="http://schemas.microsoft.com/office/drawing/2014/main" id="{FA03244D-FCDA-9433-089E-CEB942D02216}"/>
                </a:ext>
              </a:extLst>
            </p:cNvPr>
            <p:cNvGrpSpPr/>
            <p:nvPr/>
          </p:nvGrpSpPr>
          <p:grpSpPr>
            <a:xfrm rot="-10800000">
              <a:off x="1386781" y="556357"/>
              <a:ext cx="289704" cy="289704"/>
              <a:chOff x="0" y="0"/>
              <a:chExt cx="6350000" cy="6350000"/>
            </a:xfrm>
          </p:grpSpPr>
          <p:sp>
            <p:nvSpPr>
              <p:cNvPr id="6" name="Freeform 6">
                <a:extLst>
                  <a:ext uri="{FF2B5EF4-FFF2-40B4-BE49-F238E27FC236}">
                    <a16:creationId xmlns:a16="http://schemas.microsoft.com/office/drawing/2014/main" id="{182F6CDB-A1F5-00C4-E66F-96522D56CDE5}"/>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a:extLst>
                <a:ext uri="{FF2B5EF4-FFF2-40B4-BE49-F238E27FC236}">
                  <a16:creationId xmlns:a16="http://schemas.microsoft.com/office/drawing/2014/main" id="{55AD453A-789F-C0F9-07C3-49423BFD1A25}"/>
                </a:ext>
              </a:extLst>
            </p:cNvPr>
            <p:cNvGrpSpPr/>
            <p:nvPr/>
          </p:nvGrpSpPr>
          <p:grpSpPr>
            <a:xfrm rot="-10800000">
              <a:off x="1039940" y="556357"/>
              <a:ext cx="289704" cy="289704"/>
              <a:chOff x="0" y="0"/>
              <a:chExt cx="6350000" cy="6350000"/>
            </a:xfrm>
          </p:grpSpPr>
          <p:sp>
            <p:nvSpPr>
              <p:cNvPr id="8" name="Freeform 8">
                <a:extLst>
                  <a:ext uri="{FF2B5EF4-FFF2-40B4-BE49-F238E27FC236}">
                    <a16:creationId xmlns:a16="http://schemas.microsoft.com/office/drawing/2014/main" id="{5A004E32-BA68-D946-1FB4-8F514377B51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9" name="Group 9">
              <a:extLst>
                <a:ext uri="{FF2B5EF4-FFF2-40B4-BE49-F238E27FC236}">
                  <a16:creationId xmlns:a16="http://schemas.microsoft.com/office/drawing/2014/main" id="{9008A109-C7F1-729E-00B6-E25BDAE35108}"/>
                </a:ext>
              </a:extLst>
            </p:cNvPr>
            <p:cNvGrpSpPr/>
            <p:nvPr/>
          </p:nvGrpSpPr>
          <p:grpSpPr>
            <a:xfrm rot="-10800000">
              <a:off x="693100" y="556357"/>
              <a:ext cx="289704" cy="289704"/>
              <a:chOff x="0" y="0"/>
              <a:chExt cx="6350000" cy="6350000"/>
            </a:xfrm>
          </p:grpSpPr>
          <p:sp>
            <p:nvSpPr>
              <p:cNvPr id="10" name="Freeform 10">
                <a:extLst>
                  <a:ext uri="{FF2B5EF4-FFF2-40B4-BE49-F238E27FC236}">
                    <a16:creationId xmlns:a16="http://schemas.microsoft.com/office/drawing/2014/main" id="{5E3B994C-5066-F0E4-18C7-86135A5DCC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AutoShape 11">
              <a:extLst>
                <a:ext uri="{FF2B5EF4-FFF2-40B4-BE49-F238E27FC236}">
                  <a16:creationId xmlns:a16="http://schemas.microsoft.com/office/drawing/2014/main" id="{565B3BDE-F495-817F-A7E1-7AD744113765}"/>
                </a:ext>
              </a:extLst>
            </p:cNvPr>
            <p:cNvSpPr/>
            <p:nvPr/>
          </p:nvSpPr>
          <p:spPr>
            <a:xfrm>
              <a:off x="0" y="1320180"/>
              <a:ext cx="12477455" cy="0"/>
            </a:xfrm>
            <a:prstGeom prst="line">
              <a:avLst/>
            </a:prstGeom>
            <a:ln w="12700" cap="rnd">
              <a:solidFill>
                <a:srgbClr val="000000"/>
              </a:solidFill>
              <a:prstDash val="solid"/>
              <a:headEnd type="none" w="sm" len="sm"/>
              <a:tailEnd type="none" w="sm" len="sm"/>
            </a:ln>
          </p:spPr>
        </p:sp>
      </p:grpSp>
      <p:sp>
        <p:nvSpPr>
          <p:cNvPr id="12" name="Freeform 12">
            <a:extLst>
              <a:ext uri="{FF2B5EF4-FFF2-40B4-BE49-F238E27FC236}">
                <a16:creationId xmlns:a16="http://schemas.microsoft.com/office/drawing/2014/main" id="{E926F6BE-68C3-0E51-155E-74A67D7A75A8}"/>
              </a:ext>
            </a:extLst>
          </p:cNvPr>
          <p:cNvSpPr/>
          <p:nvPr/>
        </p:nvSpPr>
        <p:spPr>
          <a:xfrm>
            <a:off x="-21771" y="723900"/>
            <a:ext cx="6488777" cy="14390434"/>
          </a:xfrm>
          <a:custGeom>
            <a:avLst/>
            <a:gdLst/>
            <a:ahLst/>
            <a:cxnLst/>
            <a:rect l="l" t="t" r="r" b="b"/>
            <a:pathLst>
              <a:path w="6488777" h="14390434">
                <a:moveTo>
                  <a:pt x="0" y="0"/>
                </a:moveTo>
                <a:lnTo>
                  <a:pt x="6488778" y="0"/>
                </a:lnTo>
                <a:lnTo>
                  <a:pt x="6488778" y="14390434"/>
                </a:lnTo>
                <a:lnTo>
                  <a:pt x="0" y="143904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8" name="TextBox 18">
            <a:extLst>
              <a:ext uri="{FF2B5EF4-FFF2-40B4-BE49-F238E27FC236}">
                <a16:creationId xmlns:a16="http://schemas.microsoft.com/office/drawing/2014/main" id="{E768A4B3-58E5-6EB5-7422-3DFA43B70DF6}"/>
              </a:ext>
            </a:extLst>
          </p:cNvPr>
          <p:cNvSpPr txBox="1"/>
          <p:nvPr/>
        </p:nvSpPr>
        <p:spPr>
          <a:xfrm>
            <a:off x="6781800" y="2750093"/>
            <a:ext cx="10972799" cy="4920193"/>
          </a:xfrm>
          <a:prstGeom prst="rect">
            <a:avLst/>
          </a:prstGeom>
        </p:spPr>
        <p:txBody>
          <a:bodyPr wrap="square" lIns="0" tIns="0" rIns="0" bIns="0" rtlCol="0" anchor="t">
            <a:spAutoFit/>
          </a:bodyPr>
          <a:lstStyle/>
          <a:p>
            <a:pPr marL="267176" lvl="1">
              <a:lnSpc>
                <a:spcPts val="3465"/>
              </a:lnSpc>
            </a:pPr>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2.3: </a:t>
            </a:r>
          </a:p>
          <a:p>
            <a:pPr marL="267176" lvl="1">
              <a:lnSpc>
                <a:spcPts val="3465"/>
              </a:lnSpc>
            </a:pPr>
            <a:endParaRPr lang="ru-RU" sz="3600" kern="100" dirty="0">
              <a:effectLst/>
              <a:latin typeface="Aptos" panose="020B0004020202020204" pitchFamily="34" charset="0"/>
              <a:ea typeface="Calibri" panose="020F0502020204030204" pitchFamily="34" charset="0"/>
              <a:cs typeface="Times New Roman" panose="02020603050405020304" pitchFamily="18" charset="0"/>
            </a:endParaRPr>
          </a:p>
          <a:p>
            <a:pPr marL="267176" lvl="1">
              <a:lnSpc>
                <a:spcPts val="3465"/>
              </a:lnSpc>
            </a:pPr>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проявляете эмпатию и открытость, что может помочь родителю почувствовать себя услышанным и вовлеченным в процесс. Это может привести к тому, что родитель будет более активно участвовать в обсуждении и предложит свои идеи о том, как помочь Маше. Вы также можете предложить родителю регулярные встречи для обсуждения прогресса.</a:t>
            </a:r>
          </a:p>
          <a:p>
            <a:pPr marL="267176" lvl="1" algn="l">
              <a:lnSpc>
                <a:spcPts val="3465"/>
              </a:lnSpc>
            </a:pPr>
            <a:endParaRPr lang="en-US" sz="2475" b="1" dirty="0">
              <a:solidFill>
                <a:srgbClr val="171717"/>
              </a:solidFill>
              <a:latin typeface="HK Grotesk Medium"/>
              <a:ea typeface="HK Grotesk Medium"/>
              <a:cs typeface="HK Grotesk Medium"/>
              <a:sym typeface="HK Grotesk Medium"/>
            </a:endParaRPr>
          </a:p>
        </p:txBody>
      </p:sp>
      <p:sp>
        <p:nvSpPr>
          <p:cNvPr id="19" name="TextBox 18">
            <a:extLst>
              <a:ext uri="{FF2B5EF4-FFF2-40B4-BE49-F238E27FC236}">
                <a16:creationId xmlns:a16="http://schemas.microsoft.com/office/drawing/2014/main" id="{9A7446AE-372B-6E61-1446-C44897BFDC5B}"/>
              </a:ext>
            </a:extLst>
          </p:cNvPr>
          <p:cNvSpPr txBox="1"/>
          <p:nvPr/>
        </p:nvSpPr>
        <p:spPr>
          <a:xfrm>
            <a:off x="9860617" y="1181100"/>
            <a:ext cx="7543800" cy="646331"/>
          </a:xfrm>
          <a:prstGeom prst="rect">
            <a:avLst/>
          </a:prstGeom>
          <a:noFill/>
        </p:spPr>
        <p:txBody>
          <a:bodyPr wrap="square" rtlCol="0">
            <a:spAutoFit/>
          </a:bodyPr>
          <a:lstStyle/>
          <a:p>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Последствия </a:t>
            </a:r>
            <a:r>
              <a:rPr kumimoji="0" lang="ru-RU" sz="3600" b="1" i="0" u="none" strike="noStrike" kern="100" cap="none" spc="0" normalizeH="0" baseline="0" noProof="0" dirty="0">
                <a:ln>
                  <a:noFill/>
                </a:ln>
                <a:solidFill>
                  <a:srgbClr val="FF0000"/>
                </a:solidFill>
                <a:effectLst/>
                <a:uLnTx/>
                <a:uFillTx/>
                <a:latin typeface="HK Grotesk Bold" panose="020B0604020202020204" charset="-52"/>
                <a:ea typeface="Calibri" panose="020F0502020204030204" pitchFamily="34" charset="0"/>
                <a:cs typeface="Times New Roman" panose="02020603050405020304" pitchFamily="18" charset="0"/>
              </a:rPr>
              <a:t>выбора</a:t>
            </a:r>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 ответа</a:t>
            </a:r>
            <a:r>
              <a:rPr kumimoji="0" lang="ru-RU" sz="3600" b="1"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p:txBody>
      </p:sp>
      <p:sp>
        <p:nvSpPr>
          <p:cNvPr id="20" name="Freeform 15">
            <a:hlinkClick r:id="rId4" action="ppaction://hlinksldjump"/>
            <a:extLst>
              <a:ext uri="{FF2B5EF4-FFF2-40B4-BE49-F238E27FC236}">
                <a16:creationId xmlns:a16="http://schemas.microsoft.com/office/drawing/2014/main" id="{383CCE86-A722-0C59-9340-103C4E63BC31}"/>
              </a:ext>
            </a:extLst>
          </p:cNvPr>
          <p:cNvSpPr/>
          <p:nvPr/>
        </p:nvSpPr>
        <p:spPr>
          <a:xfrm>
            <a:off x="10753860" y="8905391"/>
            <a:ext cx="7381739"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23" name="Freeform 15">
            <a:hlinkClick r:id="rId5" action="ppaction://hlinksldjump"/>
            <a:extLst>
              <a:ext uri="{FF2B5EF4-FFF2-40B4-BE49-F238E27FC236}">
                <a16:creationId xmlns:a16="http://schemas.microsoft.com/office/drawing/2014/main" id="{0E0E22D6-543B-6ADE-875C-567446590B8D}"/>
              </a:ext>
            </a:extLst>
          </p:cNvPr>
          <p:cNvSpPr/>
          <p:nvPr/>
        </p:nvSpPr>
        <p:spPr>
          <a:xfrm>
            <a:off x="6760029" y="8898458"/>
            <a:ext cx="3526971" cy="917610"/>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6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p>
        </p:txBody>
      </p:sp>
      <p:sp>
        <p:nvSpPr>
          <p:cNvPr id="13" name="Freeform 15">
            <a:hlinkClick r:id="rId6" action="ppaction://hlinksldjump"/>
            <a:extLst>
              <a:ext uri="{FF2B5EF4-FFF2-40B4-BE49-F238E27FC236}">
                <a16:creationId xmlns:a16="http://schemas.microsoft.com/office/drawing/2014/main" id="{150CC758-41B8-1C6B-5BCE-E3A7114B1351}"/>
              </a:ext>
            </a:extLst>
          </p:cNvPr>
          <p:cNvSpPr/>
          <p:nvPr/>
        </p:nvSpPr>
        <p:spPr>
          <a:xfrm>
            <a:off x="152401" y="8831306"/>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2773350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814B"/>
        </a:solidFill>
        <a:effectLst/>
      </p:bgPr>
    </p:bg>
    <p:spTree>
      <p:nvGrpSpPr>
        <p:cNvPr id="1" name="">
          <a:extLst>
            <a:ext uri="{FF2B5EF4-FFF2-40B4-BE49-F238E27FC236}">
              <a16:creationId xmlns:a16="http://schemas.microsoft.com/office/drawing/2014/main" id="{20193712-2C08-C1AC-8E8A-B6A19915000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76E8FA7-B0A7-A9F2-5B40-4A030C453BF2}"/>
              </a:ext>
            </a:extLst>
          </p:cNvPr>
          <p:cNvGrpSpPr/>
          <p:nvPr/>
        </p:nvGrpSpPr>
        <p:grpSpPr>
          <a:xfrm>
            <a:off x="5257800" y="647700"/>
            <a:ext cx="12573000" cy="8094832"/>
            <a:chOff x="0" y="0"/>
            <a:chExt cx="12234640" cy="9394219"/>
          </a:xfrm>
        </p:grpSpPr>
        <p:grpSp>
          <p:nvGrpSpPr>
            <p:cNvPr id="3" name="Group 3">
              <a:extLst>
                <a:ext uri="{FF2B5EF4-FFF2-40B4-BE49-F238E27FC236}">
                  <a16:creationId xmlns:a16="http://schemas.microsoft.com/office/drawing/2014/main" id="{48D9A38C-2A88-C5BC-A944-3D30326DD98E}"/>
                </a:ext>
              </a:extLst>
            </p:cNvPr>
            <p:cNvGrpSpPr/>
            <p:nvPr/>
          </p:nvGrpSpPr>
          <p:grpSpPr>
            <a:xfrm>
              <a:off x="0" y="0"/>
              <a:ext cx="12234640" cy="9394219"/>
              <a:chOff x="0" y="0"/>
              <a:chExt cx="3103973" cy="2383348"/>
            </a:xfrm>
          </p:grpSpPr>
          <p:sp>
            <p:nvSpPr>
              <p:cNvPr id="4" name="Freeform 4">
                <a:extLst>
                  <a:ext uri="{FF2B5EF4-FFF2-40B4-BE49-F238E27FC236}">
                    <a16:creationId xmlns:a16="http://schemas.microsoft.com/office/drawing/2014/main" id="{DC3A8DD9-3050-3595-0A69-73D8073AA4B9}"/>
                  </a:ext>
                </a:extLst>
              </p:cNvPr>
              <p:cNvSpPr/>
              <p:nvPr/>
            </p:nvSpPr>
            <p:spPr>
              <a:xfrm>
                <a:off x="0" y="0"/>
                <a:ext cx="3103974" cy="2383348"/>
              </a:xfrm>
              <a:custGeom>
                <a:avLst/>
                <a:gdLst/>
                <a:ahLst/>
                <a:cxnLst/>
                <a:rect l="l" t="t" r="r" b="b"/>
                <a:pathLst>
                  <a:path w="3103974" h="2383348">
                    <a:moveTo>
                      <a:pt x="2979513" y="2383348"/>
                    </a:moveTo>
                    <a:lnTo>
                      <a:pt x="124460" y="2383348"/>
                    </a:lnTo>
                    <a:cubicBezTo>
                      <a:pt x="55880" y="2383348"/>
                      <a:pt x="0" y="2327468"/>
                      <a:pt x="0" y="2258888"/>
                    </a:cubicBezTo>
                    <a:lnTo>
                      <a:pt x="0" y="124460"/>
                    </a:lnTo>
                    <a:cubicBezTo>
                      <a:pt x="0" y="55880"/>
                      <a:pt x="55880" y="0"/>
                      <a:pt x="124460" y="0"/>
                    </a:cubicBezTo>
                    <a:lnTo>
                      <a:pt x="2979513" y="0"/>
                    </a:lnTo>
                    <a:cubicBezTo>
                      <a:pt x="3048093" y="0"/>
                      <a:pt x="3103974" y="55880"/>
                      <a:pt x="3103974" y="124460"/>
                    </a:cubicBezTo>
                    <a:lnTo>
                      <a:pt x="3103974" y="2258888"/>
                    </a:lnTo>
                    <a:cubicBezTo>
                      <a:pt x="3103974" y="2327468"/>
                      <a:pt x="3048093" y="2383348"/>
                      <a:pt x="2979513" y="2383348"/>
                    </a:cubicBezTo>
                    <a:close/>
                  </a:path>
                </a:pathLst>
              </a:custGeom>
              <a:solidFill>
                <a:srgbClr val="FFFFFF"/>
              </a:solidFill>
            </p:spPr>
          </p:sp>
        </p:grpSp>
        <p:sp>
          <p:nvSpPr>
            <p:cNvPr id="5" name="AutoShape 5">
              <a:extLst>
                <a:ext uri="{FF2B5EF4-FFF2-40B4-BE49-F238E27FC236}">
                  <a16:creationId xmlns:a16="http://schemas.microsoft.com/office/drawing/2014/main" id="{34EB114D-82A4-611D-A6FF-A59EE0187D61}"/>
                </a:ext>
              </a:extLst>
            </p:cNvPr>
            <p:cNvSpPr/>
            <p:nvPr/>
          </p:nvSpPr>
          <p:spPr>
            <a:xfrm>
              <a:off x="0" y="1266422"/>
              <a:ext cx="12234640" cy="0"/>
            </a:xfrm>
            <a:prstGeom prst="line">
              <a:avLst/>
            </a:prstGeom>
            <a:ln w="12700" cap="rnd">
              <a:solidFill>
                <a:srgbClr val="000000"/>
              </a:solidFill>
              <a:prstDash val="solid"/>
              <a:headEnd type="none" w="sm" len="sm"/>
              <a:tailEnd type="none" w="sm" len="sm"/>
            </a:ln>
          </p:spPr>
        </p:sp>
        <p:grpSp>
          <p:nvGrpSpPr>
            <p:cNvPr id="6" name="Group 6">
              <a:extLst>
                <a:ext uri="{FF2B5EF4-FFF2-40B4-BE49-F238E27FC236}">
                  <a16:creationId xmlns:a16="http://schemas.microsoft.com/office/drawing/2014/main" id="{4CEDC4D7-070B-F548-730E-9FF05FBEEAA9}"/>
                </a:ext>
              </a:extLst>
            </p:cNvPr>
            <p:cNvGrpSpPr/>
            <p:nvPr/>
          </p:nvGrpSpPr>
          <p:grpSpPr>
            <a:xfrm rot="-10800000">
              <a:off x="1386781" y="502600"/>
              <a:ext cx="289704" cy="289704"/>
              <a:chOff x="0" y="0"/>
              <a:chExt cx="6350000" cy="6350000"/>
            </a:xfrm>
          </p:grpSpPr>
          <p:sp>
            <p:nvSpPr>
              <p:cNvPr id="7" name="Freeform 7">
                <a:extLst>
                  <a:ext uri="{FF2B5EF4-FFF2-40B4-BE49-F238E27FC236}">
                    <a16:creationId xmlns:a16="http://schemas.microsoft.com/office/drawing/2014/main" id="{77CB25A9-514B-B7D2-E583-00CF7EF4E678}"/>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8" name="Group 8">
              <a:extLst>
                <a:ext uri="{FF2B5EF4-FFF2-40B4-BE49-F238E27FC236}">
                  <a16:creationId xmlns:a16="http://schemas.microsoft.com/office/drawing/2014/main" id="{9C13E06E-D150-689C-95CD-FBDCE894560F}"/>
                </a:ext>
              </a:extLst>
            </p:cNvPr>
            <p:cNvGrpSpPr/>
            <p:nvPr/>
          </p:nvGrpSpPr>
          <p:grpSpPr>
            <a:xfrm rot="-10800000">
              <a:off x="1039940" y="502600"/>
              <a:ext cx="289704" cy="289704"/>
              <a:chOff x="0" y="0"/>
              <a:chExt cx="6350000" cy="6350000"/>
            </a:xfrm>
          </p:grpSpPr>
          <p:sp>
            <p:nvSpPr>
              <p:cNvPr id="9" name="Freeform 9">
                <a:extLst>
                  <a:ext uri="{FF2B5EF4-FFF2-40B4-BE49-F238E27FC236}">
                    <a16:creationId xmlns:a16="http://schemas.microsoft.com/office/drawing/2014/main" id="{0545FD46-4E29-09E4-0A7A-79CA61DF7E2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814B"/>
              </a:solidFill>
            </p:spPr>
          </p:sp>
        </p:grpSp>
        <p:grpSp>
          <p:nvGrpSpPr>
            <p:cNvPr id="10" name="Group 10">
              <a:extLst>
                <a:ext uri="{FF2B5EF4-FFF2-40B4-BE49-F238E27FC236}">
                  <a16:creationId xmlns:a16="http://schemas.microsoft.com/office/drawing/2014/main" id="{3E3E9C2F-2FFC-7F4F-D5FA-C6D07635BD24}"/>
                </a:ext>
              </a:extLst>
            </p:cNvPr>
            <p:cNvGrpSpPr/>
            <p:nvPr/>
          </p:nvGrpSpPr>
          <p:grpSpPr>
            <a:xfrm rot="-10800000">
              <a:off x="693100" y="502600"/>
              <a:ext cx="289704" cy="289704"/>
              <a:chOff x="0" y="0"/>
              <a:chExt cx="6350000" cy="6350000"/>
            </a:xfrm>
          </p:grpSpPr>
          <p:sp>
            <p:nvSpPr>
              <p:cNvPr id="11" name="Freeform 11">
                <a:extLst>
                  <a:ext uri="{FF2B5EF4-FFF2-40B4-BE49-F238E27FC236}">
                    <a16:creationId xmlns:a16="http://schemas.microsoft.com/office/drawing/2014/main" id="{4886E99E-63D1-5C9E-D2FB-A7F83CFCD5A3}"/>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grpSp>
      <p:sp>
        <p:nvSpPr>
          <p:cNvPr id="14" name="Freeform 6">
            <a:extLst>
              <a:ext uri="{FF2B5EF4-FFF2-40B4-BE49-F238E27FC236}">
                <a16:creationId xmlns:a16="http://schemas.microsoft.com/office/drawing/2014/main" id="{CBE1F92C-BE3D-13EF-82DD-9371E19F7DC5}"/>
              </a:ext>
            </a:extLst>
          </p:cNvPr>
          <p:cNvSpPr/>
          <p:nvPr/>
        </p:nvSpPr>
        <p:spPr>
          <a:xfrm>
            <a:off x="829858" y="1181100"/>
            <a:ext cx="3227549" cy="11379180"/>
          </a:xfrm>
          <a:custGeom>
            <a:avLst/>
            <a:gdLst/>
            <a:ahLst/>
            <a:cxnLst/>
            <a:rect l="l" t="t" r="r" b="b"/>
            <a:pathLst>
              <a:path w="3227549" h="11379180">
                <a:moveTo>
                  <a:pt x="0" y="0"/>
                </a:moveTo>
                <a:lnTo>
                  <a:pt x="3227549" y="0"/>
                </a:lnTo>
                <a:lnTo>
                  <a:pt x="3227549" y="11379180"/>
                </a:lnTo>
                <a:lnTo>
                  <a:pt x="0" y="113791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5" name="TextBox 14">
            <a:extLst>
              <a:ext uri="{FF2B5EF4-FFF2-40B4-BE49-F238E27FC236}">
                <a16:creationId xmlns:a16="http://schemas.microsoft.com/office/drawing/2014/main" id="{C8444234-7288-E450-4BAB-903BDE28ED05}"/>
              </a:ext>
            </a:extLst>
          </p:cNvPr>
          <p:cNvSpPr txBox="1"/>
          <p:nvPr/>
        </p:nvSpPr>
        <p:spPr>
          <a:xfrm>
            <a:off x="7359320" y="920178"/>
            <a:ext cx="10219142" cy="707886"/>
          </a:xfrm>
          <a:prstGeom prst="rect">
            <a:avLst/>
          </a:prstGeom>
          <a:noFill/>
        </p:spPr>
        <p:txBody>
          <a:bodyPr wrap="square" rtlCol="0">
            <a:spAutoFit/>
          </a:bodyPr>
          <a:lstStyle/>
          <a:p>
            <a:r>
              <a:rPr kumimoji="0" lang="ru-RU" sz="4000" b="1" i="0" u="none" strike="noStrike" kern="100" cap="none" spc="0" normalizeH="0" baseline="0" noProof="0" dirty="0">
                <a:ln>
                  <a:noFill/>
                </a:ln>
                <a:solidFill>
                  <a:prstClr val="black"/>
                </a:solidFill>
                <a:effectLst/>
                <a:uLnTx/>
                <a:uFillTx/>
                <a:latin typeface="HK Grotesk Medium" panose="020B0604020202020204" charset="-52"/>
                <a:ea typeface="Calibri" panose="020F0502020204030204" pitchFamily="34" charset="0"/>
                <a:cs typeface="Times New Roman" panose="02020603050405020304" pitchFamily="18" charset="0"/>
              </a:rPr>
              <a:t>Последствия выбора </a:t>
            </a:r>
            <a:r>
              <a:rPr kumimoji="0" lang="ru-RU" sz="4000" b="1" i="0" u="none" strike="noStrike" kern="100" cap="none" spc="0" normalizeH="0" baseline="0" noProof="0" dirty="0">
                <a:ln>
                  <a:noFill/>
                </a:ln>
                <a:solidFill>
                  <a:srgbClr val="FF0000"/>
                </a:solidFill>
                <a:effectLst/>
                <a:uLnTx/>
                <a:uFillTx/>
                <a:latin typeface="HK Grotesk Medium" panose="020B0604020202020204" charset="-52"/>
                <a:ea typeface="Calibri" panose="020F0502020204030204" pitchFamily="34" charset="0"/>
                <a:cs typeface="Times New Roman" panose="02020603050405020304" pitchFamily="18" charset="0"/>
              </a:rPr>
              <a:t>ответа</a:t>
            </a:r>
            <a:r>
              <a:rPr kumimoji="0" lang="ru-RU" sz="4000" b="1" i="0" u="none" strike="noStrike" kern="100" cap="none" spc="0" normalizeH="0" baseline="0" noProof="0" dirty="0">
                <a:ln>
                  <a:noFill/>
                </a:ln>
                <a:solidFill>
                  <a:prstClr val="black"/>
                </a:solidFill>
                <a:effectLst/>
                <a:uLnTx/>
                <a:uFillTx/>
                <a:latin typeface="HK Grotesk Medium" panose="020B0604020202020204" charset="-52"/>
                <a:ea typeface="Calibri" panose="020F0502020204030204" pitchFamily="34" charset="0"/>
                <a:cs typeface="Times New Roman" panose="02020603050405020304" pitchFamily="18" charset="0"/>
              </a:rPr>
              <a:t>:</a:t>
            </a:r>
          </a:p>
        </p:txBody>
      </p:sp>
      <p:sp>
        <p:nvSpPr>
          <p:cNvPr id="16" name="TextBox 15">
            <a:extLst>
              <a:ext uri="{FF2B5EF4-FFF2-40B4-BE49-F238E27FC236}">
                <a16:creationId xmlns:a16="http://schemas.microsoft.com/office/drawing/2014/main" id="{24254B32-AB95-33BE-EC8A-6DFDE22ADF31}"/>
              </a:ext>
            </a:extLst>
          </p:cNvPr>
          <p:cNvSpPr txBox="1"/>
          <p:nvPr/>
        </p:nvSpPr>
        <p:spPr>
          <a:xfrm>
            <a:off x="5562600" y="1960732"/>
            <a:ext cx="11971742" cy="7017306"/>
          </a:xfrm>
          <a:prstGeom prst="rect">
            <a:avLst/>
          </a:prstGeom>
          <a:noFill/>
        </p:spPr>
        <p:txBody>
          <a:bodyPr wrap="square" rtlCol="0">
            <a:spAutoFit/>
          </a:bodyPr>
          <a:lstStyle/>
          <a:p>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2.4: </a:t>
            </a:r>
          </a:p>
          <a:p>
            <a:endParaRPr lang="ru-RU" sz="3600" kern="100" dirty="0">
              <a:effectLst/>
              <a:latin typeface="HK Grotesk Medium" panose="020B0604020202020204" charset="-52"/>
              <a:ea typeface="Calibri" panose="020F0502020204030204" pitchFamily="34" charset="0"/>
              <a:cs typeface="Times New Roman" panose="02020603050405020304" pitchFamily="18" charset="0"/>
            </a:endParaRPr>
          </a:p>
          <a:p>
            <a:r>
              <a:rPr lang="ru-RU" sz="3600" dirty="0">
                <a:effectLst/>
                <a:latin typeface="Aptos" panose="020B0004020202020204" pitchFamily="34" charset="0"/>
                <a:ea typeface="Calibri" panose="020F0502020204030204" pitchFamily="34" charset="0"/>
              </a:rPr>
              <a:t>Вы уважаете индивидуальность ребенка и предлагаете родителю активное участие в процессе, что может помочь ему почувствовать себя вовлеченным и поддерживающим. Это может привести к тому, что родитель будет более активно работать с Машей дома, что в свою очередь может положительно сказаться на ее развитии. Вы также можете предложить родителю ресурсы или материалы для работы с Машей, что поможет ему чувствовать себя более уверенно в поддержке ее обучения.</a:t>
            </a:r>
            <a:endParaRPr lang="ru-RU" sz="3600" kern="100" dirty="0">
              <a:effectLst/>
              <a:latin typeface="Aptos" panose="020B0004020202020204" pitchFamily="34" charset="0"/>
              <a:ea typeface="Calibri" panose="020F0502020204030204" pitchFamily="34" charset="0"/>
              <a:cs typeface="Times New Roman" panose="02020603050405020304" pitchFamily="18" charset="0"/>
            </a:endParaRPr>
          </a:p>
          <a:p>
            <a:endParaRPr lang="ru-RU" dirty="0"/>
          </a:p>
        </p:txBody>
      </p:sp>
      <p:sp>
        <p:nvSpPr>
          <p:cNvPr id="17" name="Freeform 15">
            <a:hlinkClick r:id="rId4" action="ppaction://hlinksldjump"/>
            <a:extLst>
              <a:ext uri="{FF2B5EF4-FFF2-40B4-BE49-F238E27FC236}">
                <a16:creationId xmlns:a16="http://schemas.microsoft.com/office/drawing/2014/main" id="{D1F70D61-8ABA-D306-0349-66E5DA909598}"/>
              </a:ext>
            </a:extLst>
          </p:cNvPr>
          <p:cNvSpPr/>
          <p:nvPr/>
        </p:nvSpPr>
        <p:spPr>
          <a:xfrm>
            <a:off x="9391923" y="8910611"/>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9" name="Freeform 15">
            <a:hlinkClick r:id="rId5" action="ppaction://hlinksldjump"/>
            <a:extLst>
              <a:ext uri="{FF2B5EF4-FFF2-40B4-BE49-F238E27FC236}">
                <a16:creationId xmlns:a16="http://schemas.microsoft.com/office/drawing/2014/main" id="{FC82B0B4-5586-D96D-DCC7-619A2560B566}"/>
              </a:ext>
            </a:extLst>
          </p:cNvPr>
          <p:cNvSpPr/>
          <p:nvPr/>
        </p:nvSpPr>
        <p:spPr>
          <a:xfrm>
            <a:off x="5257800" y="8984372"/>
            <a:ext cx="3444100" cy="1014845"/>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36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p>
        </p:txBody>
      </p:sp>
      <p:sp>
        <p:nvSpPr>
          <p:cNvPr id="12" name="Freeform 15">
            <a:hlinkClick r:id="rId6" action="ppaction://hlinksldjump"/>
            <a:extLst>
              <a:ext uri="{FF2B5EF4-FFF2-40B4-BE49-F238E27FC236}">
                <a16:creationId xmlns:a16="http://schemas.microsoft.com/office/drawing/2014/main" id="{6D0F11A9-8FD9-2D23-C8F4-39B00DF9164B}"/>
              </a:ext>
            </a:extLst>
          </p:cNvPr>
          <p:cNvSpPr/>
          <p:nvPr/>
        </p:nvSpPr>
        <p:spPr>
          <a:xfrm>
            <a:off x="139835" y="8965837"/>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1264295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AA66FDE3-8F5E-9E78-B245-E5AE93B03DD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450E28C-FD3C-A256-C63C-485525988710}"/>
              </a:ext>
            </a:extLst>
          </p:cNvPr>
          <p:cNvGrpSpPr/>
          <p:nvPr/>
        </p:nvGrpSpPr>
        <p:grpSpPr>
          <a:xfrm>
            <a:off x="1098044" y="1023257"/>
            <a:ext cx="9175980" cy="7045664"/>
            <a:chOff x="0" y="0"/>
            <a:chExt cx="3103973" cy="2383348"/>
          </a:xfrm>
        </p:grpSpPr>
        <p:sp>
          <p:nvSpPr>
            <p:cNvPr id="3" name="Freeform 3">
              <a:extLst>
                <a:ext uri="{FF2B5EF4-FFF2-40B4-BE49-F238E27FC236}">
                  <a16:creationId xmlns:a16="http://schemas.microsoft.com/office/drawing/2014/main" id="{D2282D2A-7700-514F-1DDF-571B5E73FBCB}"/>
                </a:ext>
              </a:extLst>
            </p:cNvPr>
            <p:cNvSpPr/>
            <p:nvPr/>
          </p:nvSpPr>
          <p:spPr>
            <a:xfrm>
              <a:off x="0" y="0"/>
              <a:ext cx="3103974" cy="2383348"/>
            </a:xfrm>
            <a:custGeom>
              <a:avLst/>
              <a:gdLst/>
              <a:ahLst/>
              <a:cxnLst/>
              <a:rect l="l" t="t" r="r" b="b"/>
              <a:pathLst>
                <a:path w="3103974" h="2383348">
                  <a:moveTo>
                    <a:pt x="2979513" y="2383348"/>
                  </a:moveTo>
                  <a:lnTo>
                    <a:pt x="124460" y="2383348"/>
                  </a:lnTo>
                  <a:cubicBezTo>
                    <a:pt x="55880" y="2383348"/>
                    <a:pt x="0" y="2327468"/>
                    <a:pt x="0" y="2258888"/>
                  </a:cubicBezTo>
                  <a:lnTo>
                    <a:pt x="0" y="124460"/>
                  </a:lnTo>
                  <a:cubicBezTo>
                    <a:pt x="0" y="55880"/>
                    <a:pt x="55880" y="0"/>
                    <a:pt x="124460" y="0"/>
                  </a:cubicBezTo>
                  <a:lnTo>
                    <a:pt x="2979513" y="0"/>
                  </a:lnTo>
                  <a:cubicBezTo>
                    <a:pt x="3048093" y="0"/>
                    <a:pt x="3103974" y="55880"/>
                    <a:pt x="3103974" y="124460"/>
                  </a:cubicBezTo>
                  <a:lnTo>
                    <a:pt x="3103974" y="2258888"/>
                  </a:lnTo>
                  <a:cubicBezTo>
                    <a:pt x="3103974" y="2327468"/>
                    <a:pt x="3048093" y="2383348"/>
                    <a:pt x="2979513" y="2383348"/>
                  </a:cubicBezTo>
                  <a:close/>
                </a:path>
              </a:pathLst>
            </a:custGeom>
            <a:solidFill>
              <a:srgbClr val="FFFFFF"/>
            </a:solidFill>
          </p:spPr>
        </p:sp>
      </p:grpSp>
      <p:sp>
        <p:nvSpPr>
          <p:cNvPr id="4" name="AutoShape 4">
            <a:extLst>
              <a:ext uri="{FF2B5EF4-FFF2-40B4-BE49-F238E27FC236}">
                <a16:creationId xmlns:a16="http://schemas.microsoft.com/office/drawing/2014/main" id="{A1114163-298B-7EC2-4E41-FE862433B4FE}"/>
              </a:ext>
            </a:extLst>
          </p:cNvPr>
          <p:cNvSpPr/>
          <p:nvPr/>
        </p:nvSpPr>
        <p:spPr>
          <a:xfrm>
            <a:off x="1098044" y="1973074"/>
            <a:ext cx="9175980" cy="0"/>
          </a:xfrm>
          <a:prstGeom prst="line">
            <a:avLst/>
          </a:prstGeom>
          <a:ln w="9525" cap="rnd">
            <a:solidFill>
              <a:srgbClr val="000000"/>
            </a:solidFill>
            <a:prstDash val="solid"/>
            <a:headEnd type="none" w="sm" len="sm"/>
            <a:tailEnd type="none" w="sm" len="sm"/>
          </a:ln>
        </p:spPr>
      </p:sp>
      <p:grpSp>
        <p:nvGrpSpPr>
          <p:cNvPr id="5" name="Group 5">
            <a:extLst>
              <a:ext uri="{FF2B5EF4-FFF2-40B4-BE49-F238E27FC236}">
                <a16:creationId xmlns:a16="http://schemas.microsoft.com/office/drawing/2014/main" id="{211C7D33-8119-71E1-097E-888B696296F4}"/>
              </a:ext>
            </a:extLst>
          </p:cNvPr>
          <p:cNvGrpSpPr/>
          <p:nvPr/>
        </p:nvGrpSpPr>
        <p:grpSpPr>
          <a:xfrm rot="-10800000">
            <a:off x="2138130" y="1400207"/>
            <a:ext cx="217278" cy="217278"/>
            <a:chOff x="0" y="0"/>
            <a:chExt cx="6350000" cy="6350000"/>
          </a:xfrm>
        </p:grpSpPr>
        <p:sp>
          <p:nvSpPr>
            <p:cNvPr id="6" name="Freeform 6">
              <a:extLst>
                <a:ext uri="{FF2B5EF4-FFF2-40B4-BE49-F238E27FC236}">
                  <a16:creationId xmlns:a16="http://schemas.microsoft.com/office/drawing/2014/main" id="{4D5158F0-549D-9D0C-CFDA-4C765B4ABD9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a:extLst>
              <a:ext uri="{FF2B5EF4-FFF2-40B4-BE49-F238E27FC236}">
                <a16:creationId xmlns:a16="http://schemas.microsoft.com/office/drawing/2014/main" id="{37E18730-2D3D-7DEE-9456-75A5ADFD1C3C}"/>
              </a:ext>
            </a:extLst>
          </p:cNvPr>
          <p:cNvGrpSpPr/>
          <p:nvPr/>
        </p:nvGrpSpPr>
        <p:grpSpPr>
          <a:xfrm rot="-10800000">
            <a:off x="1877999" y="1400207"/>
            <a:ext cx="217278" cy="217278"/>
            <a:chOff x="0" y="0"/>
            <a:chExt cx="6350000" cy="6350000"/>
          </a:xfrm>
        </p:grpSpPr>
        <p:sp>
          <p:nvSpPr>
            <p:cNvPr id="8" name="Freeform 8">
              <a:extLst>
                <a:ext uri="{FF2B5EF4-FFF2-40B4-BE49-F238E27FC236}">
                  <a16:creationId xmlns:a16="http://schemas.microsoft.com/office/drawing/2014/main" id="{F8761CDB-C789-31D9-5B12-96C4BA8739A9}"/>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9" name="Group 9">
            <a:extLst>
              <a:ext uri="{FF2B5EF4-FFF2-40B4-BE49-F238E27FC236}">
                <a16:creationId xmlns:a16="http://schemas.microsoft.com/office/drawing/2014/main" id="{3B6BC38A-6006-CD21-17C9-AA978C906047}"/>
              </a:ext>
            </a:extLst>
          </p:cNvPr>
          <p:cNvGrpSpPr/>
          <p:nvPr/>
        </p:nvGrpSpPr>
        <p:grpSpPr>
          <a:xfrm rot="-10800000">
            <a:off x="1617869" y="1400207"/>
            <a:ext cx="217278" cy="217278"/>
            <a:chOff x="0" y="0"/>
            <a:chExt cx="6350000" cy="6350000"/>
          </a:xfrm>
        </p:grpSpPr>
        <p:sp>
          <p:nvSpPr>
            <p:cNvPr id="10" name="Freeform 10">
              <a:extLst>
                <a:ext uri="{FF2B5EF4-FFF2-40B4-BE49-F238E27FC236}">
                  <a16:creationId xmlns:a16="http://schemas.microsoft.com/office/drawing/2014/main" id="{D36FD616-6076-CC28-1FC6-EC24A2CF5AF2}"/>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Freeform 11">
            <a:extLst>
              <a:ext uri="{FF2B5EF4-FFF2-40B4-BE49-F238E27FC236}">
                <a16:creationId xmlns:a16="http://schemas.microsoft.com/office/drawing/2014/main" id="{039EF295-258C-4A68-6206-141AAB69AF41}"/>
              </a:ext>
            </a:extLst>
          </p:cNvPr>
          <p:cNvSpPr/>
          <p:nvPr/>
        </p:nvSpPr>
        <p:spPr>
          <a:xfrm flipH="1">
            <a:off x="11762979" y="1028700"/>
            <a:ext cx="5764320" cy="13905158"/>
          </a:xfrm>
          <a:custGeom>
            <a:avLst/>
            <a:gdLst/>
            <a:ahLst/>
            <a:cxnLst/>
            <a:rect l="l" t="t" r="r" b="b"/>
            <a:pathLst>
              <a:path w="5764320" h="13905158">
                <a:moveTo>
                  <a:pt x="5764320" y="0"/>
                </a:moveTo>
                <a:lnTo>
                  <a:pt x="0" y="0"/>
                </a:lnTo>
                <a:lnTo>
                  <a:pt x="0" y="13905158"/>
                </a:lnTo>
                <a:lnTo>
                  <a:pt x="5764320" y="13905158"/>
                </a:lnTo>
                <a:lnTo>
                  <a:pt x="576432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3" name="Freeform 15">
            <a:hlinkClick r:id="rId4" action="ppaction://hlinksldjump"/>
            <a:extLst>
              <a:ext uri="{FF2B5EF4-FFF2-40B4-BE49-F238E27FC236}">
                <a16:creationId xmlns:a16="http://schemas.microsoft.com/office/drawing/2014/main" id="{5A4DE251-C81F-E892-0687-59CCAEE24B2F}"/>
              </a:ext>
            </a:extLst>
          </p:cNvPr>
          <p:cNvSpPr/>
          <p:nvPr/>
        </p:nvSpPr>
        <p:spPr>
          <a:xfrm>
            <a:off x="1585211" y="8249297"/>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4" name="TextBox 13">
            <a:extLst>
              <a:ext uri="{FF2B5EF4-FFF2-40B4-BE49-F238E27FC236}">
                <a16:creationId xmlns:a16="http://schemas.microsoft.com/office/drawing/2014/main" id="{6974924E-60D1-9EB2-30F4-E0954277EADB}"/>
              </a:ext>
            </a:extLst>
          </p:cNvPr>
          <p:cNvSpPr txBox="1"/>
          <p:nvPr/>
        </p:nvSpPr>
        <p:spPr>
          <a:xfrm>
            <a:off x="3574038" y="1034151"/>
            <a:ext cx="7625827" cy="1107996"/>
          </a:xfrm>
          <a:prstGeom prst="rect">
            <a:avLst/>
          </a:prstGeom>
          <a:noFill/>
        </p:spPr>
        <p:txBody>
          <a:bodyPr wrap="square" rtlCol="0">
            <a:spAutoFit/>
          </a:bodyPr>
          <a:lstStyle/>
          <a:p>
            <a:r>
              <a:rPr lang="ru-RU" sz="6600" dirty="0">
                <a:latin typeface="HK Grotesk Bold" panose="020B0604020202020204" charset="-52"/>
              </a:rPr>
              <a:t>Кейс №3</a:t>
            </a:r>
          </a:p>
        </p:txBody>
      </p:sp>
      <p:sp>
        <p:nvSpPr>
          <p:cNvPr id="15" name="TextBox 14">
            <a:extLst>
              <a:ext uri="{FF2B5EF4-FFF2-40B4-BE49-F238E27FC236}">
                <a16:creationId xmlns:a16="http://schemas.microsoft.com/office/drawing/2014/main" id="{1EC16992-9AAF-F5F5-8791-EFCE144BE219}"/>
              </a:ext>
            </a:extLst>
          </p:cNvPr>
          <p:cNvSpPr txBox="1"/>
          <p:nvPr/>
        </p:nvSpPr>
        <p:spPr>
          <a:xfrm>
            <a:off x="1331853" y="2412489"/>
            <a:ext cx="8077200" cy="4832092"/>
          </a:xfrm>
          <a:prstGeom prst="rect">
            <a:avLst/>
          </a:prstGeom>
          <a:noFill/>
        </p:spPr>
        <p:txBody>
          <a:bodyPr wrap="square" rtlCol="0">
            <a:spAutoFit/>
          </a:bodyPr>
          <a:lstStyle/>
          <a:p>
            <a:r>
              <a:rPr lang="ru-RU" sz="4400" b="1" dirty="0">
                <a:effectLst/>
                <a:latin typeface="HK Grotesk Bold" panose="020B0604020202020204" charset="-52"/>
                <a:ea typeface="Calibri" panose="020F0502020204030204" pitchFamily="34" charset="0"/>
              </a:rPr>
              <a:t>Родитель недоволен тем, что в детском саду не хватает физической активности для детей и считает, что это негативно сказывается на здоровье его сына Вани</a:t>
            </a:r>
            <a:endParaRPr lang="ru-RU" sz="4400" b="1" dirty="0">
              <a:latin typeface="HK Grotesk Bold" panose="020B0604020202020204" charset="-52"/>
            </a:endParaRPr>
          </a:p>
        </p:txBody>
      </p:sp>
      <p:sp>
        <p:nvSpPr>
          <p:cNvPr id="12" name="Freeform 15">
            <a:hlinkClick r:id="rId5" action="ppaction://hlinksldjump"/>
            <a:extLst>
              <a:ext uri="{FF2B5EF4-FFF2-40B4-BE49-F238E27FC236}">
                <a16:creationId xmlns:a16="http://schemas.microsoft.com/office/drawing/2014/main" id="{8D902BA0-0143-18CD-97D3-FF04B1D08D88}"/>
              </a:ext>
            </a:extLst>
          </p:cNvPr>
          <p:cNvSpPr/>
          <p:nvPr/>
        </p:nvSpPr>
        <p:spPr>
          <a:xfrm>
            <a:off x="15660747" y="5159829"/>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
        <p:nvSpPr>
          <p:cNvPr id="16" name="Freeform 15">
            <a:hlinkClick r:id="rId6" action="ppaction://hlinksldjump"/>
            <a:extLst>
              <a:ext uri="{FF2B5EF4-FFF2-40B4-BE49-F238E27FC236}">
                <a16:creationId xmlns:a16="http://schemas.microsoft.com/office/drawing/2014/main" id="{51C8871B-6F94-0E70-D4E3-600BC51E7710}"/>
              </a:ext>
            </a:extLst>
          </p:cNvPr>
          <p:cNvSpPr/>
          <p:nvPr/>
        </p:nvSpPr>
        <p:spPr>
          <a:xfrm>
            <a:off x="15686314" y="636270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2330542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5B6EEF"/>
        </a:solidFill>
        <a:effectLst/>
      </p:bgPr>
    </p:bg>
    <p:spTree>
      <p:nvGrpSpPr>
        <p:cNvPr id="1" name="">
          <a:extLst>
            <a:ext uri="{FF2B5EF4-FFF2-40B4-BE49-F238E27FC236}">
              <a16:creationId xmlns:a16="http://schemas.microsoft.com/office/drawing/2014/main" id="{DC4F29D5-5F76-3138-E9C0-EDE415ED651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4F9D716-917B-BEC1-ED16-9DA7625953A7}"/>
              </a:ext>
            </a:extLst>
          </p:cNvPr>
          <p:cNvGrpSpPr/>
          <p:nvPr/>
        </p:nvGrpSpPr>
        <p:grpSpPr>
          <a:xfrm>
            <a:off x="152400" y="190500"/>
            <a:ext cx="15970980" cy="9829800"/>
            <a:chOff x="0" y="0"/>
            <a:chExt cx="5246934" cy="3038863"/>
          </a:xfrm>
        </p:grpSpPr>
        <p:sp>
          <p:nvSpPr>
            <p:cNvPr id="3" name="Freeform 3">
              <a:extLst>
                <a:ext uri="{FF2B5EF4-FFF2-40B4-BE49-F238E27FC236}">
                  <a16:creationId xmlns:a16="http://schemas.microsoft.com/office/drawing/2014/main" id="{84961CE4-79A2-DB24-39D1-9BFD85A3827C}"/>
                </a:ext>
              </a:extLst>
            </p:cNvPr>
            <p:cNvSpPr/>
            <p:nvPr/>
          </p:nvSpPr>
          <p:spPr>
            <a:xfrm>
              <a:off x="0" y="0"/>
              <a:ext cx="5246934" cy="3038863"/>
            </a:xfrm>
            <a:custGeom>
              <a:avLst/>
              <a:gdLst/>
              <a:ahLst/>
              <a:cxnLst/>
              <a:rect l="l" t="t" r="r" b="b"/>
              <a:pathLst>
                <a:path w="5246934" h="3038863">
                  <a:moveTo>
                    <a:pt x="5122474" y="3038863"/>
                  </a:moveTo>
                  <a:lnTo>
                    <a:pt x="124460" y="3038863"/>
                  </a:lnTo>
                  <a:cubicBezTo>
                    <a:pt x="55880" y="3038863"/>
                    <a:pt x="0" y="2982983"/>
                    <a:pt x="0" y="2914403"/>
                  </a:cubicBezTo>
                  <a:lnTo>
                    <a:pt x="0" y="124460"/>
                  </a:lnTo>
                  <a:cubicBezTo>
                    <a:pt x="0" y="55880"/>
                    <a:pt x="55880" y="0"/>
                    <a:pt x="124460" y="0"/>
                  </a:cubicBezTo>
                  <a:lnTo>
                    <a:pt x="5122474" y="0"/>
                  </a:lnTo>
                  <a:cubicBezTo>
                    <a:pt x="5191054" y="0"/>
                    <a:pt x="5246934" y="55880"/>
                    <a:pt x="5246934" y="124460"/>
                  </a:cubicBezTo>
                  <a:lnTo>
                    <a:pt x="5246934" y="2914403"/>
                  </a:lnTo>
                  <a:cubicBezTo>
                    <a:pt x="5246934" y="2982983"/>
                    <a:pt x="5191054" y="3038863"/>
                    <a:pt x="5122474" y="3038863"/>
                  </a:cubicBezTo>
                  <a:close/>
                </a:path>
              </a:pathLst>
            </a:custGeom>
            <a:solidFill>
              <a:srgbClr val="FFFFFF"/>
            </a:solidFill>
          </p:spPr>
        </p:sp>
      </p:grpSp>
      <p:sp>
        <p:nvSpPr>
          <p:cNvPr id="6" name="Freeform 6">
            <a:extLst>
              <a:ext uri="{FF2B5EF4-FFF2-40B4-BE49-F238E27FC236}">
                <a16:creationId xmlns:a16="http://schemas.microsoft.com/office/drawing/2014/main" id="{8D36AE25-56D6-A1E8-62FB-4B3342DD8E50}"/>
              </a:ext>
            </a:extLst>
          </p:cNvPr>
          <p:cNvSpPr/>
          <p:nvPr/>
        </p:nvSpPr>
        <p:spPr>
          <a:xfrm>
            <a:off x="13318786" y="190500"/>
            <a:ext cx="3652036" cy="13042986"/>
          </a:xfrm>
          <a:custGeom>
            <a:avLst/>
            <a:gdLst/>
            <a:ahLst/>
            <a:cxnLst/>
            <a:rect l="l" t="t" r="r" b="b"/>
            <a:pathLst>
              <a:path w="3652036" h="13042986">
                <a:moveTo>
                  <a:pt x="0" y="0"/>
                </a:moveTo>
                <a:lnTo>
                  <a:pt x="3652037" y="0"/>
                </a:lnTo>
                <a:lnTo>
                  <a:pt x="3652037" y="13042986"/>
                </a:lnTo>
                <a:lnTo>
                  <a:pt x="0" y="130429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8" name="Прямоугольник: скругленные углы 7">
            <a:hlinkClick r:id="rId4" action="ppaction://hlinksldjump"/>
            <a:extLst>
              <a:ext uri="{FF2B5EF4-FFF2-40B4-BE49-F238E27FC236}">
                <a16:creationId xmlns:a16="http://schemas.microsoft.com/office/drawing/2014/main" id="{E1355496-12D6-098E-C440-3AF7443221F6}"/>
              </a:ext>
            </a:extLst>
          </p:cNvPr>
          <p:cNvSpPr/>
          <p:nvPr/>
        </p:nvSpPr>
        <p:spPr>
          <a:xfrm>
            <a:off x="431828" y="419100"/>
            <a:ext cx="6502372" cy="4648200"/>
          </a:xfrm>
          <a:prstGeom prst="roundRect">
            <a:avLst/>
          </a:prstGeom>
          <a:solidFill>
            <a:schemeClr val="accent3">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3.1. "Я понимаю ваши опасения по поводу физической активности. Мы стараемся включать физические упражнения в нашу программу, но иногда это может быть не так заметно. Я могу рассказать вам о том, какие активности мы проводим, и как мы можем увеличить их количество, чтобы Ваня чувствовал себя более энергичным и активным."</a:t>
            </a:r>
          </a:p>
        </p:txBody>
      </p:sp>
      <p:sp>
        <p:nvSpPr>
          <p:cNvPr id="9" name="Прямоугольник: скругленные углы 8">
            <a:hlinkClick r:id="rId5" action="ppaction://hlinksldjump"/>
            <a:extLst>
              <a:ext uri="{FF2B5EF4-FFF2-40B4-BE49-F238E27FC236}">
                <a16:creationId xmlns:a16="http://schemas.microsoft.com/office/drawing/2014/main" id="{4D54D0E7-6637-BD53-E822-B1909C9C922A}"/>
              </a:ext>
            </a:extLst>
          </p:cNvPr>
          <p:cNvSpPr/>
          <p:nvPr/>
        </p:nvSpPr>
        <p:spPr>
          <a:xfrm>
            <a:off x="7315200" y="451757"/>
            <a:ext cx="6499590" cy="4648200"/>
          </a:xfrm>
          <a:prstGeom prst="roundRect">
            <a:avLst/>
          </a:prstGeom>
          <a:solidFill>
            <a:schemeClr val="accent3">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3.2. «Хорошо, что вы подняли эту тему! Мы действительно стремимся обеспечить детям достаточную физическую активность. Давайте обсудим, какие именно виды активности вы считаете наиболее полезными, и я постараюсь внедрить их в нашу программу. Возможно, мы можем организовать дополнительные занятия на свежем воздухе."</a:t>
            </a:r>
          </a:p>
        </p:txBody>
      </p:sp>
      <p:sp>
        <p:nvSpPr>
          <p:cNvPr id="10" name="Прямоугольник: скругленные углы 9">
            <a:hlinkClick r:id="rId6" action="ppaction://hlinksldjump"/>
            <a:extLst>
              <a:ext uri="{FF2B5EF4-FFF2-40B4-BE49-F238E27FC236}">
                <a16:creationId xmlns:a16="http://schemas.microsoft.com/office/drawing/2014/main" id="{64156C82-ABFA-F5A8-A036-6EEA38D0D15C}"/>
              </a:ext>
            </a:extLst>
          </p:cNvPr>
          <p:cNvSpPr/>
          <p:nvPr/>
        </p:nvSpPr>
        <p:spPr>
          <a:xfrm>
            <a:off x="431828" y="5334000"/>
            <a:ext cx="6502372" cy="4533900"/>
          </a:xfrm>
          <a:prstGeom prst="roundRect">
            <a:avLst/>
          </a:prstGeom>
          <a:solidFill>
            <a:schemeClr val="accent3">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3.3. «</a:t>
            </a:r>
            <a:r>
              <a:rPr lang="ru-RU" sz="2400" b="1" kern="100" dirty="0">
                <a:solidFill>
                  <a:schemeClr val="tx1"/>
                </a:solidFill>
                <a:latin typeface="Aptos" panose="020B0004020202020204" pitchFamily="34" charset="0"/>
                <a:ea typeface="Calibri" panose="020F0502020204030204" pitchFamily="34" charset="0"/>
                <a:cs typeface="Times New Roman" panose="02020603050405020304" pitchFamily="18" charset="0"/>
              </a:rPr>
              <a:t>Мне понятно</a:t>
            </a: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 ваше беспокойство о здоровье Вани. Физическая активность действительно важна для детей, и мы стараемся уделять ей внимание. Я могу предложить вам несколько идей для активных игр, которые вы можете проводить с Ваней дома, чтобы поддержать его физическое развитие."</a:t>
            </a:r>
          </a:p>
        </p:txBody>
      </p:sp>
      <p:sp>
        <p:nvSpPr>
          <p:cNvPr id="11" name="Прямоугольник: скругленные углы 10">
            <a:hlinkClick r:id="rId6" action="ppaction://hlinksldjump"/>
            <a:extLst>
              <a:ext uri="{FF2B5EF4-FFF2-40B4-BE49-F238E27FC236}">
                <a16:creationId xmlns:a16="http://schemas.microsoft.com/office/drawing/2014/main" id="{61E56221-04B2-9BC8-D044-141AF7DED418}"/>
              </a:ext>
            </a:extLst>
          </p:cNvPr>
          <p:cNvSpPr/>
          <p:nvPr/>
        </p:nvSpPr>
        <p:spPr>
          <a:xfrm>
            <a:off x="7286962" y="5361214"/>
            <a:ext cx="6527828" cy="4533900"/>
          </a:xfrm>
          <a:prstGeom prst="roundRect">
            <a:avLst/>
          </a:prstGeom>
          <a:solidFill>
            <a:schemeClr val="accent3">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0215" algn="just">
              <a:spcAft>
                <a:spcPts val="800"/>
              </a:spcAft>
            </a:pP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3.4. "Важно помнить, что у нас в саду есть утвержденная программа, которая включает физическую активность. Однако я понимаю, что каждый родитель хочет, чтобы его ребенок </a:t>
            </a:r>
            <a:r>
              <a:rPr lang="ru-RU" sz="2400" b="1" kern="100" dirty="0">
                <a:solidFill>
                  <a:schemeClr val="tx1"/>
                </a:solidFill>
                <a:latin typeface="Aptos" panose="020B0004020202020204" pitchFamily="34" charset="0"/>
                <a:ea typeface="Calibri" panose="020F0502020204030204" pitchFamily="34" charset="0"/>
                <a:cs typeface="Times New Roman" panose="02020603050405020304" pitchFamily="18" charset="0"/>
              </a:rPr>
              <a:t>рос </a:t>
            </a:r>
            <a:r>
              <a:rPr lang="ru-RU" sz="2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rPr>
              <a:t> активным и энергичным. Мы можем рассмотреть возможность организации дополнительных спортивных мероприятий или активных игр в группе."</a:t>
            </a:r>
          </a:p>
          <a:p>
            <a:pPr indent="450215" algn="just">
              <a:spcAft>
                <a:spcPts val="800"/>
              </a:spcAft>
            </a:pPr>
            <a:r>
              <a:rPr lang="ru-RU" sz="18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4" name="Freeform 15">
            <a:hlinkClick r:id="rId7" action="ppaction://hlinksldjump"/>
            <a:extLst>
              <a:ext uri="{FF2B5EF4-FFF2-40B4-BE49-F238E27FC236}">
                <a16:creationId xmlns:a16="http://schemas.microsoft.com/office/drawing/2014/main" id="{0664B385-44A1-E0B7-E44C-E3CB2EF93649}"/>
              </a:ext>
            </a:extLst>
          </p:cNvPr>
          <p:cNvSpPr/>
          <p:nvPr/>
        </p:nvSpPr>
        <p:spPr>
          <a:xfrm>
            <a:off x="15509673" y="6371255"/>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№2</a:t>
            </a:r>
            <a:endParaRPr lang="ru-RU" sz="2800" dirty="0">
              <a:solidFill>
                <a:schemeClr val="bg1"/>
              </a:solidFill>
              <a:latin typeface="HK Grotesk Bold" panose="020B0604020202020204" charset="-52"/>
            </a:endParaRPr>
          </a:p>
        </p:txBody>
      </p:sp>
      <p:sp>
        <p:nvSpPr>
          <p:cNvPr id="7" name="Freeform 15">
            <a:hlinkClick r:id="rId8" action="ppaction://hlinksldjump"/>
            <a:extLst>
              <a:ext uri="{FF2B5EF4-FFF2-40B4-BE49-F238E27FC236}">
                <a16:creationId xmlns:a16="http://schemas.microsoft.com/office/drawing/2014/main" id="{E31E2C09-2A7B-3D23-AD1B-2C73870AEC94}"/>
              </a:ext>
            </a:extLst>
          </p:cNvPr>
          <p:cNvSpPr/>
          <p:nvPr/>
        </p:nvSpPr>
        <p:spPr>
          <a:xfrm>
            <a:off x="15512143" y="759901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
        <p:nvSpPr>
          <p:cNvPr id="12" name="Freeform 15">
            <a:hlinkClick r:id="rId9" action="ppaction://hlinksldjump"/>
            <a:extLst>
              <a:ext uri="{FF2B5EF4-FFF2-40B4-BE49-F238E27FC236}">
                <a16:creationId xmlns:a16="http://schemas.microsoft.com/office/drawing/2014/main" id="{27E50C31-9413-9F21-253A-48919B811F0A}"/>
              </a:ext>
            </a:extLst>
          </p:cNvPr>
          <p:cNvSpPr/>
          <p:nvPr/>
        </p:nvSpPr>
        <p:spPr>
          <a:xfrm>
            <a:off x="15434136" y="514350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№1</a:t>
            </a:r>
            <a:endParaRPr lang="ru-RU" sz="2800" dirty="0">
              <a:solidFill>
                <a:schemeClr val="bg1"/>
              </a:solidFill>
              <a:latin typeface="HK Grotesk Bold" panose="020B0604020202020204" charset="-52"/>
            </a:endParaRPr>
          </a:p>
        </p:txBody>
      </p:sp>
      <p:sp>
        <p:nvSpPr>
          <p:cNvPr id="5" name="Freeform 15">
            <a:hlinkClick r:id="rId10" action="ppaction://hlinksldjump"/>
            <a:extLst>
              <a:ext uri="{FF2B5EF4-FFF2-40B4-BE49-F238E27FC236}">
                <a16:creationId xmlns:a16="http://schemas.microsoft.com/office/drawing/2014/main" id="{72D553D2-0205-ED39-0CC3-386958BBFE2C}"/>
              </a:ext>
            </a:extLst>
          </p:cNvPr>
          <p:cNvSpPr/>
          <p:nvPr/>
        </p:nvSpPr>
        <p:spPr>
          <a:xfrm>
            <a:off x="15509673" y="8870415"/>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финалу</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684631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B6EEF"/>
        </a:solidFill>
        <a:effectLst/>
      </p:bgPr>
    </p:bg>
    <p:spTree>
      <p:nvGrpSpPr>
        <p:cNvPr id="1" name="">
          <a:extLst>
            <a:ext uri="{FF2B5EF4-FFF2-40B4-BE49-F238E27FC236}">
              <a16:creationId xmlns:a16="http://schemas.microsoft.com/office/drawing/2014/main" id="{3552A5E6-8828-6B4F-5A8F-F59EB597CE0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0EAD089-0F2A-84DC-6849-CF30FBB7C671}"/>
              </a:ext>
            </a:extLst>
          </p:cNvPr>
          <p:cNvGrpSpPr/>
          <p:nvPr/>
        </p:nvGrpSpPr>
        <p:grpSpPr>
          <a:xfrm>
            <a:off x="533401" y="651751"/>
            <a:ext cx="11811000" cy="7996950"/>
            <a:chOff x="0" y="0"/>
            <a:chExt cx="16066956" cy="11977999"/>
          </a:xfrm>
        </p:grpSpPr>
        <p:grpSp>
          <p:nvGrpSpPr>
            <p:cNvPr id="3" name="Group 3">
              <a:extLst>
                <a:ext uri="{FF2B5EF4-FFF2-40B4-BE49-F238E27FC236}">
                  <a16:creationId xmlns:a16="http://schemas.microsoft.com/office/drawing/2014/main" id="{E536806D-F1EB-5CD1-09E0-A187F3422A07}"/>
                </a:ext>
              </a:extLst>
            </p:cNvPr>
            <p:cNvGrpSpPr/>
            <p:nvPr/>
          </p:nvGrpSpPr>
          <p:grpSpPr>
            <a:xfrm>
              <a:off x="0" y="0"/>
              <a:ext cx="16066956" cy="11977999"/>
              <a:chOff x="0" y="0"/>
              <a:chExt cx="4076246" cy="3038863"/>
            </a:xfrm>
          </p:grpSpPr>
          <p:sp>
            <p:nvSpPr>
              <p:cNvPr id="4" name="Freeform 4">
                <a:extLst>
                  <a:ext uri="{FF2B5EF4-FFF2-40B4-BE49-F238E27FC236}">
                    <a16:creationId xmlns:a16="http://schemas.microsoft.com/office/drawing/2014/main" id="{918129C1-CDDE-EB6F-1073-DB2FDDE1330F}"/>
                  </a:ext>
                </a:extLst>
              </p:cNvPr>
              <p:cNvSpPr/>
              <p:nvPr/>
            </p:nvSpPr>
            <p:spPr>
              <a:xfrm>
                <a:off x="0" y="0"/>
                <a:ext cx="4076247" cy="3038863"/>
              </a:xfrm>
              <a:custGeom>
                <a:avLst/>
                <a:gdLst/>
                <a:ahLst/>
                <a:cxnLst/>
                <a:rect l="l" t="t" r="r" b="b"/>
                <a:pathLst>
                  <a:path w="4076247" h="3038863">
                    <a:moveTo>
                      <a:pt x="3951786" y="3038863"/>
                    </a:moveTo>
                    <a:lnTo>
                      <a:pt x="124460" y="3038863"/>
                    </a:lnTo>
                    <a:cubicBezTo>
                      <a:pt x="55880" y="3038863"/>
                      <a:pt x="0" y="2982983"/>
                      <a:pt x="0" y="2914403"/>
                    </a:cubicBezTo>
                    <a:lnTo>
                      <a:pt x="0" y="124460"/>
                    </a:lnTo>
                    <a:cubicBezTo>
                      <a:pt x="0" y="55880"/>
                      <a:pt x="55880" y="0"/>
                      <a:pt x="124460" y="0"/>
                    </a:cubicBezTo>
                    <a:lnTo>
                      <a:pt x="3951786" y="0"/>
                    </a:lnTo>
                    <a:cubicBezTo>
                      <a:pt x="4020366" y="0"/>
                      <a:pt x="4076247" y="55880"/>
                      <a:pt x="4076247" y="124460"/>
                    </a:cubicBezTo>
                    <a:lnTo>
                      <a:pt x="4076247" y="2914403"/>
                    </a:lnTo>
                    <a:cubicBezTo>
                      <a:pt x="4076247" y="2982983"/>
                      <a:pt x="4020366" y="3038863"/>
                      <a:pt x="3951786" y="3038863"/>
                    </a:cubicBezTo>
                    <a:close/>
                  </a:path>
                </a:pathLst>
              </a:custGeom>
              <a:solidFill>
                <a:srgbClr val="FFFFFF"/>
              </a:solidFill>
            </p:spPr>
          </p:sp>
        </p:grpSp>
        <p:grpSp>
          <p:nvGrpSpPr>
            <p:cNvPr id="5" name="Group 5">
              <a:extLst>
                <a:ext uri="{FF2B5EF4-FFF2-40B4-BE49-F238E27FC236}">
                  <a16:creationId xmlns:a16="http://schemas.microsoft.com/office/drawing/2014/main" id="{847A930E-0B69-3129-B259-EF6757D982DA}"/>
                </a:ext>
              </a:extLst>
            </p:cNvPr>
            <p:cNvGrpSpPr/>
            <p:nvPr/>
          </p:nvGrpSpPr>
          <p:grpSpPr>
            <a:xfrm rot="-10800000">
              <a:off x="1386781" y="502600"/>
              <a:ext cx="289704" cy="289704"/>
              <a:chOff x="0" y="0"/>
              <a:chExt cx="6350000" cy="6350000"/>
            </a:xfrm>
          </p:grpSpPr>
          <p:sp>
            <p:nvSpPr>
              <p:cNvPr id="6" name="Freeform 6">
                <a:extLst>
                  <a:ext uri="{FF2B5EF4-FFF2-40B4-BE49-F238E27FC236}">
                    <a16:creationId xmlns:a16="http://schemas.microsoft.com/office/drawing/2014/main" id="{122E11A3-91BC-85C3-0532-7F8D0D40308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a:extLst>
                <a:ext uri="{FF2B5EF4-FFF2-40B4-BE49-F238E27FC236}">
                  <a16:creationId xmlns:a16="http://schemas.microsoft.com/office/drawing/2014/main" id="{252E8B8A-4645-55CA-AC19-A1ACE3117043}"/>
                </a:ext>
              </a:extLst>
            </p:cNvPr>
            <p:cNvGrpSpPr/>
            <p:nvPr/>
          </p:nvGrpSpPr>
          <p:grpSpPr>
            <a:xfrm rot="-10800000">
              <a:off x="1039940" y="502600"/>
              <a:ext cx="289704" cy="289704"/>
              <a:chOff x="0" y="0"/>
              <a:chExt cx="6350000" cy="6350000"/>
            </a:xfrm>
          </p:grpSpPr>
          <p:sp>
            <p:nvSpPr>
              <p:cNvPr id="8" name="Freeform 8">
                <a:extLst>
                  <a:ext uri="{FF2B5EF4-FFF2-40B4-BE49-F238E27FC236}">
                    <a16:creationId xmlns:a16="http://schemas.microsoft.com/office/drawing/2014/main" id="{61539195-DDD9-9A71-88ED-C1BAB704DE8C}"/>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B6EEF"/>
              </a:solidFill>
            </p:spPr>
          </p:sp>
        </p:grpSp>
        <p:grpSp>
          <p:nvGrpSpPr>
            <p:cNvPr id="9" name="Group 9">
              <a:extLst>
                <a:ext uri="{FF2B5EF4-FFF2-40B4-BE49-F238E27FC236}">
                  <a16:creationId xmlns:a16="http://schemas.microsoft.com/office/drawing/2014/main" id="{353DC43D-FBE0-2475-EB9A-46129261333D}"/>
                </a:ext>
              </a:extLst>
            </p:cNvPr>
            <p:cNvGrpSpPr/>
            <p:nvPr/>
          </p:nvGrpSpPr>
          <p:grpSpPr>
            <a:xfrm rot="-10800000">
              <a:off x="693100" y="502600"/>
              <a:ext cx="289704" cy="289704"/>
              <a:chOff x="0" y="0"/>
              <a:chExt cx="6350000" cy="6350000"/>
            </a:xfrm>
          </p:grpSpPr>
          <p:sp>
            <p:nvSpPr>
              <p:cNvPr id="10" name="Freeform 10">
                <a:extLst>
                  <a:ext uri="{FF2B5EF4-FFF2-40B4-BE49-F238E27FC236}">
                    <a16:creationId xmlns:a16="http://schemas.microsoft.com/office/drawing/2014/main" id="{07527F00-A7BF-FD28-045B-77E8C6A63FC9}"/>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AutoShape 11">
              <a:extLst>
                <a:ext uri="{FF2B5EF4-FFF2-40B4-BE49-F238E27FC236}">
                  <a16:creationId xmlns:a16="http://schemas.microsoft.com/office/drawing/2014/main" id="{5F4DE619-1028-DFB2-F8C4-9CB72285229D}"/>
                </a:ext>
              </a:extLst>
            </p:cNvPr>
            <p:cNvSpPr/>
            <p:nvPr/>
          </p:nvSpPr>
          <p:spPr>
            <a:xfrm>
              <a:off x="0" y="1266422"/>
              <a:ext cx="16066956" cy="0"/>
            </a:xfrm>
            <a:prstGeom prst="line">
              <a:avLst/>
            </a:prstGeom>
            <a:ln w="12700" cap="rnd">
              <a:solidFill>
                <a:srgbClr val="000000"/>
              </a:solidFill>
              <a:prstDash val="solid"/>
              <a:headEnd type="none" w="sm" len="sm"/>
              <a:tailEnd type="none" w="sm" len="sm"/>
            </a:ln>
          </p:spPr>
        </p:sp>
      </p:grpSp>
      <p:sp>
        <p:nvSpPr>
          <p:cNvPr id="13" name="Freeform 13">
            <a:extLst>
              <a:ext uri="{FF2B5EF4-FFF2-40B4-BE49-F238E27FC236}">
                <a16:creationId xmlns:a16="http://schemas.microsoft.com/office/drawing/2014/main" id="{37D9B6C8-5420-5D88-B815-9D7EB2914C6D}"/>
              </a:ext>
            </a:extLst>
          </p:cNvPr>
          <p:cNvSpPr/>
          <p:nvPr/>
        </p:nvSpPr>
        <p:spPr>
          <a:xfrm>
            <a:off x="13363333" y="1137339"/>
            <a:ext cx="7791934" cy="15931464"/>
          </a:xfrm>
          <a:custGeom>
            <a:avLst/>
            <a:gdLst/>
            <a:ahLst/>
            <a:cxnLst/>
            <a:rect l="l" t="t" r="r" b="b"/>
            <a:pathLst>
              <a:path w="7791934" h="15931464">
                <a:moveTo>
                  <a:pt x="0" y="0"/>
                </a:moveTo>
                <a:lnTo>
                  <a:pt x="7791934" y="0"/>
                </a:lnTo>
                <a:lnTo>
                  <a:pt x="7791934" y="15931464"/>
                </a:lnTo>
                <a:lnTo>
                  <a:pt x="0" y="1593146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4" name="TextBox 13">
            <a:extLst>
              <a:ext uri="{FF2B5EF4-FFF2-40B4-BE49-F238E27FC236}">
                <a16:creationId xmlns:a16="http://schemas.microsoft.com/office/drawing/2014/main" id="{691EED13-CFBF-8F2A-8CEC-09FA3F80A55C}"/>
              </a:ext>
            </a:extLst>
          </p:cNvPr>
          <p:cNvSpPr txBox="1"/>
          <p:nvPr/>
        </p:nvSpPr>
        <p:spPr>
          <a:xfrm>
            <a:off x="914400" y="1943100"/>
            <a:ext cx="11125200" cy="6565900"/>
          </a:xfrm>
          <a:prstGeom prst="rect">
            <a:avLst/>
          </a:prstGeom>
          <a:noFill/>
        </p:spPr>
        <p:txBody>
          <a:bodyPr wrap="square" rtlCol="0">
            <a:spAutoFit/>
          </a:bodyPr>
          <a:lstStyle/>
          <a:p>
            <a:pPr indent="450215" algn="just">
              <a:spcAft>
                <a:spcPts val="800"/>
              </a:spcAft>
            </a:pPr>
            <a:r>
              <a:rPr lang="ru-RU" sz="1800" kern="1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ru-RU" sz="3600" dirty="0">
                <a:effectLst/>
                <a:latin typeface="HK Grotesk Medium" panose="020B0604020202020204" charset="-52"/>
                <a:ea typeface="Calibri" panose="020F0502020204030204" pitchFamily="34" charset="0"/>
              </a:rPr>
              <a:t>Ответ 3.1: </a:t>
            </a:r>
          </a:p>
          <a:p>
            <a:endParaRPr lang="ru-RU" sz="3600" dirty="0">
              <a:effectLst/>
              <a:latin typeface="HK Grotesk Medium" panose="020B0604020202020204" charset="-52"/>
              <a:ea typeface="Calibri" panose="020F0502020204030204" pitchFamily="34" charset="0"/>
            </a:endParaRPr>
          </a:p>
          <a:p>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демонстрируете понимание и готовность объяснить свою позицию, что может помочь родителю почувствовать, что его мнение важно. Родитель может оценить вашу открытость и желание делиться информацией о программе, что может снизить его тревожность. Это также может привести к более конструктивному диалогу о том, как улучшить физическую активность в группе.</a:t>
            </a:r>
          </a:p>
          <a:p>
            <a:endParaRPr lang="ru-RU" sz="3600" dirty="0">
              <a:effectLst/>
              <a:latin typeface="HK Grotesk Medium" panose="020B0604020202020204" charset="-52"/>
              <a:ea typeface="Calibri" panose="020F0502020204030204" pitchFamily="34" charset="0"/>
            </a:endParaRPr>
          </a:p>
        </p:txBody>
      </p:sp>
      <p:sp>
        <p:nvSpPr>
          <p:cNvPr id="15" name="TextBox 14">
            <a:extLst>
              <a:ext uri="{FF2B5EF4-FFF2-40B4-BE49-F238E27FC236}">
                <a16:creationId xmlns:a16="http://schemas.microsoft.com/office/drawing/2014/main" id="{B56FB42D-269C-EAF5-FD81-EA2C2FDA852F}"/>
              </a:ext>
            </a:extLst>
          </p:cNvPr>
          <p:cNvSpPr txBox="1"/>
          <p:nvPr/>
        </p:nvSpPr>
        <p:spPr>
          <a:xfrm>
            <a:off x="2050216" y="869027"/>
            <a:ext cx="9151184" cy="646331"/>
          </a:xfrm>
          <a:prstGeom prst="rect">
            <a:avLst/>
          </a:prstGeom>
          <a:noFill/>
        </p:spPr>
        <p:txBody>
          <a:bodyPr wrap="square" rtlCol="0">
            <a:spAutoFit/>
          </a:bodyPr>
          <a:lstStyle/>
          <a:p>
            <a:pPr indent="450215" algn="just">
              <a:spcAft>
                <a:spcPts val="800"/>
              </a:spcAft>
            </a:pPr>
            <a:r>
              <a:rPr lang="ru-RU" sz="3600" b="1" kern="100" dirty="0">
                <a:solidFill>
                  <a:srgbClr val="FF0000"/>
                </a:solidFill>
                <a:effectLst/>
                <a:latin typeface="HK Grotesk Bold" panose="020B0604020202020204" charset="-52"/>
                <a:ea typeface="Calibri" panose="020F0502020204030204" pitchFamily="34" charset="0"/>
                <a:cs typeface="Times New Roman" panose="02020603050405020304" pitchFamily="18" charset="0"/>
              </a:rPr>
              <a:t>Последствия </a:t>
            </a:r>
            <a:r>
              <a:rPr lang="ru-RU" sz="3600" b="1" kern="100" dirty="0">
                <a:effectLst/>
                <a:latin typeface="HK Grotesk Bold" panose="020B0604020202020204" charset="-52"/>
                <a:ea typeface="Calibri" panose="020F0502020204030204" pitchFamily="34" charset="0"/>
                <a:cs typeface="Times New Roman" panose="02020603050405020304" pitchFamily="18" charset="0"/>
              </a:rPr>
              <a:t>выбора ответа</a:t>
            </a:r>
            <a:r>
              <a:rPr lang="ru-RU"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18" name="Freeform 15">
            <a:hlinkClick r:id="rId5" action="ppaction://hlinksldjump"/>
            <a:extLst>
              <a:ext uri="{FF2B5EF4-FFF2-40B4-BE49-F238E27FC236}">
                <a16:creationId xmlns:a16="http://schemas.microsoft.com/office/drawing/2014/main" id="{B29617A0-3560-0348-5423-5DD1BE67E52E}"/>
              </a:ext>
            </a:extLst>
          </p:cNvPr>
          <p:cNvSpPr/>
          <p:nvPr/>
        </p:nvSpPr>
        <p:spPr>
          <a:xfrm>
            <a:off x="3905524" y="8789739"/>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2" name="Freeform 15">
            <a:hlinkClick r:id="rId6" action="ppaction://hlinksldjump"/>
            <a:extLst>
              <a:ext uri="{FF2B5EF4-FFF2-40B4-BE49-F238E27FC236}">
                <a16:creationId xmlns:a16="http://schemas.microsoft.com/office/drawing/2014/main" id="{53022121-0FEA-2F62-3B27-4E7E01E73017}"/>
              </a:ext>
            </a:extLst>
          </p:cNvPr>
          <p:cNvSpPr/>
          <p:nvPr/>
        </p:nvSpPr>
        <p:spPr>
          <a:xfrm>
            <a:off x="15316200" y="877341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19757594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a:extLst>
            <a:ext uri="{FF2B5EF4-FFF2-40B4-BE49-F238E27FC236}">
              <a16:creationId xmlns:a16="http://schemas.microsoft.com/office/drawing/2014/main" id="{17BAC6E1-9900-9E81-9B3D-0291FF81F178}"/>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1DD7E57-8FD7-6884-F677-0E09F41B0FBE}"/>
              </a:ext>
            </a:extLst>
          </p:cNvPr>
          <p:cNvGrpSpPr/>
          <p:nvPr/>
        </p:nvGrpSpPr>
        <p:grpSpPr>
          <a:xfrm>
            <a:off x="609600" y="737588"/>
            <a:ext cx="12115800" cy="7834912"/>
            <a:chOff x="0" y="0"/>
            <a:chExt cx="16956184" cy="10197253"/>
          </a:xfrm>
        </p:grpSpPr>
        <p:grpSp>
          <p:nvGrpSpPr>
            <p:cNvPr id="3" name="Group 3">
              <a:extLst>
                <a:ext uri="{FF2B5EF4-FFF2-40B4-BE49-F238E27FC236}">
                  <a16:creationId xmlns:a16="http://schemas.microsoft.com/office/drawing/2014/main" id="{54FCA18B-79EF-A269-B255-3C0112A8DA31}"/>
                </a:ext>
              </a:extLst>
            </p:cNvPr>
            <p:cNvGrpSpPr/>
            <p:nvPr/>
          </p:nvGrpSpPr>
          <p:grpSpPr>
            <a:xfrm>
              <a:off x="0" y="0"/>
              <a:ext cx="16956184" cy="10197253"/>
              <a:chOff x="0" y="0"/>
              <a:chExt cx="4301847" cy="2587081"/>
            </a:xfrm>
          </p:grpSpPr>
          <p:sp>
            <p:nvSpPr>
              <p:cNvPr id="4" name="Freeform 4">
                <a:extLst>
                  <a:ext uri="{FF2B5EF4-FFF2-40B4-BE49-F238E27FC236}">
                    <a16:creationId xmlns:a16="http://schemas.microsoft.com/office/drawing/2014/main" id="{6CAD0B28-7BA9-9A46-6C80-A3FB777822FD}"/>
                  </a:ext>
                </a:extLst>
              </p:cNvPr>
              <p:cNvSpPr/>
              <p:nvPr/>
            </p:nvSpPr>
            <p:spPr>
              <a:xfrm>
                <a:off x="0" y="0"/>
                <a:ext cx="4301847" cy="2587081"/>
              </a:xfrm>
              <a:custGeom>
                <a:avLst/>
                <a:gdLst/>
                <a:ahLst/>
                <a:cxnLst/>
                <a:rect l="l" t="t" r="r" b="b"/>
                <a:pathLst>
                  <a:path w="4301847" h="2587081">
                    <a:moveTo>
                      <a:pt x="4177387" y="2587081"/>
                    </a:moveTo>
                    <a:lnTo>
                      <a:pt x="124460" y="2587081"/>
                    </a:lnTo>
                    <a:cubicBezTo>
                      <a:pt x="55880" y="2587081"/>
                      <a:pt x="0" y="2531201"/>
                      <a:pt x="0" y="2462621"/>
                    </a:cubicBezTo>
                    <a:lnTo>
                      <a:pt x="0" y="124460"/>
                    </a:lnTo>
                    <a:cubicBezTo>
                      <a:pt x="0" y="55880"/>
                      <a:pt x="55880" y="0"/>
                      <a:pt x="124460" y="0"/>
                    </a:cubicBezTo>
                    <a:lnTo>
                      <a:pt x="4177387" y="0"/>
                    </a:lnTo>
                    <a:cubicBezTo>
                      <a:pt x="4245967" y="0"/>
                      <a:pt x="4301847" y="55880"/>
                      <a:pt x="4301847" y="124460"/>
                    </a:cubicBezTo>
                    <a:lnTo>
                      <a:pt x="4301847" y="2462621"/>
                    </a:lnTo>
                    <a:cubicBezTo>
                      <a:pt x="4301847" y="2531201"/>
                      <a:pt x="4245967" y="2587081"/>
                      <a:pt x="4177387" y="2587081"/>
                    </a:cubicBezTo>
                    <a:close/>
                  </a:path>
                </a:pathLst>
              </a:custGeom>
              <a:solidFill>
                <a:srgbClr val="FFFFFF"/>
              </a:solidFill>
            </p:spPr>
          </p:sp>
        </p:grpSp>
        <p:sp>
          <p:nvSpPr>
            <p:cNvPr id="5" name="AutoShape 5">
              <a:extLst>
                <a:ext uri="{FF2B5EF4-FFF2-40B4-BE49-F238E27FC236}">
                  <a16:creationId xmlns:a16="http://schemas.microsoft.com/office/drawing/2014/main" id="{3F0F45B6-02AB-7ABF-8894-A854FD92547B}"/>
                </a:ext>
              </a:extLst>
            </p:cNvPr>
            <p:cNvSpPr/>
            <p:nvPr/>
          </p:nvSpPr>
          <p:spPr>
            <a:xfrm>
              <a:off x="0" y="1266422"/>
              <a:ext cx="16736288" cy="0"/>
            </a:xfrm>
            <a:prstGeom prst="line">
              <a:avLst/>
            </a:prstGeom>
            <a:ln w="12700" cap="rnd">
              <a:solidFill>
                <a:srgbClr val="000000"/>
              </a:solidFill>
              <a:prstDash val="solid"/>
              <a:headEnd type="none" w="sm" len="sm"/>
              <a:tailEnd type="none" w="sm" len="sm"/>
            </a:ln>
          </p:spPr>
        </p:sp>
        <p:grpSp>
          <p:nvGrpSpPr>
            <p:cNvPr id="6" name="Group 6">
              <a:extLst>
                <a:ext uri="{FF2B5EF4-FFF2-40B4-BE49-F238E27FC236}">
                  <a16:creationId xmlns:a16="http://schemas.microsoft.com/office/drawing/2014/main" id="{C78D1C78-3B2A-6DAD-3C37-1232DC8F7C7A}"/>
                </a:ext>
              </a:extLst>
            </p:cNvPr>
            <p:cNvGrpSpPr/>
            <p:nvPr/>
          </p:nvGrpSpPr>
          <p:grpSpPr>
            <a:xfrm rot="-10800000">
              <a:off x="1386781" y="502600"/>
              <a:ext cx="289704" cy="289704"/>
              <a:chOff x="0" y="0"/>
              <a:chExt cx="6350000" cy="6350000"/>
            </a:xfrm>
          </p:grpSpPr>
          <p:sp>
            <p:nvSpPr>
              <p:cNvPr id="7" name="Freeform 7">
                <a:extLst>
                  <a:ext uri="{FF2B5EF4-FFF2-40B4-BE49-F238E27FC236}">
                    <a16:creationId xmlns:a16="http://schemas.microsoft.com/office/drawing/2014/main" id="{874E6D5B-23E5-8F1C-E818-BA4BEAB703F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8" name="Group 8">
              <a:extLst>
                <a:ext uri="{FF2B5EF4-FFF2-40B4-BE49-F238E27FC236}">
                  <a16:creationId xmlns:a16="http://schemas.microsoft.com/office/drawing/2014/main" id="{01F6B113-7346-DC20-F339-E47F00E8939F}"/>
                </a:ext>
              </a:extLst>
            </p:cNvPr>
            <p:cNvGrpSpPr/>
            <p:nvPr/>
          </p:nvGrpSpPr>
          <p:grpSpPr>
            <a:xfrm rot="-10800000">
              <a:off x="1039940" y="502600"/>
              <a:ext cx="289704" cy="289704"/>
              <a:chOff x="0" y="0"/>
              <a:chExt cx="6350000" cy="6350000"/>
            </a:xfrm>
          </p:grpSpPr>
          <p:sp>
            <p:nvSpPr>
              <p:cNvPr id="9" name="Freeform 9">
                <a:extLst>
                  <a:ext uri="{FF2B5EF4-FFF2-40B4-BE49-F238E27FC236}">
                    <a16:creationId xmlns:a16="http://schemas.microsoft.com/office/drawing/2014/main" id="{11592E2C-8BA7-320B-B2DD-3791982B13F9}"/>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10" name="Group 10">
              <a:extLst>
                <a:ext uri="{FF2B5EF4-FFF2-40B4-BE49-F238E27FC236}">
                  <a16:creationId xmlns:a16="http://schemas.microsoft.com/office/drawing/2014/main" id="{8271B16B-840C-AE67-DED3-BF040DE03A00}"/>
                </a:ext>
              </a:extLst>
            </p:cNvPr>
            <p:cNvGrpSpPr/>
            <p:nvPr/>
          </p:nvGrpSpPr>
          <p:grpSpPr>
            <a:xfrm rot="-10800000">
              <a:off x="693100" y="502600"/>
              <a:ext cx="289704" cy="289704"/>
              <a:chOff x="0" y="0"/>
              <a:chExt cx="6350000" cy="6350000"/>
            </a:xfrm>
          </p:grpSpPr>
          <p:sp>
            <p:nvSpPr>
              <p:cNvPr id="11" name="Freeform 11">
                <a:extLst>
                  <a:ext uri="{FF2B5EF4-FFF2-40B4-BE49-F238E27FC236}">
                    <a16:creationId xmlns:a16="http://schemas.microsoft.com/office/drawing/2014/main" id="{AC8FBE18-A202-8EF5-44E8-46D603E494A2}"/>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grpSp>
      <p:sp>
        <p:nvSpPr>
          <p:cNvPr id="13" name="Freeform 13">
            <a:extLst>
              <a:ext uri="{FF2B5EF4-FFF2-40B4-BE49-F238E27FC236}">
                <a16:creationId xmlns:a16="http://schemas.microsoft.com/office/drawing/2014/main" id="{35474CED-6C9C-E1C7-AC86-E2F82E41D121}"/>
              </a:ext>
            </a:extLst>
          </p:cNvPr>
          <p:cNvSpPr/>
          <p:nvPr/>
        </p:nvSpPr>
        <p:spPr>
          <a:xfrm>
            <a:off x="11823219" y="737588"/>
            <a:ext cx="8093387" cy="15618817"/>
          </a:xfrm>
          <a:custGeom>
            <a:avLst/>
            <a:gdLst/>
            <a:ahLst/>
            <a:cxnLst/>
            <a:rect l="l" t="t" r="r" b="b"/>
            <a:pathLst>
              <a:path w="8093387" h="15618817">
                <a:moveTo>
                  <a:pt x="0" y="0"/>
                </a:moveTo>
                <a:lnTo>
                  <a:pt x="8093387" y="0"/>
                </a:lnTo>
                <a:lnTo>
                  <a:pt x="8093387" y="15618817"/>
                </a:lnTo>
                <a:lnTo>
                  <a:pt x="0" y="1561881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2" name="TextBox 11">
            <a:extLst>
              <a:ext uri="{FF2B5EF4-FFF2-40B4-BE49-F238E27FC236}">
                <a16:creationId xmlns:a16="http://schemas.microsoft.com/office/drawing/2014/main" id="{51AD1ED0-4150-14E5-7D3A-12F17081852A}"/>
              </a:ext>
            </a:extLst>
          </p:cNvPr>
          <p:cNvSpPr txBox="1"/>
          <p:nvPr/>
        </p:nvSpPr>
        <p:spPr>
          <a:xfrm>
            <a:off x="2542610" y="1123753"/>
            <a:ext cx="8093387" cy="1025922"/>
          </a:xfrm>
          <a:prstGeom prst="rect">
            <a:avLst/>
          </a:prstGeom>
          <a:noFill/>
        </p:spPr>
        <p:txBody>
          <a:bodyPr wrap="square" rtlCol="0">
            <a:spAutoFit/>
          </a:bodyPr>
          <a:lstStyle/>
          <a:p>
            <a:pPr marL="0" marR="0" lvl="0" indent="450215" algn="just" defTabSz="914400" rtl="0" eaLnBrk="1" fontAlgn="auto" latinLnBrk="0" hangingPunct="1">
              <a:lnSpc>
                <a:spcPct val="100000"/>
              </a:lnSpc>
              <a:spcBef>
                <a:spcPts val="0"/>
              </a:spcBef>
              <a:spcAft>
                <a:spcPts val="800"/>
              </a:spcAft>
              <a:buClrTx/>
              <a:buSzTx/>
              <a:buFontTx/>
              <a:buNone/>
              <a:tabLst/>
              <a:defRPr/>
            </a:pPr>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Последствия </a:t>
            </a:r>
            <a:r>
              <a:rPr kumimoji="0" lang="ru-RU" sz="3600" b="1" i="0" u="none" strike="noStrike" kern="100" cap="none" spc="0" normalizeH="0" baseline="0" noProof="0" dirty="0">
                <a:ln>
                  <a:noFill/>
                </a:ln>
                <a:solidFill>
                  <a:srgbClr val="FF0000"/>
                </a:solidFill>
                <a:effectLst/>
                <a:uLnTx/>
                <a:uFillTx/>
                <a:latin typeface="HK Grotesk Bold" panose="020B0604020202020204" charset="-52"/>
                <a:ea typeface="Calibri" panose="020F0502020204030204" pitchFamily="34" charset="0"/>
                <a:cs typeface="Times New Roman" panose="02020603050405020304" pitchFamily="18" charset="0"/>
              </a:rPr>
              <a:t>выбора</a:t>
            </a:r>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 ответа</a:t>
            </a:r>
            <a:r>
              <a:rPr kumimoji="0" lang="ru-RU" sz="3600" b="1"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a:p>
            <a:endParaRPr lang="ru-RU" dirty="0"/>
          </a:p>
        </p:txBody>
      </p:sp>
      <p:sp>
        <p:nvSpPr>
          <p:cNvPr id="14" name="TextBox 13">
            <a:extLst>
              <a:ext uri="{FF2B5EF4-FFF2-40B4-BE49-F238E27FC236}">
                <a16:creationId xmlns:a16="http://schemas.microsoft.com/office/drawing/2014/main" id="{8A25D293-5ECE-6DCD-5F94-3E48E229F8AF}"/>
              </a:ext>
            </a:extLst>
          </p:cNvPr>
          <p:cNvSpPr txBox="1"/>
          <p:nvPr/>
        </p:nvSpPr>
        <p:spPr>
          <a:xfrm>
            <a:off x="1143000" y="2324099"/>
            <a:ext cx="11425276" cy="5632311"/>
          </a:xfrm>
          <a:prstGeom prst="rect">
            <a:avLst/>
          </a:prstGeom>
          <a:noFill/>
        </p:spPr>
        <p:txBody>
          <a:bodyPr wrap="square" rtlCol="0">
            <a:spAutoFit/>
          </a:bodyPr>
          <a:lstStyle/>
          <a:p>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3.2:</a:t>
            </a:r>
          </a:p>
          <a:p>
            <a:endParaRPr lang="ru-RU" sz="3600" kern="100" dirty="0">
              <a:effectLst/>
              <a:latin typeface="HK Grotesk Medium" panose="020B0604020202020204" charset="-52"/>
              <a:ea typeface="Calibri" panose="020F0502020204030204" pitchFamily="34" charset="0"/>
              <a:cs typeface="Times New Roman" panose="02020603050405020304" pitchFamily="18" charset="0"/>
            </a:endParaRPr>
          </a:p>
          <a:p>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показываете, что готовы учитывать мнение родителя и работать над улучшением ситуации. Это может помочь родителю почувствовать, что его голос важен, и что вы готовы адаптировать подход к обучению. Совместное обсуждение видов активности может привести к новым идеям и инициативам, которые будут полезны для всех детей в группе.</a:t>
            </a:r>
          </a:p>
          <a:p>
            <a:endParaRPr lang="ru-RU" sz="3600" kern="100" dirty="0">
              <a:effectLst/>
              <a:latin typeface="HK Grotesk Medium" panose="020B0604020202020204" charset="-52"/>
              <a:ea typeface="Calibri" panose="020F0502020204030204" pitchFamily="34" charset="0"/>
              <a:cs typeface="Times New Roman" panose="02020603050405020304" pitchFamily="18" charset="0"/>
            </a:endParaRPr>
          </a:p>
        </p:txBody>
      </p:sp>
      <p:sp>
        <p:nvSpPr>
          <p:cNvPr id="17" name="Freeform 15">
            <a:hlinkClick r:id="rId4" action="ppaction://hlinksldjump"/>
            <a:extLst>
              <a:ext uri="{FF2B5EF4-FFF2-40B4-BE49-F238E27FC236}">
                <a16:creationId xmlns:a16="http://schemas.microsoft.com/office/drawing/2014/main" id="{813048A6-7C4E-B06B-CEAC-74492480AF22}"/>
              </a:ext>
            </a:extLst>
          </p:cNvPr>
          <p:cNvSpPr/>
          <p:nvPr/>
        </p:nvSpPr>
        <p:spPr>
          <a:xfrm>
            <a:off x="4286523" y="8746924"/>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5" name="Freeform 15">
            <a:hlinkClick r:id="rId5" action="ppaction://hlinksldjump"/>
            <a:extLst>
              <a:ext uri="{FF2B5EF4-FFF2-40B4-BE49-F238E27FC236}">
                <a16:creationId xmlns:a16="http://schemas.microsoft.com/office/drawing/2014/main" id="{26C2005E-866C-85D5-3C8D-73685D6F8907}"/>
              </a:ext>
            </a:extLst>
          </p:cNvPr>
          <p:cNvSpPr/>
          <p:nvPr/>
        </p:nvSpPr>
        <p:spPr>
          <a:xfrm>
            <a:off x="15316200" y="8669677"/>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26416202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a:extLst>
            <a:ext uri="{FF2B5EF4-FFF2-40B4-BE49-F238E27FC236}">
              <a16:creationId xmlns:a16="http://schemas.microsoft.com/office/drawing/2014/main" id="{10ADFC9C-6B40-8FF8-829D-FF881C604EA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38E50E48-FA1C-ABF3-75B9-1602077B8307}"/>
              </a:ext>
            </a:extLst>
          </p:cNvPr>
          <p:cNvGrpSpPr/>
          <p:nvPr/>
        </p:nvGrpSpPr>
        <p:grpSpPr>
          <a:xfrm>
            <a:off x="6781800" y="1028700"/>
            <a:ext cx="11353799" cy="7543800"/>
            <a:chOff x="0" y="0"/>
            <a:chExt cx="12477455" cy="10972800"/>
          </a:xfrm>
        </p:grpSpPr>
        <p:grpSp>
          <p:nvGrpSpPr>
            <p:cNvPr id="3" name="Group 3">
              <a:extLst>
                <a:ext uri="{FF2B5EF4-FFF2-40B4-BE49-F238E27FC236}">
                  <a16:creationId xmlns:a16="http://schemas.microsoft.com/office/drawing/2014/main" id="{6280DE94-BC19-802F-AFE2-6F043D7ECF95}"/>
                </a:ext>
              </a:extLst>
            </p:cNvPr>
            <p:cNvGrpSpPr/>
            <p:nvPr/>
          </p:nvGrpSpPr>
          <p:grpSpPr>
            <a:xfrm>
              <a:off x="0" y="0"/>
              <a:ext cx="12477455" cy="10972800"/>
              <a:chOff x="0" y="0"/>
              <a:chExt cx="3165576" cy="2783840"/>
            </a:xfrm>
          </p:grpSpPr>
          <p:sp>
            <p:nvSpPr>
              <p:cNvPr id="4" name="Freeform 4">
                <a:extLst>
                  <a:ext uri="{FF2B5EF4-FFF2-40B4-BE49-F238E27FC236}">
                    <a16:creationId xmlns:a16="http://schemas.microsoft.com/office/drawing/2014/main" id="{8C5F4E78-F25E-EFFA-A16B-962020FBD5F3}"/>
                  </a:ext>
                </a:extLst>
              </p:cNvPr>
              <p:cNvSpPr/>
              <p:nvPr/>
            </p:nvSpPr>
            <p:spPr>
              <a:xfrm>
                <a:off x="0" y="0"/>
                <a:ext cx="3165577" cy="2783840"/>
              </a:xfrm>
              <a:custGeom>
                <a:avLst/>
                <a:gdLst/>
                <a:ahLst/>
                <a:cxnLst/>
                <a:rect l="l" t="t" r="r" b="b"/>
                <a:pathLst>
                  <a:path w="3165577" h="2783840">
                    <a:moveTo>
                      <a:pt x="3041117" y="2783840"/>
                    </a:moveTo>
                    <a:lnTo>
                      <a:pt x="124460" y="2783840"/>
                    </a:lnTo>
                    <a:cubicBezTo>
                      <a:pt x="55880" y="2783840"/>
                      <a:pt x="0" y="2727960"/>
                      <a:pt x="0" y="2659380"/>
                    </a:cubicBezTo>
                    <a:lnTo>
                      <a:pt x="0" y="124460"/>
                    </a:lnTo>
                    <a:cubicBezTo>
                      <a:pt x="0" y="55880"/>
                      <a:pt x="55880" y="0"/>
                      <a:pt x="124460" y="0"/>
                    </a:cubicBezTo>
                    <a:lnTo>
                      <a:pt x="3041117" y="0"/>
                    </a:lnTo>
                    <a:cubicBezTo>
                      <a:pt x="3109696" y="0"/>
                      <a:pt x="3165577" y="55880"/>
                      <a:pt x="3165577" y="124460"/>
                    </a:cubicBezTo>
                    <a:lnTo>
                      <a:pt x="3165577" y="2659380"/>
                    </a:lnTo>
                    <a:cubicBezTo>
                      <a:pt x="3165577" y="2727960"/>
                      <a:pt x="3109696" y="2783840"/>
                      <a:pt x="3041117" y="2783840"/>
                    </a:cubicBezTo>
                    <a:close/>
                  </a:path>
                </a:pathLst>
              </a:custGeom>
              <a:solidFill>
                <a:srgbClr val="FFFFFF"/>
              </a:solidFill>
            </p:spPr>
            <p:txBody>
              <a:bodyPr/>
              <a:lstStyle/>
              <a:p>
                <a:endParaRPr lang="ru-RU" dirty="0"/>
              </a:p>
            </p:txBody>
          </p:sp>
        </p:grpSp>
        <p:grpSp>
          <p:nvGrpSpPr>
            <p:cNvPr id="5" name="Group 5">
              <a:extLst>
                <a:ext uri="{FF2B5EF4-FFF2-40B4-BE49-F238E27FC236}">
                  <a16:creationId xmlns:a16="http://schemas.microsoft.com/office/drawing/2014/main" id="{EBF7EB98-18EC-285D-9E5F-0EEE7099E100}"/>
                </a:ext>
              </a:extLst>
            </p:cNvPr>
            <p:cNvGrpSpPr/>
            <p:nvPr/>
          </p:nvGrpSpPr>
          <p:grpSpPr>
            <a:xfrm rot="-10800000">
              <a:off x="1386781" y="556357"/>
              <a:ext cx="289704" cy="289704"/>
              <a:chOff x="0" y="0"/>
              <a:chExt cx="6350000" cy="6350000"/>
            </a:xfrm>
          </p:grpSpPr>
          <p:sp>
            <p:nvSpPr>
              <p:cNvPr id="6" name="Freeform 6">
                <a:extLst>
                  <a:ext uri="{FF2B5EF4-FFF2-40B4-BE49-F238E27FC236}">
                    <a16:creationId xmlns:a16="http://schemas.microsoft.com/office/drawing/2014/main" id="{CE2F9ED7-299C-D0F5-01BA-80A8EA032CC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7" name="Group 7">
              <a:extLst>
                <a:ext uri="{FF2B5EF4-FFF2-40B4-BE49-F238E27FC236}">
                  <a16:creationId xmlns:a16="http://schemas.microsoft.com/office/drawing/2014/main" id="{CCC92C9D-5F15-4E70-5BB4-EC0A01418705}"/>
                </a:ext>
              </a:extLst>
            </p:cNvPr>
            <p:cNvGrpSpPr/>
            <p:nvPr/>
          </p:nvGrpSpPr>
          <p:grpSpPr>
            <a:xfrm rot="-10800000">
              <a:off x="1039940" y="556357"/>
              <a:ext cx="289704" cy="289704"/>
              <a:chOff x="0" y="0"/>
              <a:chExt cx="6350000" cy="6350000"/>
            </a:xfrm>
          </p:grpSpPr>
          <p:sp>
            <p:nvSpPr>
              <p:cNvPr id="8" name="Freeform 8">
                <a:extLst>
                  <a:ext uri="{FF2B5EF4-FFF2-40B4-BE49-F238E27FC236}">
                    <a16:creationId xmlns:a16="http://schemas.microsoft.com/office/drawing/2014/main" id="{336FC97F-B44F-868F-2C91-1FD5B2F47BC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D558"/>
              </a:solidFill>
            </p:spPr>
          </p:sp>
        </p:grpSp>
        <p:grpSp>
          <p:nvGrpSpPr>
            <p:cNvPr id="9" name="Group 9">
              <a:extLst>
                <a:ext uri="{FF2B5EF4-FFF2-40B4-BE49-F238E27FC236}">
                  <a16:creationId xmlns:a16="http://schemas.microsoft.com/office/drawing/2014/main" id="{C9FE33B9-DB03-5BFC-7EF6-0F63590C855E}"/>
                </a:ext>
              </a:extLst>
            </p:cNvPr>
            <p:cNvGrpSpPr/>
            <p:nvPr/>
          </p:nvGrpSpPr>
          <p:grpSpPr>
            <a:xfrm rot="-10800000">
              <a:off x="693100" y="556357"/>
              <a:ext cx="289704" cy="289704"/>
              <a:chOff x="0" y="0"/>
              <a:chExt cx="6350000" cy="6350000"/>
            </a:xfrm>
          </p:grpSpPr>
          <p:sp>
            <p:nvSpPr>
              <p:cNvPr id="10" name="Freeform 10">
                <a:extLst>
                  <a:ext uri="{FF2B5EF4-FFF2-40B4-BE49-F238E27FC236}">
                    <a16:creationId xmlns:a16="http://schemas.microsoft.com/office/drawing/2014/main" id="{1929AA48-77F2-EBE5-2BA8-824A486EDBD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sp>
          <p:nvSpPr>
            <p:cNvPr id="11" name="AutoShape 11">
              <a:extLst>
                <a:ext uri="{FF2B5EF4-FFF2-40B4-BE49-F238E27FC236}">
                  <a16:creationId xmlns:a16="http://schemas.microsoft.com/office/drawing/2014/main" id="{DF2A4FB7-150C-B441-41F3-AA44DCBC1720}"/>
                </a:ext>
              </a:extLst>
            </p:cNvPr>
            <p:cNvSpPr/>
            <p:nvPr/>
          </p:nvSpPr>
          <p:spPr>
            <a:xfrm>
              <a:off x="0" y="1320180"/>
              <a:ext cx="12477455" cy="0"/>
            </a:xfrm>
            <a:prstGeom prst="line">
              <a:avLst/>
            </a:prstGeom>
            <a:ln w="12700" cap="rnd">
              <a:solidFill>
                <a:srgbClr val="000000"/>
              </a:solidFill>
              <a:prstDash val="solid"/>
              <a:headEnd type="none" w="sm" len="sm"/>
              <a:tailEnd type="none" w="sm" len="sm"/>
            </a:ln>
          </p:spPr>
        </p:sp>
      </p:grpSp>
      <p:sp>
        <p:nvSpPr>
          <p:cNvPr id="12" name="Freeform 12">
            <a:extLst>
              <a:ext uri="{FF2B5EF4-FFF2-40B4-BE49-F238E27FC236}">
                <a16:creationId xmlns:a16="http://schemas.microsoft.com/office/drawing/2014/main" id="{EEC241EB-921E-4C02-12DC-285FE9FD6D0B}"/>
              </a:ext>
            </a:extLst>
          </p:cNvPr>
          <p:cNvSpPr/>
          <p:nvPr/>
        </p:nvSpPr>
        <p:spPr>
          <a:xfrm>
            <a:off x="-21771" y="723900"/>
            <a:ext cx="6488777" cy="14390434"/>
          </a:xfrm>
          <a:custGeom>
            <a:avLst/>
            <a:gdLst/>
            <a:ahLst/>
            <a:cxnLst/>
            <a:rect l="l" t="t" r="r" b="b"/>
            <a:pathLst>
              <a:path w="6488777" h="14390434">
                <a:moveTo>
                  <a:pt x="0" y="0"/>
                </a:moveTo>
                <a:lnTo>
                  <a:pt x="6488778" y="0"/>
                </a:lnTo>
                <a:lnTo>
                  <a:pt x="6488778" y="14390434"/>
                </a:lnTo>
                <a:lnTo>
                  <a:pt x="0" y="143904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8" name="TextBox 18">
            <a:extLst>
              <a:ext uri="{FF2B5EF4-FFF2-40B4-BE49-F238E27FC236}">
                <a16:creationId xmlns:a16="http://schemas.microsoft.com/office/drawing/2014/main" id="{00ADE16D-9E76-B333-6212-3C48A4E9BDB2}"/>
              </a:ext>
            </a:extLst>
          </p:cNvPr>
          <p:cNvSpPr txBox="1"/>
          <p:nvPr/>
        </p:nvSpPr>
        <p:spPr>
          <a:xfrm>
            <a:off x="6781800" y="2750093"/>
            <a:ext cx="10972799" cy="5369034"/>
          </a:xfrm>
          <a:prstGeom prst="rect">
            <a:avLst/>
          </a:prstGeom>
        </p:spPr>
        <p:txBody>
          <a:bodyPr wrap="square" lIns="0" tIns="0" rIns="0" bIns="0" rtlCol="0" anchor="t">
            <a:spAutoFit/>
          </a:bodyPr>
          <a:lstStyle/>
          <a:p>
            <a:pPr marL="267176" lvl="1">
              <a:lnSpc>
                <a:spcPts val="3465"/>
              </a:lnSpc>
            </a:pPr>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3.3: </a:t>
            </a:r>
          </a:p>
          <a:p>
            <a:pPr marL="267176" lvl="1">
              <a:lnSpc>
                <a:spcPts val="3465"/>
              </a:lnSpc>
            </a:pPr>
            <a:endParaRPr lang="ru-RU" sz="3600" kern="100" dirty="0">
              <a:effectLst/>
              <a:latin typeface="Aptos" panose="020B0004020202020204" pitchFamily="34" charset="0"/>
              <a:ea typeface="Calibri" panose="020F0502020204030204" pitchFamily="34" charset="0"/>
              <a:cs typeface="Times New Roman" panose="02020603050405020304" pitchFamily="18" charset="0"/>
            </a:endParaRPr>
          </a:p>
          <a:p>
            <a:pPr marL="267176" lvl="1">
              <a:lnSpc>
                <a:spcPts val="3465"/>
              </a:lnSpc>
            </a:pPr>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предлагаете родителю активное участие в поддержке физической активности ребенка, что может помочь ему почувствовать себя вовлеченным. Проведение </a:t>
            </a:r>
            <a:r>
              <a:rPr lang="ru-RU" sz="3600" kern="100" dirty="0">
                <a:latin typeface="Aptos" panose="020B0004020202020204" pitchFamily="34" charset="0"/>
                <a:ea typeface="Calibri" panose="020F0502020204030204" pitchFamily="34" charset="0"/>
                <a:cs typeface="Times New Roman" panose="02020603050405020304" pitchFamily="18" charset="0"/>
              </a:rPr>
              <a:t>предложенных </a:t>
            </a:r>
            <a:r>
              <a:rPr lang="ru-RU" sz="3600" kern="100" dirty="0">
                <a:effectLst/>
                <a:latin typeface="Aptos" panose="020B0004020202020204" pitchFamily="34" charset="0"/>
                <a:ea typeface="Calibri" panose="020F0502020204030204" pitchFamily="34" charset="0"/>
                <a:cs typeface="Times New Roman" panose="02020603050405020304" pitchFamily="18" charset="0"/>
              </a:rPr>
              <a:t>активных игр</a:t>
            </a:r>
            <a:r>
              <a:rPr lang="ru-RU" sz="3600" kern="100" dirty="0">
                <a:latin typeface="Aptos" panose="020B0004020202020204" pitchFamily="34" charset="0"/>
                <a:ea typeface="Calibri" panose="020F0502020204030204" pitchFamily="34" charset="0"/>
                <a:cs typeface="Times New Roman" panose="02020603050405020304" pitchFamily="18" charset="0"/>
              </a:rPr>
              <a:t> </a:t>
            </a:r>
            <a:r>
              <a:rPr lang="ru-RU" sz="3600" kern="100" dirty="0">
                <a:effectLst/>
                <a:latin typeface="Aptos" panose="020B0004020202020204" pitchFamily="34" charset="0"/>
                <a:ea typeface="Calibri" panose="020F0502020204030204" pitchFamily="34" charset="0"/>
                <a:cs typeface="Times New Roman" panose="02020603050405020304" pitchFamily="18" charset="0"/>
              </a:rPr>
              <a:t>дома</a:t>
            </a:r>
            <a:r>
              <a:rPr lang="ru-RU" sz="3600" kern="100" dirty="0">
                <a:latin typeface="Aptos" panose="020B0004020202020204" pitchFamily="34" charset="0"/>
                <a:ea typeface="Calibri" panose="020F0502020204030204" pitchFamily="34" charset="0"/>
                <a:cs typeface="Times New Roman" panose="02020603050405020304" pitchFamily="18" charset="0"/>
              </a:rPr>
              <a:t> </a:t>
            </a:r>
            <a:r>
              <a:rPr lang="ru-RU" sz="3600" kern="100" dirty="0">
                <a:effectLst/>
                <a:latin typeface="Aptos" panose="020B0004020202020204" pitchFamily="34" charset="0"/>
                <a:ea typeface="Calibri" panose="020F0502020204030204" pitchFamily="34" charset="0"/>
                <a:cs typeface="Times New Roman" panose="02020603050405020304" pitchFamily="18" charset="0"/>
              </a:rPr>
              <a:t> может укрепить связь между родителем и ребенком а также помочь Ване развивать физические навыки вне детского сада. Это также может повысить уровень доверия к вам как к педагогу.</a:t>
            </a:r>
          </a:p>
          <a:p>
            <a:pPr marL="267176" lvl="1" algn="l">
              <a:lnSpc>
                <a:spcPts val="3465"/>
              </a:lnSpc>
            </a:pPr>
            <a:endParaRPr lang="en-US" sz="2475" b="1" dirty="0">
              <a:solidFill>
                <a:srgbClr val="171717"/>
              </a:solidFill>
              <a:latin typeface="HK Grotesk Medium"/>
              <a:ea typeface="HK Grotesk Medium"/>
              <a:cs typeface="HK Grotesk Medium"/>
              <a:sym typeface="HK Grotesk Medium"/>
            </a:endParaRPr>
          </a:p>
        </p:txBody>
      </p:sp>
      <p:sp>
        <p:nvSpPr>
          <p:cNvPr id="19" name="TextBox 18">
            <a:extLst>
              <a:ext uri="{FF2B5EF4-FFF2-40B4-BE49-F238E27FC236}">
                <a16:creationId xmlns:a16="http://schemas.microsoft.com/office/drawing/2014/main" id="{282336B1-9BEE-7E6A-E1A4-A95EE4029DE8}"/>
              </a:ext>
            </a:extLst>
          </p:cNvPr>
          <p:cNvSpPr txBox="1"/>
          <p:nvPr/>
        </p:nvSpPr>
        <p:spPr>
          <a:xfrm>
            <a:off x="9860617" y="1181100"/>
            <a:ext cx="7543800" cy="646331"/>
          </a:xfrm>
          <a:prstGeom prst="rect">
            <a:avLst/>
          </a:prstGeom>
          <a:noFill/>
        </p:spPr>
        <p:txBody>
          <a:bodyPr wrap="square" rtlCol="0">
            <a:spAutoFit/>
          </a:bodyPr>
          <a:lstStyle/>
          <a:p>
            <a:r>
              <a:rPr kumimoji="0" lang="ru-RU" sz="3600" b="1" i="0" u="none" strike="noStrike" kern="100" cap="none" spc="0" normalizeH="0" baseline="0" noProof="0" dirty="0">
                <a:ln>
                  <a:noFill/>
                </a:ln>
                <a:solidFill>
                  <a:prstClr val="black"/>
                </a:solidFill>
                <a:effectLst/>
                <a:uLnTx/>
                <a:uFillTx/>
                <a:latin typeface="HK Grotesk Bold" panose="020B0604020202020204" charset="-52"/>
                <a:ea typeface="Calibri" panose="020F0502020204030204" pitchFamily="34" charset="0"/>
                <a:cs typeface="Times New Roman" panose="02020603050405020304" pitchFamily="18" charset="0"/>
              </a:rPr>
              <a:t>Последствия выбора</a:t>
            </a:r>
            <a:r>
              <a:rPr kumimoji="0" lang="ru-RU" sz="3600" b="1" i="0" u="none" strike="noStrike" kern="100" cap="none" spc="0" normalizeH="0" baseline="0" noProof="0" dirty="0">
                <a:ln>
                  <a:noFill/>
                </a:ln>
                <a:solidFill>
                  <a:srgbClr val="FF0000"/>
                </a:solidFill>
                <a:effectLst/>
                <a:uLnTx/>
                <a:uFillTx/>
                <a:latin typeface="HK Grotesk Bold" panose="020B0604020202020204" charset="-52"/>
                <a:ea typeface="Calibri" panose="020F0502020204030204" pitchFamily="34" charset="0"/>
                <a:cs typeface="Times New Roman" panose="02020603050405020304" pitchFamily="18" charset="0"/>
              </a:rPr>
              <a:t> ответа</a:t>
            </a:r>
            <a:r>
              <a:rPr kumimoji="0" lang="ru-RU" sz="3600" b="1"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p>
        </p:txBody>
      </p:sp>
      <p:sp>
        <p:nvSpPr>
          <p:cNvPr id="20" name="Freeform 15">
            <a:hlinkClick r:id="rId4" action="ppaction://hlinksldjump"/>
            <a:extLst>
              <a:ext uri="{FF2B5EF4-FFF2-40B4-BE49-F238E27FC236}">
                <a16:creationId xmlns:a16="http://schemas.microsoft.com/office/drawing/2014/main" id="{8901111A-AC33-987C-A9BA-100A5548DF03}"/>
              </a:ext>
            </a:extLst>
          </p:cNvPr>
          <p:cNvSpPr/>
          <p:nvPr/>
        </p:nvSpPr>
        <p:spPr>
          <a:xfrm>
            <a:off x="10753860" y="8905391"/>
            <a:ext cx="7381739"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3" name="Freeform 15">
            <a:hlinkClick r:id="rId5" action="ppaction://hlinksldjump"/>
            <a:extLst>
              <a:ext uri="{FF2B5EF4-FFF2-40B4-BE49-F238E27FC236}">
                <a16:creationId xmlns:a16="http://schemas.microsoft.com/office/drawing/2014/main" id="{096AFA1A-CAF2-EDB3-C7C9-06977C759200}"/>
              </a:ext>
            </a:extLst>
          </p:cNvPr>
          <p:cNvSpPr/>
          <p:nvPr/>
        </p:nvSpPr>
        <p:spPr>
          <a:xfrm>
            <a:off x="7011910" y="8954167"/>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28052344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814B"/>
        </a:solidFill>
        <a:effectLst/>
      </p:bgPr>
    </p:bg>
    <p:spTree>
      <p:nvGrpSpPr>
        <p:cNvPr id="1" name="">
          <a:extLst>
            <a:ext uri="{FF2B5EF4-FFF2-40B4-BE49-F238E27FC236}">
              <a16:creationId xmlns:a16="http://schemas.microsoft.com/office/drawing/2014/main" id="{924DB528-E7B9-7591-A316-B8DBDD79B7B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B21E7D77-C9BB-9E75-966F-015404C7B8B1}"/>
              </a:ext>
            </a:extLst>
          </p:cNvPr>
          <p:cNvGrpSpPr/>
          <p:nvPr/>
        </p:nvGrpSpPr>
        <p:grpSpPr>
          <a:xfrm>
            <a:off x="5257800" y="647700"/>
            <a:ext cx="12573000" cy="8094832"/>
            <a:chOff x="0" y="0"/>
            <a:chExt cx="12234640" cy="9394219"/>
          </a:xfrm>
        </p:grpSpPr>
        <p:grpSp>
          <p:nvGrpSpPr>
            <p:cNvPr id="3" name="Group 3">
              <a:extLst>
                <a:ext uri="{FF2B5EF4-FFF2-40B4-BE49-F238E27FC236}">
                  <a16:creationId xmlns:a16="http://schemas.microsoft.com/office/drawing/2014/main" id="{0BF96CA1-3BCC-6736-7591-0EA8A4DB2AF2}"/>
                </a:ext>
              </a:extLst>
            </p:cNvPr>
            <p:cNvGrpSpPr/>
            <p:nvPr/>
          </p:nvGrpSpPr>
          <p:grpSpPr>
            <a:xfrm>
              <a:off x="0" y="0"/>
              <a:ext cx="12234640" cy="9394219"/>
              <a:chOff x="0" y="0"/>
              <a:chExt cx="3103973" cy="2383348"/>
            </a:xfrm>
          </p:grpSpPr>
          <p:sp>
            <p:nvSpPr>
              <p:cNvPr id="4" name="Freeform 4">
                <a:extLst>
                  <a:ext uri="{FF2B5EF4-FFF2-40B4-BE49-F238E27FC236}">
                    <a16:creationId xmlns:a16="http://schemas.microsoft.com/office/drawing/2014/main" id="{191EDD38-D780-AB09-997A-AB6C8C1D6BE4}"/>
                  </a:ext>
                </a:extLst>
              </p:cNvPr>
              <p:cNvSpPr/>
              <p:nvPr/>
            </p:nvSpPr>
            <p:spPr>
              <a:xfrm>
                <a:off x="0" y="0"/>
                <a:ext cx="3103974" cy="2383348"/>
              </a:xfrm>
              <a:custGeom>
                <a:avLst/>
                <a:gdLst/>
                <a:ahLst/>
                <a:cxnLst/>
                <a:rect l="l" t="t" r="r" b="b"/>
                <a:pathLst>
                  <a:path w="3103974" h="2383348">
                    <a:moveTo>
                      <a:pt x="2979513" y="2383348"/>
                    </a:moveTo>
                    <a:lnTo>
                      <a:pt x="124460" y="2383348"/>
                    </a:lnTo>
                    <a:cubicBezTo>
                      <a:pt x="55880" y="2383348"/>
                      <a:pt x="0" y="2327468"/>
                      <a:pt x="0" y="2258888"/>
                    </a:cubicBezTo>
                    <a:lnTo>
                      <a:pt x="0" y="124460"/>
                    </a:lnTo>
                    <a:cubicBezTo>
                      <a:pt x="0" y="55880"/>
                      <a:pt x="55880" y="0"/>
                      <a:pt x="124460" y="0"/>
                    </a:cubicBezTo>
                    <a:lnTo>
                      <a:pt x="2979513" y="0"/>
                    </a:lnTo>
                    <a:cubicBezTo>
                      <a:pt x="3048093" y="0"/>
                      <a:pt x="3103974" y="55880"/>
                      <a:pt x="3103974" y="124460"/>
                    </a:cubicBezTo>
                    <a:lnTo>
                      <a:pt x="3103974" y="2258888"/>
                    </a:lnTo>
                    <a:cubicBezTo>
                      <a:pt x="3103974" y="2327468"/>
                      <a:pt x="3048093" y="2383348"/>
                      <a:pt x="2979513" y="2383348"/>
                    </a:cubicBezTo>
                    <a:close/>
                  </a:path>
                </a:pathLst>
              </a:custGeom>
              <a:solidFill>
                <a:srgbClr val="FFFFFF"/>
              </a:solidFill>
            </p:spPr>
          </p:sp>
        </p:grpSp>
        <p:sp>
          <p:nvSpPr>
            <p:cNvPr id="5" name="AutoShape 5">
              <a:extLst>
                <a:ext uri="{FF2B5EF4-FFF2-40B4-BE49-F238E27FC236}">
                  <a16:creationId xmlns:a16="http://schemas.microsoft.com/office/drawing/2014/main" id="{76FDCA79-8D3F-39D9-6493-040E9C7769A5}"/>
                </a:ext>
              </a:extLst>
            </p:cNvPr>
            <p:cNvSpPr/>
            <p:nvPr/>
          </p:nvSpPr>
          <p:spPr>
            <a:xfrm>
              <a:off x="0" y="1266422"/>
              <a:ext cx="12234640" cy="0"/>
            </a:xfrm>
            <a:prstGeom prst="line">
              <a:avLst/>
            </a:prstGeom>
            <a:ln w="12700" cap="rnd">
              <a:solidFill>
                <a:srgbClr val="000000"/>
              </a:solidFill>
              <a:prstDash val="solid"/>
              <a:headEnd type="none" w="sm" len="sm"/>
              <a:tailEnd type="none" w="sm" len="sm"/>
            </a:ln>
          </p:spPr>
        </p:sp>
        <p:grpSp>
          <p:nvGrpSpPr>
            <p:cNvPr id="6" name="Group 6">
              <a:extLst>
                <a:ext uri="{FF2B5EF4-FFF2-40B4-BE49-F238E27FC236}">
                  <a16:creationId xmlns:a16="http://schemas.microsoft.com/office/drawing/2014/main" id="{72FA11E3-1CB4-9A1A-66E0-D2332ED48935}"/>
                </a:ext>
              </a:extLst>
            </p:cNvPr>
            <p:cNvGrpSpPr/>
            <p:nvPr/>
          </p:nvGrpSpPr>
          <p:grpSpPr>
            <a:xfrm rot="-10800000">
              <a:off x="1386781" y="502600"/>
              <a:ext cx="289704" cy="289704"/>
              <a:chOff x="0" y="0"/>
              <a:chExt cx="6350000" cy="6350000"/>
            </a:xfrm>
          </p:grpSpPr>
          <p:sp>
            <p:nvSpPr>
              <p:cNvPr id="7" name="Freeform 7">
                <a:extLst>
                  <a:ext uri="{FF2B5EF4-FFF2-40B4-BE49-F238E27FC236}">
                    <a16:creationId xmlns:a16="http://schemas.microsoft.com/office/drawing/2014/main" id="{64D169AB-D8EC-8E2B-4ACE-D716BEDA0A03}"/>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EDECED"/>
              </a:solidFill>
            </p:spPr>
          </p:sp>
        </p:grpSp>
        <p:grpSp>
          <p:nvGrpSpPr>
            <p:cNvPr id="8" name="Group 8">
              <a:extLst>
                <a:ext uri="{FF2B5EF4-FFF2-40B4-BE49-F238E27FC236}">
                  <a16:creationId xmlns:a16="http://schemas.microsoft.com/office/drawing/2014/main" id="{5FDDAB0D-E029-27D2-9A72-58D19D6FCC65}"/>
                </a:ext>
              </a:extLst>
            </p:cNvPr>
            <p:cNvGrpSpPr/>
            <p:nvPr/>
          </p:nvGrpSpPr>
          <p:grpSpPr>
            <a:xfrm rot="-10800000">
              <a:off x="1039940" y="502600"/>
              <a:ext cx="289704" cy="289704"/>
              <a:chOff x="0" y="0"/>
              <a:chExt cx="6350000" cy="6350000"/>
            </a:xfrm>
          </p:grpSpPr>
          <p:sp>
            <p:nvSpPr>
              <p:cNvPr id="9" name="Freeform 9">
                <a:extLst>
                  <a:ext uri="{FF2B5EF4-FFF2-40B4-BE49-F238E27FC236}">
                    <a16:creationId xmlns:a16="http://schemas.microsoft.com/office/drawing/2014/main" id="{3BA6F5C8-60FF-1152-0D71-144866A86AB5}"/>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814B"/>
              </a:solidFill>
            </p:spPr>
          </p:sp>
        </p:grpSp>
        <p:grpSp>
          <p:nvGrpSpPr>
            <p:cNvPr id="10" name="Group 10">
              <a:extLst>
                <a:ext uri="{FF2B5EF4-FFF2-40B4-BE49-F238E27FC236}">
                  <a16:creationId xmlns:a16="http://schemas.microsoft.com/office/drawing/2014/main" id="{CA148EB0-1335-C1D4-95C1-213023489425}"/>
                </a:ext>
              </a:extLst>
            </p:cNvPr>
            <p:cNvGrpSpPr/>
            <p:nvPr/>
          </p:nvGrpSpPr>
          <p:grpSpPr>
            <a:xfrm rot="-10800000">
              <a:off x="693100" y="502600"/>
              <a:ext cx="289704" cy="289704"/>
              <a:chOff x="0" y="0"/>
              <a:chExt cx="6350000" cy="6350000"/>
            </a:xfrm>
          </p:grpSpPr>
          <p:sp>
            <p:nvSpPr>
              <p:cNvPr id="11" name="Freeform 11">
                <a:extLst>
                  <a:ext uri="{FF2B5EF4-FFF2-40B4-BE49-F238E27FC236}">
                    <a16:creationId xmlns:a16="http://schemas.microsoft.com/office/drawing/2014/main" id="{30A5C037-79C1-8D0A-CC76-B5AD1E127BFC}"/>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171717"/>
              </a:solidFill>
            </p:spPr>
          </p:sp>
        </p:grpSp>
      </p:grpSp>
      <p:sp>
        <p:nvSpPr>
          <p:cNvPr id="14" name="Freeform 6">
            <a:extLst>
              <a:ext uri="{FF2B5EF4-FFF2-40B4-BE49-F238E27FC236}">
                <a16:creationId xmlns:a16="http://schemas.microsoft.com/office/drawing/2014/main" id="{1ACD5FFD-3383-2E69-E4E0-CC11D45EF688}"/>
              </a:ext>
            </a:extLst>
          </p:cNvPr>
          <p:cNvSpPr/>
          <p:nvPr/>
        </p:nvSpPr>
        <p:spPr>
          <a:xfrm>
            <a:off x="829858" y="1181100"/>
            <a:ext cx="3227549" cy="11379180"/>
          </a:xfrm>
          <a:custGeom>
            <a:avLst/>
            <a:gdLst/>
            <a:ahLst/>
            <a:cxnLst/>
            <a:rect l="l" t="t" r="r" b="b"/>
            <a:pathLst>
              <a:path w="3227549" h="11379180">
                <a:moveTo>
                  <a:pt x="0" y="0"/>
                </a:moveTo>
                <a:lnTo>
                  <a:pt x="3227549" y="0"/>
                </a:lnTo>
                <a:lnTo>
                  <a:pt x="3227549" y="11379180"/>
                </a:lnTo>
                <a:lnTo>
                  <a:pt x="0" y="1137918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5" name="TextBox 14">
            <a:extLst>
              <a:ext uri="{FF2B5EF4-FFF2-40B4-BE49-F238E27FC236}">
                <a16:creationId xmlns:a16="http://schemas.microsoft.com/office/drawing/2014/main" id="{33E3604D-B28A-1532-E446-61434C985C20}"/>
              </a:ext>
            </a:extLst>
          </p:cNvPr>
          <p:cNvSpPr txBox="1"/>
          <p:nvPr/>
        </p:nvSpPr>
        <p:spPr>
          <a:xfrm>
            <a:off x="7359320" y="920178"/>
            <a:ext cx="10219142" cy="707886"/>
          </a:xfrm>
          <a:prstGeom prst="rect">
            <a:avLst/>
          </a:prstGeom>
          <a:noFill/>
        </p:spPr>
        <p:txBody>
          <a:bodyPr wrap="square" rtlCol="0">
            <a:spAutoFit/>
          </a:bodyPr>
          <a:lstStyle/>
          <a:p>
            <a:r>
              <a:rPr kumimoji="0" lang="ru-RU" sz="4000" b="1" i="0" u="none" strike="noStrike" kern="100" cap="none" spc="0" normalizeH="0" baseline="0" noProof="0" dirty="0">
                <a:ln>
                  <a:noFill/>
                </a:ln>
                <a:solidFill>
                  <a:srgbClr val="FF0000"/>
                </a:solidFill>
                <a:effectLst/>
                <a:uLnTx/>
                <a:uFillTx/>
                <a:latin typeface="HK Grotesk Medium" panose="020B0604020202020204" charset="-52"/>
                <a:ea typeface="Calibri" panose="020F0502020204030204" pitchFamily="34" charset="0"/>
                <a:cs typeface="Times New Roman" panose="02020603050405020304" pitchFamily="18" charset="0"/>
              </a:rPr>
              <a:t>Последствия выбора ответа</a:t>
            </a:r>
            <a:r>
              <a:rPr kumimoji="0" lang="ru-RU" sz="4000" b="1" i="0" u="none" strike="noStrike" kern="100" cap="none" spc="0" normalizeH="0" baseline="0" noProof="0" dirty="0">
                <a:ln>
                  <a:noFill/>
                </a:ln>
                <a:solidFill>
                  <a:prstClr val="black"/>
                </a:solidFill>
                <a:effectLst/>
                <a:uLnTx/>
                <a:uFillTx/>
                <a:latin typeface="HK Grotesk Medium" panose="020B0604020202020204" charset="-52"/>
                <a:ea typeface="Calibri" panose="020F0502020204030204" pitchFamily="34" charset="0"/>
                <a:cs typeface="Times New Roman" panose="02020603050405020304" pitchFamily="18" charset="0"/>
              </a:rPr>
              <a:t>:</a:t>
            </a:r>
          </a:p>
        </p:txBody>
      </p:sp>
      <p:sp>
        <p:nvSpPr>
          <p:cNvPr id="16" name="TextBox 15">
            <a:extLst>
              <a:ext uri="{FF2B5EF4-FFF2-40B4-BE49-F238E27FC236}">
                <a16:creationId xmlns:a16="http://schemas.microsoft.com/office/drawing/2014/main" id="{ABC45457-1073-13C4-B5A9-68BC42978DCB}"/>
              </a:ext>
            </a:extLst>
          </p:cNvPr>
          <p:cNvSpPr txBox="1"/>
          <p:nvPr/>
        </p:nvSpPr>
        <p:spPr>
          <a:xfrm>
            <a:off x="5562600" y="1960732"/>
            <a:ext cx="11971742" cy="6668492"/>
          </a:xfrm>
          <a:prstGeom prst="rect">
            <a:avLst/>
          </a:prstGeom>
          <a:noFill/>
        </p:spPr>
        <p:txBody>
          <a:bodyPr wrap="square" rtlCol="0">
            <a:spAutoFit/>
          </a:bodyPr>
          <a:lstStyle/>
          <a:p>
            <a:r>
              <a:rPr lang="ru-RU" sz="3600" kern="100" dirty="0">
                <a:effectLst/>
                <a:latin typeface="HK Grotesk Medium" panose="020B0604020202020204" charset="-52"/>
                <a:ea typeface="Calibri" panose="020F0502020204030204" pitchFamily="34" charset="0"/>
                <a:cs typeface="Times New Roman" panose="02020603050405020304" pitchFamily="18" charset="0"/>
              </a:rPr>
              <a:t>Ответ 3.4: </a:t>
            </a:r>
          </a:p>
          <a:p>
            <a:pPr indent="450215" algn="just">
              <a:spcAft>
                <a:spcPts val="800"/>
              </a:spcAft>
            </a:pPr>
            <a:endParaRPr lang="ru-RU" sz="3600" kern="100" dirty="0">
              <a:effectLst/>
              <a:latin typeface="Aptos" panose="020B0004020202020204" pitchFamily="34" charset="0"/>
              <a:ea typeface="Calibri" panose="020F0502020204030204" pitchFamily="34" charset="0"/>
              <a:cs typeface="Times New Roman" panose="02020603050405020304" pitchFamily="18" charset="0"/>
            </a:endParaRPr>
          </a:p>
          <a:p>
            <a:pPr indent="450215" algn="just">
              <a:spcAft>
                <a:spcPts val="800"/>
              </a:spcAft>
            </a:pPr>
            <a:r>
              <a:rPr lang="ru-RU" sz="3600" kern="100" dirty="0">
                <a:effectLst/>
                <a:latin typeface="Aptos" panose="020B0004020202020204" pitchFamily="34" charset="0"/>
                <a:ea typeface="Calibri" panose="020F0502020204030204" pitchFamily="34" charset="0"/>
                <a:cs typeface="Times New Roman" panose="02020603050405020304" pitchFamily="18" charset="0"/>
              </a:rPr>
              <a:t>Вы подчеркиваете важность программы, но также показываете готовность к изменениям. Это может помочь родителю понять, что вы учитываете его беспокойство и готовы работать над улучшением ситуации. Обсуждение возможности организации дополнительных мероприятий может привести к новым инициативам, которые будут способствовать физическому развитию всех детей в группе и укрепят сотрудничество между родителями и педагогами.</a:t>
            </a:r>
          </a:p>
          <a:p>
            <a:endParaRPr lang="ru-RU" dirty="0"/>
          </a:p>
        </p:txBody>
      </p:sp>
      <p:sp>
        <p:nvSpPr>
          <p:cNvPr id="17" name="Freeform 15">
            <a:hlinkClick r:id="rId4" action="ppaction://hlinksldjump"/>
            <a:extLst>
              <a:ext uri="{FF2B5EF4-FFF2-40B4-BE49-F238E27FC236}">
                <a16:creationId xmlns:a16="http://schemas.microsoft.com/office/drawing/2014/main" id="{8A714067-99C8-7A83-902D-0076A09F9297}"/>
              </a:ext>
            </a:extLst>
          </p:cNvPr>
          <p:cNvSpPr/>
          <p:nvPr/>
        </p:nvSpPr>
        <p:spPr>
          <a:xfrm>
            <a:off x="9391923" y="8910611"/>
            <a:ext cx="8438877"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ru-RU" sz="4400" dirty="0">
                <a:solidFill>
                  <a:schemeClr val="bg1"/>
                </a:solidFill>
                <a:latin typeface="HK Grotesk Bold" panose="020B0604020202020204" charset="-52"/>
              </a:rPr>
              <a:t>       К вариантам ответа!</a:t>
            </a:r>
          </a:p>
        </p:txBody>
      </p:sp>
      <p:sp>
        <p:nvSpPr>
          <p:cNvPr id="12" name="Freeform 15">
            <a:hlinkClick r:id="rId5" action="ppaction://hlinksldjump"/>
            <a:extLst>
              <a:ext uri="{FF2B5EF4-FFF2-40B4-BE49-F238E27FC236}">
                <a16:creationId xmlns:a16="http://schemas.microsoft.com/office/drawing/2014/main" id="{310CEFEF-DB44-7C5F-617C-CAF61B11BA65}"/>
              </a:ext>
            </a:extLst>
          </p:cNvPr>
          <p:cNvSpPr/>
          <p:nvPr/>
        </p:nvSpPr>
        <p:spPr>
          <a:xfrm>
            <a:off x="5257800" y="8964310"/>
            <a:ext cx="2590800" cy="1051913"/>
          </a:xfrm>
          <a:custGeom>
            <a:avLst/>
            <a:gdLst/>
            <a:ahLst/>
            <a:cxnLst/>
            <a:rect l="l" t="t" r="r" b="b"/>
            <a:pathLst>
              <a:path w="7853120" h="1106170">
                <a:moveTo>
                  <a:pt x="7299399" y="1106170"/>
                </a:moveTo>
                <a:lnTo>
                  <a:pt x="553720" y="1106170"/>
                </a:lnTo>
                <a:cubicBezTo>
                  <a:pt x="247650" y="1106170"/>
                  <a:pt x="0" y="858520"/>
                  <a:pt x="0" y="553720"/>
                </a:cubicBezTo>
                <a:cubicBezTo>
                  <a:pt x="0" y="247650"/>
                  <a:pt x="247650" y="0"/>
                  <a:pt x="553720" y="0"/>
                </a:cubicBezTo>
                <a:lnTo>
                  <a:pt x="7299399" y="0"/>
                </a:lnTo>
                <a:cubicBezTo>
                  <a:pt x="7605470" y="0"/>
                  <a:pt x="7853120" y="247650"/>
                  <a:pt x="7853120" y="553720"/>
                </a:cubicBezTo>
                <a:cubicBezTo>
                  <a:pt x="7851849" y="858520"/>
                  <a:pt x="7604199" y="1106170"/>
                  <a:pt x="7299399" y="1106170"/>
                </a:cubicBezTo>
                <a:close/>
              </a:path>
            </a:pathLst>
          </a:custGeom>
          <a:solidFill>
            <a:srgbClr val="17171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a:r>
              <a:rPr lang="ru-RU" sz="2800" dirty="0">
                <a:solidFill>
                  <a:schemeClr val="bg1"/>
                </a:solidFill>
                <a:latin typeface="HK Grotesk Bold" panose="020B0604020202020204" charset="-52"/>
              </a:rPr>
              <a:t>  </a:t>
            </a:r>
            <a:r>
              <a:rPr lang="ru-RU" sz="3200" dirty="0">
                <a:solidFill>
                  <a:schemeClr val="bg1"/>
                </a:solidFill>
                <a:latin typeface="HK Grotesk Bold" panose="020B0604020202020204" charset="-52"/>
              </a:rPr>
              <a:t>К кейсу №3</a:t>
            </a:r>
            <a:endParaRPr lang="ru-RU" sz="2800" dirty="0">
              <a:solidFill>
                <a:schemeClr val="bg1"/>
              </a:solidFill>
              <a:latin typeface="HK Grotesk Bold" panose="020B0604020202020204" charset="-52"/>
            </a:endParaRPr>
          </a:p>
        </p:txBody>
      </p:sp>
    </p:spTree>
    <p:extLst>
      <p:ext uri="{BB962C8B-B14F-4D97-AF65-F5344CB8AC3E}">
        <p14:creationId xmlns:p14="http://schemas.microsoft.com/office/powerpoint/2010/main" val="2115260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D558"/>
        </a:solidFill>
        <a:effectLst/>
      </p:bgPr>
    </p:bg>
    <p:spTree>
      <p:nvGrpSpPr>
        <p:cNvPr id="1" name=""/>
        <p:cNvGrpSpPr/>
        <p:nvPr/>
      </p:nvGrpSpPr>
      <p:grpSpPr>
        <a:xfrm>
          <a:off x="0" y="0"/>
          <a:ext cx="0" cy="0"/>
          <a:chOff x="0" y="0"/>
          <a:chExt cx="0" cy="0"/>
        </a:xfrm>
      </p:grpSpPr>
      <p:grpSp>
        <p:nvGrpSpPr>
          <p:cNvPr id="2" name="Group 2"/>
          <p:cNvGrpSpPr/>
          <p:nvPr/>
        </p:nvGrpSpPr>
        <p:grpSpPr>
          <a:xfrm>
            <a:off x="507422" y="712649"/>
            <a:ext cx="16984499" cy="8983499"/>
            <a:chOff x="0" y="0"/>
            <a:chExt cx="5745374" cy="3038863"/>
          </a:xfrm>
        </p:grpSpPr>
        <p:sp>
          <p:nvSpPr>
            <p:cNvPr id="3" name="Freeform 3"/>
            <p:cNvSpPr/>
            <p:nvPr/>
          </p:nvSpPr>
          <p:spPr>
            <a:xfrm>
              <a:off x="0" y="0"/>
              <a:ext cx="5745374" cy="3038863"/>
            </a:xfrm>
            <a:custGeom>
              <a:avLst/>
              <a:gdLst/>
              <a:ahLst/>
              <a:cxnLst/>
              <a:rect l="l" t="t" r="r" b="b"/>
              <a:pathLst>
                <a:path w="5745374" h="3038863">
                  <a:moveTo>
                    <a:pt x="5620914" y="3038863"/>
                  </a:moveTo>
                  <a:lnTo>
                    <a:pt x="124460" y="3038863"/>
                  </a:lnTo>
                  <a:cubicBezTo>
                    <a:pt x="55880" y="3038863"/>
                    <a:pt x="0" y="2982983"/>
                    <a:pt x="0" y="2914403"/>
                  </a:cubicBezTo>
                  <a:lnTo>
                    <a:pt x="0" y="124460"/>
                  </a:lnTo>
                  <a:cubicBezTo>
                    <a:pt x="0" y="55880"/>
                    <a:pt x="55880" y="0"/>
                    <a:pt x="124460" y="0"/>
                  </a:cubicBezTo>
                  <a:lnTo>
                    <a:pt x="5620914" y="0"/>
                  </a:lnTo>
                  <a:cubicBezTo>
                    <a:pt x="5689494" y="0"/>
                    <a:pt x="5745374" y="55880"/>
                    <a:pt x="5745374" y="124460"/>
                  </a:cubicBezTo>
                  <a:lnTo>
                    <a:pt x="5745374" y="2914403"/>
                  </a:lnTo>
                  <a:cubicBezTo>
                    <a:pt x="5745374" y="2982983"/>
                    <a:pt x="5689494" y="3038863"/>
                    <a:pt x="5620914" y="3038863"/>
                  </a:cubicBezTo>
                  <a:close/>
                </a:path>
              </a:pathLst>
            </a:custGeom>
            <a:solidFill>
              <a:srgbClr val="FFFFFF"/>
            </a:solidFill>
          </p:spPr>
        </p:sp>
      </p:grpSp>
      <p:grpSp>
        <p:nvGrpSpPr>
          <p:cNvPr id="4" name="Group 4"/>
          <p:cNvGrpSpPr/>
          <p:nvPr/>
        </p:nvGrpSpPr>
        <p:grpSpPr>
          <a:xfrm>
            <a:off x="2535423" y="4251775"/>
            <a:ext cx="10456504" cy="2793460"/>
            <a:chOff x="0" y="1965942"/>
            <a:chExt cx="13942008" cy="3724614"/>
          </a:xfrm>
        </p:grpSpPr>
        <p:sp>
          <p:nvSpPr>
            <p:cNvPr id="5" name="TextBox 5"/>
            <p:cNvSpPr txBox="1"/>
            <p:nvPr/>
          </p:nvSpPr>
          <p:spPr>
            <a:xfrm>
              <a:off x="0" y="5105865"/>
              <a:ext cx="6070550" cy="584691"/>
            </a:xfrm>
            <a:prstGeom prst="rect">
              <a:avLst/>
            </a:prstGeom>
          </p:spPr>
          <p:txBody>
            <a:bodyPr lIns="0" tIns="0" rIns="0" bIns="0" rtlCol="0" anchor="t">
              <a:spAutoFit/>
            </a:bodyPr>
            <a:lstStyle/>
            <a:p>
              <a:pPr marL="0" lvl="0" indent="0" algn="l">
                <a:lnSpc>
                  <a:spcPts val="3600"/>
                </a:lnSpc>
                <a:spcBef>
                  <a:spcPct val="0"/>
                </a:spcBef>
              </a:pPr>
              <a:endParaRPr lang="en-US" sz="2400" b="1" u="none" dirty="0">
                <a:solidFill>
                  <a:srgbClr val="171717"/>
                </a:solidFill>
                <a:latin typeface="HK Grotesk Medium"/>
                <a:ea typeface="HK Grotesk Medium"/>
                <a:cs typeface="HK Grotesk Medium"/>
                <a:sym typeface="HK Grotesk Medium"/>
              </a:endParaRPr>
            </a:p>
          </p:txBody>
        </p:sp>
        <p:sp>
          <p:nvSpPr>
            <p:cNvPr id="6" name="TextBox 6"/>
            <p:cNvSpPr txBox="1"/>
            <p:nvPr/>
          </p:nvSpPr>
          <p:spPr>
            <a:xfrm>
              <a:off x="4084513" y="1965942"/>
              <a:ext cx="9857495" cy="1633096"/>
            </a:xfrm>
            <a:prstGeom prst="rect">
              <a:avLst/>
            </a:prstGeom>
          </p:spPr>
          <p:txBody>
            <a:bodyPr wrap="square" lIns="0" tIns="0" rIns="0" bIns="0" rtlCol="0" anchor="t">
              <a:spAutoFit/>
            </a:bodyPr>
            <a:lstStyle/>
            <a:p>
              <a:pPr algn="l">
                <a:lnSpc>
                  <a:spcPts val="6050"/>
                </a:lnSpc>
              </a:pPr>
              <a:r>
                <a:rPr lang="ru-RU" sz="16600" b="1" dirty="0">
                  <a:solidFill>
                    <a:srgbClr val="7030A0"/>
                  </a:solidFill>
                  <a:latin typeface="HK Grotesk Bold"/>
                  <a:ea typeface="HK Grotesk Bold"/>
                  <a:cs typeface="HK Grotesk Bold"/>
                  <a:sym typeface="HK Grotesk Bold"/>
                </a:rPr>
                <a:t>Финал</a:t>
              </a:r>
              <a:endParaRPr lang="en-US" sz="16600" b="1" dirty="0">
                <a:solidFill>
                  <a:srgbClr val="7030A0"/>
                </a:solidFill>
                <a:latin typeface="HK Grotesk Bold"/>
                <a:ea typeface="HK Grotesk Bold"/>
                <a:cs typeface="HK Grotesk Bold"/>
                <a:sym typeface="HK Grotesk Bold"/>
              </a:endParaRPr>
            </a:p>
          </p:txBody>
        </p:sp>
      </p:grpSp>
      <p:sp>
        <p:nvSpPr>
          <p:cNvPr id="7" name="Freeform 7"/>
          <p:cNvSpPr/>
          <p:nvPr/>
        </p:nvSpPr>
        <p:spPr>
          <a:xfrm>
            <a:off x="796079" y="1320352"/>
            <a:ext cx="2353177" cy="3817838"/>
          </a:xfrm>
          <a:custGeom>
            <a:avLst/>
            <a:gdLst/>
            <a:ahLst/>
            <a:cxnLst/>
            <a:rect l="l" t="t" r="r" b="b"/>
            <a:pathLst>
              <a:path w="1090972" h="2597551">
                <a:moveTo>
                  <a:pt x="0" y="0"/>
                </a:moveTo>
                <a:lnTo>
                  <a:pt x="1090972" y="0"/>
                </a:lnTo>
                <a:lnTo>
                  <a:pt x="1090972" y="2597551"/>
                </a:lnTo>
                <a:lnTo>
                  <a:pt x="0" y="259755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Freeform 9"/>
          <p:cNvSpPr/>
          <p:nvPr/>
        </p:nvSpPr>
        <p:spPr>
          <a:xfrm>
            <a:off x="11743469" y="909165"/>
            <a:ext cx="2286000" cy="3995404"/>
          </a:xfrm>
          <a:custGeom>
            <a:avLst/>
            <a:gdLst/>
            <a:ahLst/>
            <a:cxnLst/>
            <a:rect l="l" t="t" r="r" b="b"/>
            <a:pathLst>
              <a:path w="1270439" h="2597551">
                <a:moveTo>
                  <a:pt x="0" y="0"/>
                </a:moveTo>
                <a:lnTo>
                  <a:pt x="1270439" y="0"/>
                </a:lnTo>
                <a:lnTo>
                  <a:pt x="1270439" y="2597551"/>
                </a:lnTo>
                <a:lnTo>
                  <a:pt x="0" y="259755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Freeform 10"/>
          <p:cNvSpPr/>
          <p:nvPr/>
        </p:nvSpPr>
        <p:spPr>
          <a:xfrm>
            <a:off x="12426546" y="4120576"/>
            <a:ext cx="4276637" cy="5514673"/>
          </a:xfrm>
          <a:custGeom>
            <a:avLst/>
            <a:gdLst/>
            <a:ahLst/>
            <a:cxnLst/>
            <a:rect l="l" t="t" r="r" b="b"/>
            <a:pathLst>
              <a:path w="1171259" h="2597551">
                <a:moveTo>
                  <a:pt x="0" y="0"/>
                </a:moveTo>
                <a:lnTo>
                  <a:pt x="1171259" y="0"/>
                </a:lnTo>
                <a:lnTo>
                  <a:pt x="1171259" y="2597551"/>
                </a:lnTo>
                <a:lnTo>
                  <a:pt x="0" y="259755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a:off x="3542665" y="4873906"/>
            <a:ext cx="3586385" cy="4684116"/>
          </a:xfrm>
          <a:custGeom>
            <a:avLst/>
            <a:gdLst/>
            <a:ahLst/>
            <a:cxnLst/>
            <a:rect l="l" t="t" r="r" b="b"/>
            <a:pathLst>
              <a:path w="1346004" h="2597551">
                <a:moveTo>
                  <a:pt x="0" y="0"/>
                </a:moveTo>
                <a:lnTo>
                  <a:pt x="1346004" y="0"/>
                </a:lnTo>
                <a:lnTo>
                  <a:pt x="1346004" y="2597552"/>
                </a:lnTo>
                <a:lnTo>
                  <a:pt x="0" y="259755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3" name="Freeform 13"/>
          <p:cNvSpPr/>
          <p:nvPr/>
        </p:nvSpPr>
        <p:spPr>
          <a:xfrm>
            <a:off x="15139713" y="909165"/>
            <a:ext cx="1319487" cy="2551118"/>
          </a:xfrm>
          <a:custGeom>
            <a:avLst/>
            <a:gdLst/>
            <a:ahLst/>
            <a:cxnLst/>
            <a:rect l="l" t="t" r="r" b="b"/>
            <a:pathLst>
              <a:path w="762470" h="2723107">
                <a:moveTo>
                  <a:pt x="0" y="0"/>
                </a:moveTo>
                <a:lnTo>
                  <a:pt x="762470" y="0"/>
                </a:lnTo>
                <a:lnTo>
                  <a:pt x="762470" y="2723107"/>
                </a:lnTo>
                <a:lnTo>
                  <a:pt x="0" y="272310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5" name="Freeform 15"/>
          <p:cNvSpPr/>
          <p:nvPr/>
        </p:nvSpPr>
        <p:spPr>
          <a:xfrm flipH="1">
            <a:off x="8062118" y="6065717"/>
            <a:ext cx="1081881" cy="2609801"/>
          </a:xfrm>
          <a:custGeom>
            <a:avLst/>
            <a:gdLst/>
            <a:ahLst/>
            <a:cxnLst/>
            <a:rect l="l" t="t" r="r" b="b"/>
            <a:pathLst>
              <a:path w="1081881" h="2609801">
                <a:moveTo>
                  <a:pt x="1081881" y="0"/>
                </a:moveTo>
                <a:lnTo>
                  <a:pt x="0" y="0"/>
                </a:lnTo>
                <a:lnTo>
                  <a:pt x="0" y="2609800"/>
                </a:lnTo>
                <a:lnTo>
                  <a:pt x="1081881" y="2609800"/>
                </a:lnTo>
                <a:lnTo>
                  <a:pt x="1081881"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6" name="Freeform 16"/>
          <p:cNvSpPr/>
          <p:nvPr/>
        </p:nvSpPr>
        <p:spPr>
          <a:xfrm>
            <a:off x="4292902" y="849561"/>
            <a:ext cx="1319487" cy="2670326"/>
          </a:xfrm>
          <a:custGeom>
            <a:avLst/>
            <a:gdLst/>
            <a:ahLst/>
            <a:cxnLst/>
            <a:rect l="l" t="t" r="r" b="b"/>
            <a:pathLst>
              <a:path w="740234" h="2609801">
                <a:moveTo>
                  <a:pt x="0" y="0"/>
                </a:moveTo>
                <a:lnTo>
                  <a:pt x="740234" y="0"/>
                </a:lnTo>
                <a:lnTo>
                  <a:pt x="740234" y="2609800"/>
                </a:lnTo>
                <a:lnTo>
                  <a:pt x="0" y="260980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7" name="Freeform 17"/>
          <p:cNvSpPr/>
          <p:nvPr/>
        </p:nvSpPr>
        <p:spPr>
          <a:xfrm flipH="1">
            <a:off x="10637683" y="5281507"/>
            <a:ext cx="1081882" cy="2962406"/>
          </a:xfrm>
          <a:custGeom>
            <a:avLst/>
            <a:gdLst/>
            <a:ahLst/>
            <a:cxnLst/>
            <a:rect l="l" t="t" r="r" b="b"/>
            <a:pathLst>
              <a:path w="788711" h="2597551">
                <a:moveTo>
                  <a:pt x="788711" y="0"/>
                </a:moveTo>
                <a:lnTo>
                  <a:pt x="0" y="0"/>
                </a:lnTo>
                <a:lnTo>
                  <a:pt x="0" y="2597552"/>
                </a:lnTo>
                <a:lnTo>
                  <a:pt x="788711" y="2597552"/>
                </a:lnTo>
                <a:lnTo>
                  <a:pt x="788711" y="0"/>
                </a:lnTo>
                <a:close/>
              </a:path>
            </a:pathLst>
          </a:custGeom>
          <a:blipFill>
            <a:blip r:embed="rId16">
              <a:extLst>
                <a:ext uri="{96DAC541-7B7A-43D3-8B79-37D633B846F1}">
                  <asvg:svgBlip xmlns:asvg="http://schemas.microsoft.com/office/drawing/2016/SVG/main" r:embed="rId17"/>
                </a:ext>
              </a:extLst>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TotalTime>
  <Words>1941</Words>
  <Application>Microsoft Office PowerPoint</Application>
  <PresentationFormat>Произвольный</PresentationFormat>
  <Paragraphs>144</Paragraphs>
  <Slides>21</Slides>
  <Notes>3</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21</vt:i4>
      </vt:variant>
    </vt:vector>
  </HeadingPairs>
  <TitlesOfParts>
    <vt:vector size="29" baseType="lpstr">
      <vt:lpstr>HK Grotesk Semi-Bold</vt:lpstr>
      <vt:lpstr>HK Grotesk Bold</vt:lpstr>
      <vt:lpstr>Aptos</vt:lpstr>
      <vt:lpstr>HK Grotesk Medium</vt:lpstr>
      <vt:lpstr>Arial</vt:lpstr>
      <vt:lpstr>Calibri</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КЕЙС-ИГРА “Мне есть что сказать!”</dc:title>
  <cp:lastModifiedBy>simass</cp:lastModifiedBy>
  <cp:revision>62</cp:revision>
  <dcterms:created xsi:type="dcterms:W3CDTF">2006-08-16T00:00:00Z</dcterms:created>
  <dcterms:modified xsi:type="dcterms:W3CDTF">2025-02-11T08:50:50Z</dcterms:modified>
  <dc:identifier>DAGebsJ3AG8</dc:identifier>
</cp:coreProperties>
</file>