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6" r:id="rId2"/>
    <p:sldId id="272" r:id="rId3"/>
    <p:sldId id="273" r:id="rId4"/>
    <p:sldId id="274" r:id="rId5"/>
    <p:sldId id="257" r:id="rId6"/>
    <p:sldId id="276" r:id="rId7"/>
    <p:sldId id="277" r:id="rId8"/>
    <p:sldId id="288" r:id="rId9"/>
    <p:sldId id="270" r:id="rId10"/>
    <p:sldId id="278" r:id="rId11"/>
    <p:sldId id="279" r:id="rId12"/>
    <p:sldId id="280" r:id="rId13"/>
    <p:sldId id="281" r:id="rId14"/>
    <p:sldId id="258" r:id="rId15"/>
    <p:sldId id="286" r:id="rId16"/>
    <p:sldId id="262" r:id="rId17"/>
    <p:sldId id="287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179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05.04.2021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05.04.2021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05.04.2021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05.04.2021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05.04.2021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05.04.2021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05.04.2021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05.04.2021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05.04.2021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05.04.2021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05.04.2021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05.04.2021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611560" y="1988840"/>
            <a:ext cx="8229600" cy="1143000"/>
          </a:xfrm>
        </p:spPr>
        <p:txBody>
          <a:bodyPr>
            <a:noAutofit/>
          </a:bodyPr>
          <a:lstStyle/>
          <a:p>
            <a:pPr algn="ctr"/>
            <a:r>
              <a:rPr lang="en-AU" sz="9600" dirty="0" err="1">
                <a:solidFill>
                  <a:srgbClr val="FF0000"/>
                </a:solidFill>
              </a:rPr>
              <a:t>Bienvenue</a:t>
            </a:r>
            <a:r>
              <a:rPr lang="en-AU" sz="9600" dirty="0">
                <a:solidFill>
                  <a:srgbClr val="FF0000"/>
                </a:solidFill>
              </a:rPr>
              <a:t> à </a:t>
            </a:r>
            <a:r>
              <a:rPr lang="en-AU" sz="9600" dirty="0" err="1">
                <a:solidFill>
                  <a:srgbClr val="FF0000"/>
                </a:solidFill>
              </a:rPr>
              <a:t>Sotchi</a:t>
            </a:r>
            <a:endParaRPr lang="ru-RU" sz="96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19495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116632"/>
            <a:ext cx="8640960" cy="1143000"/>
          </a:xfrm>
        </p:spPr>
        <p:txBody>
          <a:bodyPr>
            <a:noAutofit/>
          </a:bodyPr>
          <a:lstStyle/>
          <a:p>
            <a:r>
              <a:rPr lang="fr-FR" sz="4000" dirty="0">
                <a:solidFill>
                  <a:srgbClr val="FF0000"/>
                </a:solidFill>
              </a:rPr>
              <a:t>Les origines du blason de la ville de Sotchi</a:t>
            </a:r>
            <a:endParaRPr lang="ru-RU" sz="4000" dirty="0">
              <a:solidFill>
                <a:srgbClr val="FF000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4023758"/>
            <a:ext cx="2188255" cy="17732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2847658" y="1628800"/>
            <a:ext cx="2516430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>
                <a:solidFill>
                  <a:srgbClr val="FF0000"/>
                </a:solidFill>
              </a:rPr>
              <a:t>Pour 50 ans </a:t>
            </a:r>
            <a:r>
              <a:rPr lang="fr-FR" sz="2400" dirty="0" smtClean="0">
                <a:solidFill>
                  <a:srgbClr val="FF0000"/>
                </a:solidFill>
              </a:rPr>
              <a:t>lemblème </a:t>
            </a:r>
            <a:r>
              <a:rPr lang="fr-FR" sz="2400" dirty="0">
                <a:solidFill>
                  <a:srgbClr val="FF0000"/>
                </a:solidFill>
              </a:rPr>
              <a:t>de </a:t>
            </a:r>
            <a:r>
              <a:rPr lang="fr-FR" sz="2400" dirty="0" smtClean="0">
                <a:solidFill>
                  <a:srgbClr val="FF0000"/>
                </a:solidFill>
              </a:rPr>
              <a:t>Sotchi </a:t>
            </a:r>
            <a:r>
              <a:rPr lang="fr-FR" sz="2400" dirty="0">
                <a:solidFill>
                  <a:srgbClr val="FF0000"/>
                </a:solidFill>
              </a:rPr>
              <a:t>a changé 4 </a:t>
            </a:r>
            <a:r>
              <a:rPr lang="fr-FR" sz="2400" dirty="0" smtClean="0">
                <a:solidFill>
                  <a:srgbClr val="FF0000"/>
                </a:solidFill>
              </a:rPr>
              <a:t>fois</a:t>
            </a:r>
            <a:r>
              <a:rPr lang="ru-RU" sz="2400" dirty="0" smtClean="0">
                <a:solidFill>
                  <a:srgbClr val="FF0000"/>
                </a:solidFill>
              </a:rPr>
              <a:t>.</a:t>
            </a:r>
          </a:p>
          <a:p>
            <a:endParaRPr lang="ru-RU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985" y="1295155"/>
            <a:ext cx="1885439" cy="18916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230707" y="3359419"/>
            <a:ext cx="233071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200" dirty="0">
                <a:solidFill>
                  <a:srgbClr val="7030A0"/>
                </a:solidFill>
              </a:rPr>
              <a:t>La première version du blason a été </a:t>
            </a:r>
            <a:r>
              <a:rPr lang="fr-FR" sz="1200" dirty="0" smtClean="0">
                <a:solidFill>
                  <a:srgbClr val="7030A0"/>
                </a:solidFill>
              </a:rPr>
              <a:t>adoptée </a:t>
            </a:r>
            <a:r>
              <a:rPr lang="fr-FR" sz="1200" dirty="0">
                <a:solidFill>
                  <a:srgbClr val="7030A0"/>
                </a:solidFill>
              </a:rPr>
              <a:t>en 1967 et a duré exactement 30 ans</a:t>
            </a:r>
            <a:endParaRPr lang="ru-RU" sz="1200" dirty="0">
              <a:solidFill>
                <a:srgbClr val="7030A0"/>
              </a:solidFill>
            </a:endParaRP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1183978"/>
            <a:ext cx="1939203" cy="20803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5662459" y="3359419"/>
            <a:ext cx="17848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200" dirty="0">
                <a:solidFill>
                  <a:srgbClr val="7030A0"/>
                </a:solidFill>
              </a:rPr>
              <a:t>La deuxième </a:t>
            </a:r>
            <a:r>
              <a:rPr lang="fr-FR" sz="1200" dirty="0" smtClean="0">
                <a:solidFill>
                  <a:srgbClr val="7030A0"/>
                </a:solidFill>
              </a:rPr>
              <a:t>variante </a:t>
            </a:r>
            <a:r>
              <a:rPr lang="fr-FR" sz="1200" dirty="0">
                <a:solidFill>
                  <a:srgbClr val="7030A0"/>
                </a:solidFill>
              </a:rPr>
              <a:t>du blason a été </a:t>
            </a:r>
            <a:r>
              <a:rPr lang="fr-FR" sz="1200" dirty="0" smtClean="0">
                <a:solidFill>
                  <a:srgbClr val="7030A0"/>
                </a:solidFill>
              </a:rPr>
              <a:t>adoptée </a:t>
            </a:r>
            <a:r>
              <a:rPr lang="fr-FR" sz="1200" dirty="0">
                <a:solidFill>
                  <a:srgbClr val="7030A0"/>
                </a:solidFill>
              </a:rPr>
              <a:t>en 1997 et a duré 6 ans</a:t>
            </a:r>
            <a:endParaRPr lang="ru-RU" sz="1200" dirty="0">
              <a:solidFill>
                <a:srgbClr val="7030A0"/>
              </a:solidFill>
            </a:endParaRPr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1" y="4005064"/>
            <a:ext cx="2144498" cy="18990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1812821" y="6088826"/>
            <a:ext cx="206967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200" dirty="0">
                <a:solidFill>
                  <a:srgbClr val="7030A0"/>
                </a:solidFill>
              </a:rPr>
              <a:t>La troisième </a:t>
            </a:r>
            <a:r>
              <a:rPr lang="fr-FR" sz="1200" dirty="0" smtClean="0">
                <a:solidFill>
                  <a:srgbClr val="7030A0"/>
                </a:solidFill>
              </a:rPr>
              <a:t>variante </a:t>
            </a:r>
            <a:r>
              <a:rPr lang="fr-FR" sz="1200" dirty="0">
                <a:solidFill>
                  <a:srgbClr val="7030A0"/>
                </a:solidFill>
              </a:rPr>
              <a:t>du blason a été </a:t>
            </a:r>
            <a:r>
              <a:rPr lang="fr-FR" sz="1200" dirty="0" smtClean="0">
                <a:solidFill>
                  <a:srgbClr val="7030A0"/>
                </a:solidFill>
              </a:rPr>
              <a:t>adoptée </a:t>
            </a:r>
            <a:r>
              <a:rPr lang="fr-FR" sz="1200" dirty="0">
                <a:solidFill>
                  <a:srgbClr val="7030A0"/>
                </a:solidFill>
              </a:rPr>
              <a:t>en 2003 et a duré 2 ans</a:t>
            </a:r>
            <a:endParaRPr lang="ru-RU" sz="1200" dirty="0">
              <a:solidFill>
                <a:srgbClr val="7030A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308252" y="5904160"/>
            <a:ext cx="158784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200" dirty="0">
                <a:solidFill>
                  <a:srgbClr val="7030A0"/>
                </a:solidFill>
              </a:rPr>
              <a:t>La quatrième version du blason a été </a:t>
            </a:r>
            <a:r>
              <a:rPr lang="fr-FR" sz="1200" dirty="0" smtClean="0">
                <a:solidFill>
                  <a:srgbClr val="7030A0"/>
                </a:solidFill>
              </a:rPr>
              <a:t>adoptée </a:t>
            </a:r>
            <a:r>
              <a:rPr lang="fr-FR" sz="1200" dirty="0">
                <a:solidFill>
                  <a:srgbClr val="7030A0"/>
                </a:solidFill>
              </a:rPr>
              <a:t>en 2005 et n'a pas changé à ce jour</a:t>
            </a:r>
            <a:endParaRPr lang="ru-RU" sz="1200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8475460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8652" y="260648"/>
            <a:ext cx="4464496" cy="44936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95536" y="4005064"/>
            <a:ext cx="208823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>
                <a:solidFill>
                  <a:srgbClr val="FF0000"/>
                </a:solidFill>
                <a:latin typeface="Monotype Corsiva" panose="03010101010201010101" pitchFamily="66" charset="0"/>
              </a:rPr>
              <a:t>En bas à gauche - le soleil, symbolisant le dieu égyptien Ra</a:t>
            </a:r>
            <a:endParaRPr lang="ru-RU" sz="2400" dirty="0">
              <a:solidFill>
                <a:srgbClr val="FF0000"/>
              </a:solidFill>
              <a:latin typeface="Monotype Corsiva" panose="03010101010201010101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020272" y="3933056"/>
            <a:ext cx="24117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>
                <a:solidFill>
                  <a:srgbClr val="FF0000"/>
                </a:solidFill>
                <a:latin typeface="Monotype Corsiva" panose="03010101010201010101" pitchFamily="66" charset="0"/>
              </a:rPr>
              <a:t>En bas à droite </a:t>
            </a:r>
            <a:r>
              <a:rPr lang="fr-FR" sz="2400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-les </a:t>
            </a:r>
            <a:r>
              <a:rPr lang="fr-FR" sz="2400" dirty="0">
                <a:solidFill>
                  <a:srgbClr val="FF0000"/>
                </a:solidFill>
                <a:latin typeface="Monotype Corsiva" panose="03010101010201010101" pitchFamily="66" charset="0"/>
              </a:rPr>
              <a:t>vagues de la mer. </a:t>
            </a:r>
            <a:endParaRPr lang="ru-RU" sz="2400" dirty="0">
              <a:solidFill>
                <a:srgbClr val="FF0000"/>
              </a:solidFill>
              <a:latin typeface="Monotype Corsiva" panose="03010101010201010101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95536" y="692696"/>
            <a:ext cx="194421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3200" dirty="0">
                <a:solidFill>
                  <a:srgbClr val="FF0000"/>
                </a:solidFill>
                <a:latin typeface="Monotype Corsiva" panose="03010101010201010101" pitchFamily="66" charset="0"/>
              </a:rPr>
              <a:t>Tout en haut </a:t>
            </a:r>
            <a:r>
              <a:rPr lang="en-AU" sz="3200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– les </a:t>
            </a:r>
            <a:r>
              <a:rPr lang="en-AU" sz="3200" dirty="0" err="1" smtClean="0">
                <a:solidFill>
                  <a:srgbClr val="FF0000"/>
                </a:solidFill>
                <a:latin typeface="Monotype Corsiva" panose="03010101010201010101" pitchFamily="66" charset="0"/>
              </a:rPr>
              <a:t>montagnes</a:t>
            </a:r>
            <a:endParaRPr lang="ru-RU" sz="3200" dirty="0">
              <a:solidFill>
                <a:srgbClr val="FF0000"/>
              </a:solidFill>
              <a:latin typeface="Monotype Corsiva" panose="03010101010201010101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779912" y="4941168"/>
            <a:ext cx="224937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>
                <a:solidFill>
                  <a:srgbClr val="FF0000"/>
                </a:solidFill>
                <a:latin typeface="Monotype Corsiva" panose="03010101010201010101" pitchFamily="66" charset="0"/>
              </a:rPr>
              <a:t>Au centre de l'emblème « </a:t>
            </a:r>
            <a:r>
              <a:rPr lang="fr-FR" sz="2400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l eau </a:t>
            </a:r>
            <a:r>
              <a:rPr lang="fr-FR" sz="2400" dirty="0">
                <a:solidFill>
                  <a:srgbClr val="FF0000"/>
                </a:solidFill>
                <a:latin typeface="Monotype Corsiva" panose="03010101010201010101" pitchFamily="66" charset="0"/>
              </a:rPr>
              <a:t>de feu » Matsesta</a:t>
            </a:r>
            <a:endParaRPr lang="ru-RU" sz="2400" dirty="0">
              <a:solidFill>
                <a:srgbClr val="FF0000"/>
              </a:solidFill>
              <a:latin typeface="Monotype Corsiva" panose="03010101010201010101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003148" y="692696"/>
            <a:ext cx="203334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>
                <a:solidFill>
                  <a:srgbClr val="FF0000"/>
                </a:solidFill>
                <a:latin typeface="Monotype Corsiva" panose="03010101010201010101" pitchFamily="66" charset="0"/>
              </a:rPr>
              <a:t>En haut à droite </a:t>
            </a:r>
            <a:r>
              <a:rPr lang="fr-FR" sz="2400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on montre </a:t>
            </a:r>
            <a:r>
              <a:rPr lang="fr-FR" sz="2400" dirty="0">
                <a:solidFill>
                  <a:srgbClr val="FF0000"/>
                </a:solidFill>
                <a:latin typeface="Monotype Corsiva" panose="03010101010201010101" pitchFamily="66" charset="0"/>
              </a:rPr>
              <a:t>le palmier d'or symbolisant le climat subtropical de la ville</a:t>
            </a:r>
            <a:endParaRPr lang="ru-RU" sz="2400" dirty="0">
              <a:solidFill>
                <a:srgbClr val="FF0000"/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40828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259632" y="332656"/>
            <a:ext cx="6768752" cy="16619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5400" dirty="0" smtClean="0"/>
              <a:t> </a:t>
            </a:r>
            <a:r>
              <a:rPr lang="fr-FR" sz="4800" dirty="0" smtClean="0">
                <a:solidFill>
                  <a:srgbClr val="FF0000"/>
                </a:solidFill>
              </a:rPr>
              <a:t>La </a:t>
            </a:r>
            <a:r>
              <a:rPr lang="fr-FR" sz="4800" dirty="0">
                <a:solidFill>
                  <a:srgbClr val="FF0000"/>
                </a:solidFill>
              </a:rPr>
              <a:t>ville est divisée en 4 </a:t>
            </a:r>
            <a:r>
              <a:rPr lang="fr-FR" sz="4800" dirty="0" smtClean="0">
                <a:solidFill>
                  <a:srgbClr val="FF0000"/>
                </a:solidFill>
              </a:rPr>
              <a:t>zones.</a:t>
            </a:r>
            <a:endParaRPr lang="ru-RU" sz="4800" dirty="0">
              <a:solidFill>
                <a:srgbClr val="FF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39552" y="2780928"/>
            <a:ext cx="6912768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00050" indent="-400050"/>
            <a:r>
              <a:rPr lang="en-US" sz="4400" dirty="0" smtClean="0">
                <a:solidFill>
                  <a:srgbClr val="002060"/>
                </a:solidFill>
              </a:rPr>
              <a:t>-</a:t>
            </a:r>
            <a:r>
              <a:rPr lang="en-US" sz="4400" dirty="0" err="1" smtClean="0">
                <a:solidFill>
                  <a:srgbClr val="002060"/>
                </a:solidFill>
              </a:rPr>
              <a:t>Adlersky</a:t>
            </a:r>
            <a:endParaRPr lang="en-US" sz="4400" dirty="0" smtClean="0">
              <a:solidFill>
                <a:srgbClr val="002060"/>
              </a:solidFill>
            </a:endParaRPr>
          </a:p>
          <a:p>
            <a:pPr marL="400050" indent="-400050"/>
            <a:r>
              <a:rPr lang="en-US" sz="4400" dirty="0" smtClean="0">
                <a:solidFill>
                  <a:srgbClr val="002060"/>
                </a:solidFill>
              </a:rPr>
              <a:t>-</a:t>
            </a:r>
            <a:r>
              <a:rPr lang="en-US" sz="4400" dirty="0" err="1" smtClean="0">
                <a:solidFill>
                  <a:srgbClr val="002060"/>
                </a:solidFill>
              </a:rPr>
              <a:t>Lazarevsky</a:t>
            </a:r>
            <a:endParaRPr lang="en-US" sz="4400" dirty="0" smtClean="0">
              <a:solidFill>
                <a:srgbClr val="002060"/>
              </a:solidFill>
            </a:endParaRPr>
          </a:p>
          <a:p>
            <a:pPr marL="400050" indent="-400050"/>
            <a:r>
              <a:rPr lang="en-AU" sz="4400" dirty="0" smtClean="0">
                <a:solidFill>
                  <a:srgbClr val="002060"/>
                </a:solidFill>
              </a:rPr>
              <a:t>-</a:t>
            </a:r>
            <a:r>
              <a:rPr lang="en-AU" sz="4400" dirty="0" err="1" smtClean="0">
                <a:solidFill>
                  <a:srgbClr val="002060"/>
                </a:solidFill>
              </a:rPr>
              <a:t>Khostinsky</a:t>
            </a:r>
            <a:endParaRPr lang="en-AU" sz="4400" dirty="0" smtClean="0">
              <a:solidFill>
                <a:srgbClr val="002060"/>
              </a:solidFill>
            </a:endParaRPr>
          </a:p>
          <a:p>
            <a:pPr marL="400050" indent="-400050"/>
            <a:r>
              <a:rPr lang="en-AU" sz="4400" dirty="0" smtClean="0">
                <a:solidFill>
                  <a:srgbClr val="002060"/>
                </a:solidFill>
              </a:rPr>
              <a:t>-Central</a:t>
            </a:r>
            <a:r>
              <a:rPr lang="en-US" sz="4400" dirty="0" smtClean="0">
                <a:solidFill>
                  <a:srgbClr val="002060"/>
                </a:solidFill>
              </a:rPr>
              <a:t>e</a:t>
            </a:r>
            <a:endParaRPr lang="ru-RU" sz="44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6289323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US" sz="3600" dirty="0" smtClean="0">
                <a:solidFill>
                  <a:srgbClr val="FF0000"/>
                </a:solidFill>
              </a:rPr>
              <a:t>Les </a:t>
            </a:r>
            <a:r>
              <a:rPr lang="en-US" sz="3600" dirty="0" err="1" smtClean="0">
                <a:solidFill>
                  <a:srgbClr val="FF0000"/>
                </a:solidFill>
              </a:rPr>
              <a:t>portes</a:t>
            </a:r>
            <a:r>
              <a:rPr lang="en-US" sz="3600" dirty="0" smtClean="0">
                <a:solidFill>
                  <a:srgbClr val="FF0000"/>
                </a:solidFill>
              </a:rPr>
              <a:t> de la </a:t>
            </a:r>
            <a:r>
              <a:rPr lang="en-US" sz="3600" dirty="0" err="1" smtClean="0">
                <a:solidFill>
                  <a:srgbClr val="FF0000"/>
                </a:solidFill>
              </a:rPr>
              <a:t>ville</a:t>
            </a:r>
            <a:endParaRPr lang="ru-RU" sz="3600" dirty="0">
              <a:solidFill>
                <a:srgbClr val="FF0000"/>
              </a:solidFill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1302022"/>
          </a:xfrm>
        </p:spPr>
        <p:txBody>
          <a:bodyPr>
            <a:normAutofit fontScale="92500"/>
          </a:bodyPr>
          <a:lstStyle/>
          <a:p>
            <a:r>
              <a:rPr lang="en-US" sz="1800" dirty="0" err="1" smtClean="0">
                <a:solidFill>
                  <a:srgbClr val="002060"/>
                </a:solidFill>
              </a:rPr>
              <a:t>Sotchi</a:t>
            </a:r>
            <a:r>
              <a:rPr lang="en-US" sz="1800" dirty="0">
                <a:solidFill>
                  <a:srgbClr val="002060"/>
                </a:solidFill>
              </a:rPr>
              <a:t> </a:t>
            </a:r>
            <a:r>
              <a:rPr lang="en-US" sz="1800" dirty="0" err="1" smtClean="0">
                <a:solidFill>
                  <a:srgbClr val="002060"/>
                </a:solidFill>
              </a:rPr>
              <a:t>est</a:t>
            </a:r>
            <a:r>
              <a:rPr lang="en-US" sz="1800" dirty="0">
                <a:solidFill>
                  <a:srgbClr val="002060"/>
                </a:solidFill>
              </a:rPr>
              <a:t> </a:t>
            </a:r>
            <a:r>
              <a:rPr lang="en-US" sz="1800" dirty="0" err="1" smtClean="0">
                <a:solidFill>
                  <a:srgbClr val="002060"/>
                </a:solidFill>
              </a:rPr>
              <a:t>située</a:t>
            </a:r>
            <a:r>
              <a:rPr lang="ru-RU" sz="1800" dirty="0" smtClean="0">
                <a:solidFill>
                  <a:srgbClr val="002060"/>
                </a:solidFill>
              </a:rPr>
              <a:t> </a:t>
            </a:r>
            <a:r>
              <a:rPr lang="en-US" sz="1800" dirty="0" smtClean="0">
                <a:solidFill>
                  <a:srgbClr val="002060"/>
                </a:solidFill>
              </a:rPr>
              <a:t>au </a:t>
            </a:r>
            <a:r>
              <a:rPr lang="en-US" sz="1800" dirty="0" err="1" smtClean="0">
                <a:solidFill>
                  <a:srgbClr val="002060"/>
                </a:solidFill>
              </a:rPr>
              <a:t>bord</a:t>
            </a:r>
            <a:r>
              <a:rPr lang="en-US" sz="1800" dirty="0" smtClean="0">
                <a:solidFill>
                  <a:srgbClr val="002060"/>
                </a:solidFill>
              </a:rPr>
              <a:t> de la </a:t>
            </a:r>
            <a:r>
              <a:rPr lang="en-US" sz="1800" dirty="0" err="1" smtClean="0">
                <a:solidFill>
                  <a:srgbClr val="002060"/>
                </a:solidFill>
              </a:rPr>
              <a:t>mer</a:t>
            </a:r>
            <a:r>
              <a:rPr lang="en-US" sz="1800" dirty="0" smtClean="0">
                <a:solidFill>
                  <a:srgbClr val="002060"/>
                </a:solidFill>
              </a:rPr>
              <a:t> Noire, au </a:t>
            </a:r>
            <a:r>
              <a:rPr lang="en-US" sz="1800" dirty="0" err="1" smtClean="0">
                <a:solidFill>
                  <a:srgbClr val="002060"/>
                </a:solidFill>
              </a:rPr>
              <a:t>sud</a:t>
            </a:r>
            <a:r>
              <a:rPr lang="en-US" sz="1800" dirty="0" smtClean="0">
                <a:solidFill>
                  <a:srgbClr val="002060"/>
                </a:solidFill>
              </a:rPr>
              <a:t> de la </a:t>
            </a:r>
            <a:r>
              <a:rPr lang="en-US" sz="1800" dirty="0" err="1" smtClean="0">
                <a:solidFill>
                  <a:srgbClr val="002060"/>
                </a:solidFill>
              </a:rPr>
              <a:t>Russie</a:t>
            </a:r>
            <a:r>
              <a:rPr lang="en-US" sz="1800" dirty="0" smtClean="0">
                <a:solidFill>
                  <a:srgbClr val="002060"/>
                </a:solidFill>
              </a:rPr>
              <a:t>. </a:t>
            </a:r>
            <a:r>
              <a:rPr lang="en-US" sz="1800" dirty="0" err="1" smtClean="0">
                <a:solidFill>
                  <a:srgbClr val="002060"/>
                </a:solidFill>
              </a:rPr>
              <a:t>Sotchi</a:t>
            </a:r>
            <a:r>
              <a:rPr lang="en-US" sz="1800" dirty="0" smtClean="0">
                <a:solidFill>
                  <a:srgbClr val="002060"/>
                </a:solidFill>
              </a:rPr>
              <a:t>  </a:t>
            </a:r>
            <a:r>
              <a:rPr lang="en-US" sz="1800" dirty="0" err="1" smtClean="0">
                <a:solidFill>
                  <a:srgbClr val="002060"/>
                </a:solidFill>
              </a:rPr>
              <a:t>est</a:t>
            </a:r>
            <a:r>
              <a:rPr lang="en-US" sz="1800" dirty="0" smtClean="0">
                <a:solidFill>
                  <a:srgbClr val="002060"/>
                </a:solidFill>
              </a:rPr>
              <a:t> la </a:t>
            </a:r>
            <a:r>
              <a:rPr lang="en-US" sz="1800" dirty="0" err="1" smtClean="0">
                <a:solidFill>
                  <a:srgbClr val="002060"/>
                </a:solidFill>
              </a:rPr>
              <a:t>capitale</a:t>
            </a:r>
            <a:r>
              <a:rPr lang="en-US" sz="1800" dirty="0" smtClean="0">
                <a:solidFill>
                  <a:srgbClr val="002060"/>
                </a:solidFill>
              </a:rPr>
              <a:t> de </a:t>
            </a:r>
            <a:r>
              <a:rPr lang="en-US" sz="1800" dirty="0" err="1" smtClean="0">
                <a:solidFill>
                  <a:srgbClr val="002060"/>
                </a:solidFill>
              </a:rPr>
              <a:t>sud</a:t>
            </a:r>
            <a:r>
              <a:rPr lang="en-US" sz="1800" dirty="0" smtClean="0">
                <a:solidFill>
                  <a:srgbClr val="002060"/>
                </a:solidFill>
              </a:rPr>
              <a:t> de </a:t>
            </a:r>
            <a:r>
              <a:rPr lang="en-US" sz="1800" dirty="0" err="1" smtClean="0">
                <a:solidFill>
                  <a:srgbClr val="002060"/>
                </a:solidFill>
              </a:rPr>
              <a:t>notre</a:t>
            </a:r>
            <a:r>
              <a:rPr lang="en-US" sz="1800" dirty="0" smtClean="0">
                <a:solidFill>
                  <a:srgbClr val="002060"/>
                </a:solidFill>
              </a:rPr>
              <a:t> pays.</a:t>
            </a:r>
          </a:p>
          <a:p>
            <a:r>
              <a:rPr lang="en-US" sz="1800" dirty="0" smtClean="0">
                <a:solidFill>
                  <a:srgbClr val="002060"/>
                </a:solidFill>
              </a:rPr>
              <a:t>La population de la </a:t>
            </a:r>
            <a:r>
              <a:rPr lang="en-US" sz="1800" dirty="0" err="1" smtClean="0">
                <a:solidFill>
                  <a:srgbClr val="002060"/>
                </a:solidFill>
              </a:rPr>
              <a:t>ville</a:t>
            </a:r>
            <a:r>
              <a:rPr lang="en-US" sz="1800" dirty="0" smtClean="0">
                <a:solidFill>
                  <a:srgbClr val="002060"/>
                </a:solidFill>
              </a:rPr>
              <a:t> </a:t>
            </a:r>
            <a:r>
              <a:rPr lang="en-US" sz="1800" dirty="0" err="1" smtClean="0">
                <a:solidFill>
                  <a:srgbClr val="002060"/>
                </a:solidFill>
              </a:rPr>
              <a:t>est</a:t>
            </a:r>
            <a:r>
              <a:rPr lang="en-US" sz="1800" dirty="0" smtClean="0">
                <a:solidFill>
                  <a:srgbClr val="002060"/>
                </a:solidFill>
              </a:rPr>
              <a:t> de400.000 habitants  avec plus de 100 nations. </a:t>
            </a:r>
            <a:r>
              <a:rPr lang="en-US" sz="1800" dirty="0" err="1" smtClean="0">
                <a:solidFill>
                  <a:srgbClr val="002060"/>
                </a:solidFill>
              </a:rPr>
              <a:t>Sotchi</a:t>
            </a:r>
            <a:r>
              <a:rPr lang="en-US" sz="1800" dirty="0" smtClean="0">
                <a:solidFill>
                  <a:srgbClr val="002060"/>
                </a:solidFill>
              </a:rPr>
              <a:t> </a:t>
            </a:r>
            <a:r>
              <a:rPr lang="en-US" sz="1800" dirty="0" err="1" smtClean="0">
                <a:solidFill>
                  <a:srgbClr val="002060"/>
                </a:solidFill>
              </a:rPr>
              <a:t>est</a:t>
            </a:r>
            <a:r>
              <a:rPr lang="en-US" sz="1800" dirty="0" smtClean="0">
                <a:solidFill>
                  <a:srgbClr val="002060"/>
                </a:solidFill>
              </a:rPr>
              <a:t> </a:t>
            </a:r>
            <a:r>
              <a:rPr lang="en-US" sz="1800" dirty="0" err="1" smtClean="0">
                <a:solidFill>
                  <a:srgbClr val="002060"/>
                </a:solidFill>
              </a:rPr>
              <a:t>vert</a:t>
            </a:r>
            <a:r>
              <a:rPr lang="en-US" sz="1800" dirty="0" smtClean="0">
                <a:solidFill>
                  <a:srgbClr val="002060"/>
                </a:solidFill>
              </a:rPr>
              <a:t>  pendant </a:t>
            </a:r>
            <a:r>
              <a:rPr lang="en-US" sz="1800" dirty="0" err="1" smtClean="0">
                <a:solidFill>
                  <a:srgbClr val="002060"/>
                </a:solidFill>
              </a:rPr>
              <a:t>toute</a:t>
            </a:r>
            <a:r>
              <a:rPr lang="en-US" sz="1800" dirty="0" smtClean="0">
                <a:solidFill>
                  <a:srgbClr val="002060"/>
                </a:solidFill>
              </a:rPr>
              <a:t> </a:t>
            </a:r>
            <a:r>
              <a:rPr lang="en-US" sz="1800" dirty="0" err="1" smtClean="0">
                <a:solidFill>
                  <a:srgbClr val="002060"/>
                </a:solidFill>
              </a:rPr>
              <a:t>l'année</a:t>
            </a:r>
            <a:r>
              <a:rPr lang="ru-RU" sz="1800" dirty="0" smtClean="0">
                <a:solidFill>
                  <a:srgbClr val="002060"/>
                </a:solidFill>
              </a:rPr>
              <a:t>.</a:t>
            </a:r>
            <a:endParaRPr lang="ru-RU" sz="1800" dirty="0">
              <a:solidFill>
                <a:srgbClr val="002060"/>
              </a:solidFill>
            </a:endParaRPr>
          </a:p>
        </p:txBody>
      </p:sp>
      <p:pic>
        <p:nvPicPr>
          <p:cNvPr id="5" name="Рисунок 4"/>
          <p:cNvPicPr>
            <a:picLocks noGrp="1" noChangeAspect="1"/>
          </p:cNvPicPr>
          <p:nvPr>
            <p:ph type="pic"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3101" r="13101"/>
          <a:stretch>
            <a:fillRect/>
          </a:stretch>
        </p:blipFill>
        <p:spPr/>
      </p:pic>
    </p:spTree>
    <p:extLst>
      <p:ext uri="{BB962C8B-B14F-4D97-AF65-F5344CB8AC3E}">
        <p14:creationId xmlns="" xmlns:p14="http://schemas.microsoft.com/office/powerpoint/2010/main" val="34340761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91680" y="188640"/>
            <a:ext cx="633670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800" dirty="0" smtClean="0">
                <a:solidFill>
                  <a:srgbClr val="FF0000"/>
                </a:solidFill>
              </a:rPr>
              <a:t>La Mer Noire </a:t>
            </a:r>
            <a:r>
              <a:rPr lang="fr-FR" sz="2800" dirty="0">
                <a:solidFill>
                  <a:srgbClr val="FF0000"/>
                </a:solidFill>
              </a:rPr>
              <a:t>est l'attraction principale de la ville de Sotchi</a:t>
            </a:r>
            <a:endParaRPr lang="ru-RU" sz="2800" dirty="0">
              <a:solidFill>
                <a:srgbClr val="FF0000"/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268760"/>
            <a:ext cx="4449224" cy="30458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3212976"/>
            <a:ext cx="4253201" cy="31899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0" y="4797152"/>
            <a:ext cx="471601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>
                <a:solidFill>
                  <a:srgbClr val="FF0000"/>
                </a:solidFill>
              </a:rPr>
              <a:t>Chaque</a:t>
            </a:r>
            <a:r>
              <a:rPr lang="en-US" dirty="0" smtClean="0">
                <a:solidFill>
                  <a:srgbClr val="FF0000"/>
                </a:solidFill>
              </a:rPr>
              <a:t>  </a:t>
            </a:r>
            <a:r>
              <a:rPr lang="en-US" dirty="0" err="1" smtClean="0">
                <a:solidFill>
                  <a:srgbClr val="FF0000"/>
                </a:solidFill>
              </a:rPr>
              <a:t>ann</a:t>
            </a:r>
            <a:r>
              <a:rPr lang="fr-FR" dirty="0" smtClean="0">
                <a:solidFill>
                  <a:srgbClr val="FF0000"/>
                </a:solidFill>
              </a:rPr>
              <a:t>é</a:t>
            </a:r>
            <a:r>
              <a:rPr lang="en-US" dirty="0" smtClean="0">
                <a:solidFill>
                  <a:srgbClr val="FF0000"/>
                </a:solidFill>
              </a:rPr>
              <a:t>e beaucoup de </a:t>
            </a:r>
            <a:r>
              <a:rPr lang="en-US" dirty="0" err="1" smtClean="0">
                <a:solidFill>
                  <a:srgbClr val="FF0000"/>
                </a:solidFill>
              </a:rPr>
              <a:t>touristes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viennent</a:t>
            </a:r>
            <a:r>
              <a:rPr lang="en-US" dirty="0" smtClean="0">
                <a:solidFill>
                  <a:srgbClr val="FF0000"/>
                </a:solidFill>
              </a:rPr>
              <a:t> a </a:t>
            </a:r>
            <a:r>
              <a:rPr lang="en-US" dirty="0" err="1" smtClean="0">
                <a:solidFill>
                  <a:srgbClr val="FF0000"/>
                </a:solidFill>
              </a:rPr>
              <a:t>Sotchi</a:t>
            </a:r>
            <a:r>
              <a:rPr lang="en-US" dirty="0" smtClean="0">
                <a:solidFill>
                  <a:srgbClr val="FF0000"/>
                </a:solidFill>
              </a:rPr>
              <a:t> pour se </a:t>
            </a:r>
            <a:r>
              <a:rPr lang="en-US" dirty="0" err="1" smtClean="0">
                <a:solidFill>
                  <a:srgbClr val="FF0000"/>
                </a:solidFill>
              </a:rPr>
              <a:t>reposer</a:t>
            </a:r>
            <a:r>
              <a:rPr lang="en-US" dirty="0" smtClean="0">
                <a:solidFill>
                  <a:srgbClr val="FF0000"/>
                </a:solidFill>
              </a:rPr>
              <a:t>, pour </a:t>
            </a:r>
            <a:r>
              <a:rPr lang="en-US" dirty="0" err="1" smtClean="0">
                <a:solidFill>
                  <a:srgbClr val="FF0000"/>
                </a:solidFill>
              </a:rPr>
              <a:t>ameliorer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leur</a:t>
            </a:r>
            <a:r>
              <a:rPr lang="en-US" dirty="0" smtClean="0">
                <a:solidFill>
                  <a:srgbClr val="FF0000"/>
                </a:solidFill>
              </a:rPr>
              <a:t>  </a:t>
            </a:r>
            <a:r>
              <a:rPr lang="en-US" dirty="0" err="1" smtClean="0">
                <a:solidFill>
                  <a:srgbClr val="FF0000"/>
                </a:solidFill>
              </a:rPr>
              <a:t>sant</a:t>
            </a:r>
            <a:r>
              <a:rPr lang="fr-FR" dirty="0" smtClean="0">
                <a:solidFill>
                  <a:srgbClr val="FF0000"/>
                </a:solidFill>
              </a:rPr>
              <a:t>é</a:t>
            </a:r>
            <a:r>
              <a:rPr lang="en-US" dirty="0" smtClean="0">
                <a:solidFill>
                  <a:srgbClr val="FF0000"/>
                </a:solidFill>
              </a:rPr>
              <a:t>.</a:t>
            </a:r>
            <a:endParaRPr lang="ru-RU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835653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42976" y="857232"/>
            <a:ext cx="750099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>
                <a:solidFill>
                  <a:srgbClr val="002060"/>
                </a:solidFill>
              </a:rPr>
              <a:t>L</a:t>
            </a:r>
            <a:r>
              <a:rPr lang="fr-FR" sz="2400" dirty="0" smtClean="0">
                <a:solidFill>
                  <a:srgbClr val="002060"/>
                </a:solidFill>
              </a:rPr>
              <a:t>es </a:t>
            </a:r>
            <a:r>
              <a:rPr lang="fr-FR" sz="2400" dirty="0">
                <a:solidFill>
                  <a:srgbClr val="002060"/>
                </a:solidFill>
              </a:rPr>
              <a:t>principales attractions de cette </a:t>
            </a:r>
            <a:r>
              <a:rPr lang="fr-FR" sz="2400" dirty="0" smtClean="0">
                <a:solidFill>
                  <a:srgbClr val="002060"/>
                </a:solidFill>
              </a:rPr>
              <a:t>ville</a:t>
            </a:r>
            <a:r>
              <a:rPr lang="fr-FR" sz="2400" dirty="0" smtClean="0"/>
              <a:t>Dendrarium, jardin de végétation subtropicale et le jardin de l'Amitié où  se trouve </a:t>
            </a:r>
            <a:r>
              <a:rPr lang="fr-FR" sz="2400" i="1" dirty="0" smtClean="0"/>
              <a:t>l'Arbre de l'Amitié </a:t>
            </a:r>
            <a:r>
              <a:rPr lang="fr-FR" sz="2400" dirty="0" smtClean="0"/>
              <a:t>; sur cet arbre 167 pays et régions ont greffé des citrus et autour de l'arbre on compte encore 67 arbres plantés par d'autres pays étrangers.</a:t>
            </a:r>
            <a:endParaRPr lang="ru-RU" sz="2400" dirty="0" smtClean="0"/>
          </a:p>
          <a:p>
            <a:endParaRPr lang="ru-RU" sz="2400" dirty="0">
              <a:solidFill>
                <a:srgbClr val="00206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11760" y="188640"/>
            <a:ext cx="43924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3200" dirty="0" smtClean="0">
                <a:solidFill>
                  <a:srgbClr val="FF0000"/>
                </a:solidFill>
              </a:rPr>
              <a:t>   Le </a:t>
            </a:r>
            <a:r>
              <a:rPr lang="en-US" sz="3200" dirty="0" err="1" smtClean="0">
                <a:solidFill>
                  <a:srgbClr val="FF0000"/>
                </a:solidFill>
              </a:rPr>
              <a:t>Parc</a:t>
            </a:r>
            <a:r>
              <a:rPr lang="en-US" sz="3200" dirty="0" smtClean="0">
                <a:solidFill>
                  <a:srgbClr val="FF0000"/>
                </a:solidFill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</a:rPr>
              <a:t>Dendrary</a:t>
            </a:r>
            <a:endParaRPr lang="ru-RU" sz="3200" dirty="0">
              <a:solidFill>
                <a:srgbClr val="FF0000"/>
              </a:solidFill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1604" y="3071810"/>
            <a:ext cx="5486400" cy="31146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17637564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15616" y="1412776"/>
            <a:ext cx="705678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800" dirty="0" smtClean="0">
                <a:solidFill>
                  <a:schemeClr val="tx2"/>
                </a:solidFill>
              </a:rPr>
              <a:t>      Nous </a:t>
            </a:r>
            <a:r>
              <a:rPr lang="en-US" sz="2800" dirty="0" err="1" smtClean="0">
                <a:solidFill>
                  <a:schemeClr val="tx2"/>
                </a:solidFill>
              </a:rPr>
              <a:t>vous</a:t>
            </a:r>
            <a:r>
              <a:rPr lang="en-US" sz="2800" dirty="0" smtClean="0">
                <a:solidFill>
                  <a:schemeClr val="tx2"/>
                </a:solidFill>
              </a:rPr>
              <a:t> </a:t>
            </a:r>
            <a:r>
              <a:rPr lang="en-US" sz="2800" dirty="0" err="1" smtClean="0">
                <a:solidFill>
                  <a:schemeClr val="tx2"/>
                </a:solidFill>
              </a:rPr>
              <a:t>conseillons</a:t>
            </a:r>
            <a:r>
              <a:rPr lang="en-US" sz="2800" dirty="0" smtClean="0">
                <a:solidFill>
                  <a:schemeClr val="tx2"/>
                </a:solidFill>
              </a:rPr>
              <a:t> de </a:t>
            </a:r>
            <a:r>
              <a:rPr lang="en-US" sz="2800" dirty="0" err="1" smtClean="0">
                <a:solidFill>
                  <a:schemeClr val="tx2"/>
                </a:solidFill>
              </a:rPr>
              <a:t>visiter</a:t>
            </a:r>
            <a:r>
              <a:rPr lang="en-US" sz="2800" dirty="0" smtClean="0">
                <a:solidFill>
                  <a:schemeClr val="tx2"/>
                </a:solidFill>
              </a:rPr>
              <a:t> le </a:t>
            </a:r>
            <a:r>
              <a:rPr lang="en-US" sz="2800" dirty="0" err="1" smtClean="0">
                <a:solidFill>
                  <a:schemeClr val="tx2"/>
                </a:solidFill>
              </a:rPr>
              <a:t>parc</a:t>
            </a:r>
            <a:r>
              <a:rPr lang="en-US" sz="2800" dirty="0" smtClean="0">
                <a:solidFill>
                  <a:schemeClr val="tx2"/>
                </a:solidFill>
              </a:rPr>
              <a:t> </a:t>
            </a:r>
            <a:r>
              <a:rPr lang="en-US" sz="2800" dirty="0" err="1" smtClean="0">
                <a:solidFill>
                  <a:schemeClr val="tx2"/>
                </a:solidFill>
              </a:rPr>
              <a:t>Dendrary</a:t>
            </a:r>
            <a:r>
              <a:rPr lang="en-US" sz="2800" dirty="0" smtClean="0">
                <a:solidFill>
                  <a:schemeClr val="tx2"/>
                </a:solidFill>
              </a:rPr>
              <a:t>. Il a </a:t>
            </a:r>
            <a:r>
              <a:rPr lang="fr-FR" sz="2800" dirty="0" smtClean="0">
                <a:solidFill>
                  <a:schemeClr val="tx2"/>
                </a:solidFill>
              </a:rPr>
              <a:t>été</a:t>
            </a:r>
            <a:r>
              <a:rPr lang="en-US" sz="2800" dirty="0" smtClean="0">
                <a:solidFill>
                  <a:schemeClr val="tx2"/>
                </a:solidFill>
              </a:rPr>
              <a:t> fond</a:t>
            </a:r>
            <a:r>
              <a:rPr lang="fr-FR" sz="2800" dirty="0" smtClean="0">
                <a:solidFill>
                  <a:schemeClr val="tx2"/>
                </a:solidFill>
              </a:rPr>
              <a:t>é</a:t>
            </a:r>
            <a:r>
              <a:rPr lang="en-US" sz="2800" dirty="0" smtClean="0">
                <a:solidFill>
                  <a:schemeClr val="tx2"/>
                </a:solidFill>
              </a:rPr>
              <a:t> par Serge </a:t>
            </a:r>
            <a:r>
              <a:rPr lang="en-US" sz="2800" dirty="0" err="1" smtClean="0">
                <a:solidFill>
                  <a:schemeClr val="tx2"/>
                </a:solidFill>
              </a:rPr>
              <a:t>Khoudekov</a:t>
            </a:r>
            <a:r>
              <a:rPr lang="en-US" sz="2800" dirty="0" smtClean="0">
                <a:solidFill>
                  <a:schemeClr val="tx2"/>
                </a:solidFill>
              </a:rPr>
              <a:t> en 1892. C </a:t>
            </a:r>
            <a:r>
              <a:rPr lang="fr-FR" sz="2800" dirty="0" smtClean="0">
                <a:solidFill>
                  <a:schemeClr val="tx2"/>
                </a:solidFill>
              </a:rPr>
              <a:t>ét</a:t>
            </a:r>
            <a:r>
              <a:rPr lang="en-US" sz="2800" dirty="0" err="1" smtClean="0">
                <a:solidFill>
                  <a:schemeClr val="tx2"/>
                </a:solidFill>
              </a:rPr>
              <a:t>ait</a:t>
            </a:r>
            <a:r>
              <a:rPr lang="en-US" sz="2800" dirty="0" smtClean="0">
                <a:solidFill>
                  <a:schemeClr val="tx2"/>
                </a:solidFill>
              </a:rPr>
              <a:t> la </a:t>
            </a:r>
            <a:r>
              <a:rPr lang="en-US" sz="2800" dirty="0" err="1" smtClean="0">
                <a:solidFill>
                  <a:schemeClr val="tx2"/>
                </a:solidFill>
              </a:rPr>
              <a:t>Datcha</a:t>
            </a:r>
            <a:r>
              <a:rPr lang="en-US" sz="2800" dirty="0" smtClean="0">
                <a:solidFill>
                  <a:schemeClr val="tx2"/>
                </a:solidFill>
              </a:rPr>
              <a:t> de </a:t>
            </a:r>
            <a:r>
              <a:rPr lang="en-US" sz="2800" dirty="0" err="1" smtClean="0">
                <a:solidFill>
                  <a:schemeClr val="tx2"/>
                </a:solidFill>
              </a:rPr>
              <a:t>sa</a:t>
            </a:r>
            <a:r>
              <a:rPr lang="en-US" sz="2800" dirty="0" smtClean="0">
                <a:solidFill>
                  <a:schemeClr val="tx2"/>
                </a:solidFill>
              </a:rPr>
              <a:t> femme </a:t>
            </a:r>
            <a:r>
              <a:rPr lang="en-US" sz="2800" dirty="0" err="1" smtClean="0">
                <a:solidFill>
                  <a:schemeClr val="tx2"/>
                </a:solidFill>
              </a:rPr>
              <a:t>Nadejda</a:t>
            </a:r>
            <a:r>
              <a:rPr lang="en-US" sz="2800" dirty="0" smtClean="0">
                <a:solidFill>
                  <a:schemeClr val="tx2"/>
                </a:solidFill>
              </a:rPr>
              <a:t>.</a:t>
            </a:r>
          </a:p>
          <a:p>
            <a:pPr algn="just"/>
            <a:r>
              <a:rPr lang="en-US" sz="2800" dirty="0" smtClean="0">
                <a:solidFill>
                  <a:schemeClr val="tx2"/>
                </a:solidFill>
              </a:rPr>
              <a:t>Il a import</a:t>
            </a:r>
            <a:r>
              <a:rPr lang="fr-FR" sz="2800" dirty="0" smtClean="0">
                <a:solidFill>
                  <a:schemeClr val="tx2"/>
                </a:solidFill>
              </a:rPr>
              <a:t>é</a:t>
            </a:r>
            <a:r>
              <a:rPr lang="en-US" sz="2800" dirty="0" smtClean="0">
                <a:solidFill>
                  <a:schemeClr val="tx2"/>
                </a:solidFill>
              </a:rPr>
              <a:t> de partout beaucoup de </a:t>
            </a:r>
            <a:r>
              <a:rPr lang="en-US" sz="2800" dirty="0" err="1" smtClean="0">
                <a:solidFill>
                  <a:schemeClr val="tx2"/>
                </a:solidFill>
              </a:rPr>
              <a:t>plantes</a:t>
            </a:r>
            <a:r>
              <a:rPr lang="en-US" sz="2800" dirty="0" smtClean="0">
                <a:solidFill>
                  <a:schemeClr val="tx2"/>
                </a:solidFill>
              </a:rPr>
              <a:t>, de </a:t>
            </a:r>
            <a:r>
              <a:rPr lang="en-US" sz="2800" dirty="0" err="1" smtClean="0">
                <a:solidFill>
                  <a:schemeClr val="tx2"/>
                </a:solidFill>
              </a:rPr>
              <a:t>fleurs</a:t>
            </a:r>
            <a:r>
              <a:rPr lang="en-US" sz="2800" dirty="0" smtClean="0">
                <a:solidFill>
                  <a:schemeClr val="tx2"/>
                </a:solidFill>
              </a:rPr>
              <a:t> et de sculptures pour </a:t>
            </a:r>
            <a:r>
              <a:rPr lang="en-US" sz="2800" dirty="0" err="1" smtClean="0">
                <a:solidFill>
                  <a:schemeClr val="tx2"/>
                </a:solidFill>
              </a:rPr>
              <a:t>cr</a:t>
            </a:r>
            <a:r>
              <a:rPr lang="fr-FR" sz="2800" dirty="0" smtClean="0">
                <a:solidFill>
                  <a:schemeClr val="tx2"/>
                </a:solidFill>
              </a:rPr>
              <a:t>é</a:t>
            </a:r>
            <a:r>
              <a:rPr lang="en-US" sz="2800" dirty="0" err="1" smtClean="0">
                <a:solidFill>
                  <a:schemeClr val="tx2"/>
                </a:solidFill>
              </a:rPr>
              <a:t>er</a:t>
            </a:r>
            <a:r>
              <a:rPr lang="en-US" sz="2800" dirty="0" smtClean="0">
                <a:solidFill>
                  <a:schemeClr val="tx2"/>
                </a:solidFill>
              </a:rPr>
              <a:t> un beau </a:t>
            </a:r>
            <a:r>
              <a:rPr lang="en-US" sz="2800" dirty="0" err="1" smtClean="0">
                <a:solidFill>
                  <a:schemeClr val="tx2"/>
                </a:solidFill>
              </a:rPr>
              <a:t>parc</a:t>
            </a:r>
            <a:r>
              <a:rPr lang="en-US" sz="2800" dirty="0" smtClean="0">
                <a:solidFill>
                  <a:schemeClr val="tx2"/>
                </a:solidFill>
              </a:rPr>
              <a:t>. </a:t>
            </a:r>
            <a:r>
              <a:rPr lang="en-US" sz="2800" dirty="0" err="1" smtClean="0">
                <a:solidFill>
                  <a:schemeClr val="tx2"/>
                </a:solidFill>
              </a:rPr>
              <a:t>Ici</a:t>
            </a:r>
            <a:r>
              <a:rPr lang="en-US" sz="2800" dirty="0" smtClean="0">
                <a:solidFill>
                  <a:schemeClr val="tx2"/>
                </a:solidFill>
              </a:rPr>
              <a:t> </a:t>
            </a:r>
            <a:r>
              <a:rPr lang="en-US" sz="2800" dirty="0" err="1" smtClean="0">
                <a:solidFill>
                  <a:schemeClr val="tx2"/>
                </a:solidFill>
              </a:rPr>
              <a:t>il</a:t>
            </a:r>
            <a:r>
              <a:rPr lang="en-US" sz="2800" dirty="0" smtClean="0">
                <a:solidFill>
                  <a:schemeClr val="tx2"/>
                </a:solidFill>
              </a:rPr>
              <a:t> y a un grand aquarium avec des </a:t>
            </a:r>
            <a:r>
              <a:rPr lang="en-US" sz="2800" dirty="0" err="1" smtClean="0">
                <a:solidFill>
                  <a:schemeClr val="tx2"/>
                </a:solidFill>
              </a:rPr>
              <a:t>poissons</a:t>
            </a:r>
            <a:r>
              <a:rPr lang="en-US" sz="2800" dirty="0" smtClean="0">
                <a:solidFill>
                  <a:schemeClr val="tx2"/>
                </a:solidFill>
              </a:rPr>
              <a:t>.</a:t>
            </a:r>
          </a:p>
          <a:p>
            <a:pPr algn="just"/>
            <a:r>
              <a:rPr lang="en-US" sz="2800" dirty="0" smtClean="0">
                <a:solidFill>
                  <a:schemeClr val="tx2"/>
                </a:solidFill>
              </a:rPr>
              <a:t>     </a:t>
            </a:r>
            <a:r>
              <a:rPr lang="en-US" sz="2800" dirty="0" err="1" smtClean="0">
                <a:solidFill>
                  <a:schemeClr val="tx2"/>
                </a:solidFill>
              </a:rPr>
              <a:t>Vous</a:t>
            </a:r>
            <a:r>
              <a:rPr lang="en-US" sz="2800" dirty="0" smtClean="0">
                <a:solidFill>
                  <a:schemeClr val="tx2"/>
                </a:solidFill>
              </a:rPr>
              <a:t> </a:t>
            </a:r>
            <a:r>
              <a:rPr lang="en-US" sz="2800" dirty="0" err="1" smtClean="0">
                <a:solidFill>
                  <a:schemeClr val="tx2"/>
                </a:solidFill>
              </a:rPr>
              <a:t>pouvez</a:t>
            </a:r>
            <a:r>
              <a:rPr lang="en-US" sz="2800" dirty="0" smtClean="0">
                <a:solidFill>
                  <a:schemeClr val="tx2"/>
                </a:solidFill>
              </a:rPr>
              <a:t> </a:t>
            </a:r>
            <a:r>
              <a:rPr lang="en-US" sz="2800" dirty="0" err="1" smtClean="0">
                <a:solidFill>
                  <a:schemeClr val="tx2"/>
                </a:solidFill>
              </a:rPr>
              <a:t>vous</a:t>
            </a:r>
            <a:r>
              <a:rPr lang="en-US" sz="2800" dirty="0" smtClean="0">
                <a:solidFill>
                  <a:schemeClr val="tx2"/>
                </a:solidFill>
              </a:rPr>
              <a:t> </a:t>
            </a:r>
            <a:r>
              <a:rPr lang="en-US" sz="2800" dirty="0" err="1" smtClean="0">
                <a:solidFill>
                  <a:schemeClr val="tx2"/>
                </a:solidFill>
              </a:rPr>
              <a:t>promener</a:t>
            </a:r>
            <a:r>
              <a:rPr lang="en-US" sz="2800" dirty="0" smtClean="0">
                <a:solidFill>
                  <a:schemeClr val="tx2"/>
                </a:solidFill>
              </a:rPr>
              <a:t> </a:t>
            </a:r>
            <a:r>
              <a:rPr lang="en-US" sz="2800" dirty="0" err="1" smtClean="0">
                <a:solidFill>
                  <a:schemeClr val="tx2"/>
                </a:solidFill>
              </a:rPr>
              <a:t>dans</a:t>
            </a:r>
            <a:r>
              <a:rPr lang="en-US" sz="2800" dirty="0" smtClean="0">
                <a:solidFill>
                  <a:schemeClr val="tx2"/>
                </a:solidFill>
              </a:rPr>
              <a:t> de belles avenues.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8702"/>
            <a:ext cx="4968552" cy="33102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82802" y="3429000"/>
            <a:ext cx="5061198" cy="33533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57158" y="3929066"/>
            <a:ext cx="357190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i="1" dirty="0" smtClean="0"/>
              <a:t>Sotchi est une belle ville accueillante </a:t>
            </a:r>
            <a:r>
              <a:rPr lang="fr-FR" dirty="0" smtClean="0"/>
              <a:t>et bien entretenue car en hiver les russes viennent faire du ski dans les montagnes caucasiennes à </a:t>
            </a:r>
            <a:r>
              <a:rPr lang="fr-FR" i="1" dirty="0" smtClean="0"/>
              <a:t>Krasnaïa Poliana</a:t>
            </a:r>
            <a:r>
              <a:rPr lang="fr-FR" dirty="0" smtClean="0"/>
              <a:t> construite pour les jeux olympiques</a:t>
            </a:r>
            <a:endParaRPr lang="ru-RU" dirty="0" smtClean="0"/>
          </a:p>
          <a:p>
            <a:r>
              <a:rPr lang="fr-FR" dirty="0" smtClean="0"/>
              <a:t>(2802 m) et en été ils sont très nombreux à profiter de la mer et du soleil de cette côte d'azur russe. </a:t>
            </a: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9605432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627784" y="404664"/>
            <a:ext cx="34563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 err="1" smtClean="0">
                <a:solidFill>
                  <a:srgbClr val="FF0000"/>
                </a:solidFill>
              </a:rPr>
              <a:t>Parc</a:t>
            </a:r>
            <a:r>
              <a:rPr lang="en-US" sz="3600" dirty="0" smtClean="0">
                <a:solidFill>
                  <a:srgbClr val="FF0000"/>
                </a:solidFill>
              </a:rPr>
              <a:t> Riviera </a:t>
            </a:r>
            <a:endParaRPr lang="ru-RU" sz="3600" dirty="0">
              <a:solidFill>
                <a:srgbClr val="FF0000"/>
              </a:solidFill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340768"/>
            <a:ext cx="7620000" cy="5057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1529525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20688"/>
            <a:ext cx="4539341" cy="30243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2806" y="3645024"/>
            <a:ext cx="4601194" cy="30689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5220072" y="980728"/>
            <a:ext cx="3384376" cy="22322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dirty="0" smtClean="0">
                <a:solidFill>
                  <a:schemeClr val="accent6">
                    <a:lumMod val="75000"/>
                  </a:schemeClr>
                </a:solidFill>
              </a:rPr>
              <a:t>    </a:t>
            </a:r>
            <a:r>
              <a:rPr lang="en-US" dirty="0" smtClean="0">
                <a:solidFill>
                  <a:schemeClr val="tx1"/>
                </a:solidFill>
              </a:rPr>
              <a:t>On </a:t>
            </a:r>
            <a:r>
              <a:rPr lang="en-US" dirty="0" err="1" smtClean="0">
                <a:solidFill>
                  <a:schemeClr val="tx1"/>
                </a:solidFill>
              </a:rPr>
              <a:t>peut</a:t>
            </a:r>
            <a:r>
              <a:rPr lang="en-US" dirty="0" smtClean="0">
                <a:solidFill>
                  <a:schemeClr val="tx1"/>
                </a:solidFill>
              </a:rPr>
              <a:t> dire </a:t>
            </a:r>
            <a:r>
              <a:rPr lang="en-US" dirty="0" err="1" smtClean="0">
                <a:solidFill>
                  <a:schemeClr val="tx1"/>
                </a:solidFill>
              </a:rPr>
              <a:t>que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Sotchi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est</a:t>
            </a:r>
            <a:r>
              <a:rPr lang="en-US" dirty="0" smtClean="0">
                <a:solidFill>
                  <a:schemeClr val="tx1"/>
                </a:solidFill>
              </a:rPr>
              <a:t> un </a:t>
            </a:r>
            <a:r>
              <a:rPr lang="en-US" dirty="0" err="1" smtClean="0">
                <a:solidFill>
                  <a:schemeClr val="tx1"/>
                </a:solidFill>
              </a:rPr>
              <a:t>parc</a:t>
            </a:r>
            <a:r>
              <a:rPr lang="en-US" dirty="0" smtClean="0">
                <a:solidFill>
                  <a:schemeClr val="tx1"/>
                </a:solidFill>
              </a:rPr>
              <a:t>. Le </a:t>
            </a:r>
            <a:r>
              <a:rPr lang="en-US" dirty="0" err="1" smtClean="0">
                <a:solidFill>
                  <a:schemeClr val="tx1"/>
                </a:solidFill>
              </a:rPr>
              <a:t>parc</a:t>
            </a:r>
            <a:r>
              <a:rPr lang="en-US" dirty="0" smtClean="0">
                <a:solidFill>
                  <a:schemeClr val="tx1"/>
                </a:solidFill>
              </a:rPr>
              <a:t>  se </a:t>
            </a:r>
            <a:r>
              <a:rPr lang="en-US" dirty="0" err="1" smtClean="0">
                <a:solidFill>
                  <a:schemeClr val="tx1"/>
                </a:solidFill>
              </a:rPr>
              <a:t>trouve</a:t>
            </a:r>
            <a:r>
              <a:rPr lang="en-US" dirty="0" smtClean="0">
                <a:solidFill>
                  <a:schemeClr val="tx1"/>
                </a:solidFill>
              </a:rPr>
              <a:t> au </a:t>
            </a:r>
            <a:r>
              <a:rPr lang="en-US" dirty="0" err="1" smtClean="0">
                <a:solidFill>
                  <a:schemeClr val="tx1"/>
                </a:solidFill>
              </a:rPr>
              <a:t>bord</a:t>
            </a:r>
            <a:r>
              <a:rPr lang="en-US" dirty="0" smtClean="0">
                <a:solidFill>
                  <a:schemeClr val="tx1"/>
                </a:solidFill>
              </a:rPr>
              <a:t> de la Riviera.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67544" y="4581128"/>
            <a:ext cx="324036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Voila </a:t>
            </a:r>
            <a:r>
              <a:rPr lang="en-US" dirty="0" err="1" smtClean="0"/>
              <a:t>pourquoi</a:t>
            </a:r>
            <a:r>
              <a:rPr lang="en-US" dirty="0" smtClean="0"/>
              <a:t> </a:t>
            </a:r>
            <a:r>
              <a:rPr lang="en-US" dirty="0" err="1" smtClean="0"/>
              <a:t>il</a:t>
            </a:r>
            <a:r>
              <a:rPr lang="en-US" dirty="0" smtClean="0"/>
              <a:t> s </a:t>
            </a:r>
            <a:r>
              <a:rPr lang="en-US" dirty="0" err="1" smtClean="0"/>
              <a:t>appelle</a:t>
            </a:r>
            <a:r>
              <a:rPr lang="en-US" dirty="0" smtClean="0"/>
              <a:t> RIVIERA. Il a </a:t>
            </a:r>
            <a:r>
              <a:rPr lang="fr-FR" dirty="0" smtClean="0"/>
              <a:t>é</a:t>
            </a:r>
            <a:r>
              <a:rPr lang="en-US" dirty="0" smtClean="0"/>
              <a:t>t</a:t>
            </a:r>
            <a:r>
              <a:rPr lang="fr-FR" dirty="0" smtClean="0"/>
              <a:t>é</a:t>
            </a:r>
            <a:r>
              <a:rPr lang="en-US" dirty="0" smtClean="0"/>
              <a:t> fond</a:t>
            </a:r>
            <a:r>
              <a:rPr lang="fr-FR" dirty="0" smtClean="0"/>
              <a:t>é </a:t>
            </a:r>
            <a:r>
              <a:rPr lang="en-US" dirty="0" smtClean="0"/>
              <a:t>en 1898 par V, </a:t>
            </a:r>
            <a:r>
              <a:rPr lang="en-US" dirty="0" err="1" smtClean="0"/>
              <a:t>Khloudov</a:t>
            </a:r>
            <a:r>
              <a:rPr lang="en-US" dirty="0" smtClean="0"/>
              <a:t>.</a:t>
            </a: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32669509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259632" y="674082"/>
            <a:ext cx="691276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dirty="0" err="1" smtClean="0">
                <a:solidFill>
                  <a:srgbClr val="FF0000"/>
                </a:solidFill>
              </a:rPr>
              <a:t>Krasnaia</a:t>
            </a:r>
            <a:r>
              <a:rPr lang="en-US" sz="4800" dirty="0" smtClean="0">
                <a:solidFill>
                  <a:srgbClr val="FF0000"/>
                </a:solidFill>
              </a:rPr>
              <a:t> </a:t>
            </a:r>
            <a:r>
              <a:rPr lang="en-US" sz="4800" dirty="0" err="1" smtClean="0">
                <a:solidFill>
                  <a:srgbClr val="FF0000"/>
                </a:solidFill>
              </a:rPr>
              <a:t>Polyana</a:t>
            </a:r>
            <a:endParaRPr lang="ru-RU" sz="4800" dirty="0">
              <a:solidFill>
                <a:srgbClr val="FF0000"/>
              </a:solidFill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700808"/>
            <a:ext cx="8424936" cy="44765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34439611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620688"/>
            <a:ext cx="4571999" cy="27420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3645024"/>
            <a:ext cx="4968552" cy="3008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5580112" y="980728"/>
            <a:ext cx="280831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Krasnaia</a:t>
            </a:r>
            <a:r>
              <a:rPr lang="en-US" dirty="0" smtClean="0"/>
              <a:t> </a:t>
            </a:r>
            <a:r>
              <a:rPr lang="en-US" dirty="0" err="1" smtClean="0"/>
              <a:t>Polyana</a:t>
            </a:r>
            <a:r>
              <a:rPr lang="en-US" dirty="0" smtClean="0"/>
              <a:t> </a:t>
            </a:r>
            <a:r>
              <a:rPr lang="en-US" dirty="0" err="1" smtClean="0"/>
              <a:t>est</a:t>
            </a:r>
            <a:r>
              <a:rPr lang="en-US" dirty="0" smtClean="0"/>
              <a:t> </a:t>
            </a:r>
            <a:r>
              <a:rPr lang="en-US" dirty="0" err="1" smtClean="0"/>
              <a:t>une</a:t>
            </a:r>
            <a:r>
              <a:rPr lang="en-US" dirty="0" smtClean="0"/>
              <a:t> station pour </a:t>
            </a:r>
            <a:r>
              <a:rPr lang="en-US" dirty="0" err="1" smtClean="0"/>
              <a:t>toute</a:t>
            </a:r>
            <a:r>
              <a:rPr lang="en-US" dirty="0" smtClean="0"/>
              <a:t> </a:t>
            </a:r>
            <a:r>
              <a:rPr lang="en-US" dirty="0" err="1" smtClean="0"/>
              <a:t>l.annee</a:t>
            </a:r>
            <a:r>
              <a:rPr lang="en-US" dirty="0" smtClean="0"/>
              <a:t>. </a:t>
            </a:r>
            <a:r>
              <a:rPr lang="en-US" dirty="0" err="1" smtClean="0"/>
              <a:t>Ici</a:t>
            </a:r>
            <a:r>
              <a:rPr lang="en-US" dirty="0" smtClean="0"/>
              <a:t> on </a:t>
            </a:r>
            <a:r>
              <a:rPr lang="en-US" dirty="0" err="1" smtClean="0"/>
              <a:t>peut</a:t>
            </a:r>
            <a:r>
              <a:rPr lang="en-US" dirty="0" smtClean="0"/>
              <a:t> faire du ski, du snowboard.   </a:t>
            </a:r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539552" y="4149080"/>
            <a:ext cx="280831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Les </a:t>
            </a:r>
            <a:r>
              <a:rPr lang="en-US" dirty="0" err="1" smtClean="0"/>
              <a:t>touristes</a:t>
            </a:r>
            <a:r>
              <a:rPr lang="en-US" dirty="0" smtClean="0"/>
              <a:t> </a:t>
            </a:r>
            <a:r>
              <a:rPr lang="en-US" dirty="0" err="1" smtClean="0"/>
              <a:t>sont</a:t>
            </a:r>
            <a:r>
              <a:rPr lang="en-US" dirty="0" smtClean="0"/>
              <a:t> contents du t</a:t>
            </a:r>
            <a:r>
              <a:rPr lang="fr-FR" dirty="0" smtClean="0"/>
              <a:t>élépherique Ils peuvent  admirer la beauté de la nature</a:t>
            </a: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8953201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945061">
            <a:off x="197546" y="2323684"/>
            <a:ext cx="4537815" cy="252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>
                <a:solidFill>
                  <a:schemeClr val="tx1"/>
                </a:solidFill>
              </a:rPr>
              <a:t>En 2014 la </a:t>
            </a:r>
            <a:r>
              <a:rPr lang="en-US" dirty="0" err="1" smtClean="0">
                <a:solidFill>
                  <a:schemeClr val="tx1"/>
                </a:solidFill>
              </a:rPr>
              <a:t>ville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est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devenue</a:t>
            </a:r>
            <a:r>
              <a:rPr lang="en-US" dirty="0" smtClean="0">
                <a:solidFill>
                  <a:schemeClr val="tx1"/>
                </a:solidFill>
              </a:rPr>
              <a:t> le centre des </a:t>
            </a:r>
            <a:r>
              <a:rPr lang="en-US" dirty="0" err="1" smtClean="0">
                <a:solidFill>
                  <a:schemeClr val="tx1"/>
                </a:solidFill>
              </a:rPr>
              <a:t>Jeux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Olympiques</a:t>
            </a:r>
            <a:r>
              <a:rPr lang="en-US" dirty="0">
                <a:solidFill>
                  <a:schemeClr val="tx1"/>
                </a:solidFill>
              </a:rPr>
              <a:t>.</a:t>
            </a: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160530">
            <a:off x="4891324" y="2476352"/>
            <a:ext cx="3877414" cy="29267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2915816" y="5445224"/>
            <a:ext cx="26642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Voila les  </a:t>
            </a:r>
            <a:r>
              <a:rPr lang="en-US" dirty="0" err="1" smtClean="0"/>
              <a:t>symboles</a:t>
            </a:r>
            <a:r>
              <a:rPr lang="en-US" dirty="0" smtClean="0"/>
              <a:t> des </a:t>
            </a:r>
            <a:r>
              <a:rPr lang="en-US" dirty="0" err="1" smtClean="0"/>
              <a:t>Jeux</a:t>
            </a:r>
            <a:r>
              <a:rPr lang="en-US" dirty="0" smtClean="0"/>
              <a:t>.</a:t>
            </a: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4364172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763688" y="596597"/>
            <a:ext cx="51845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 err="1" smtClean="0">
                <a:solidFill>
                  <a:srgbClr val="FF0000"/>
                </a:solidFill>
              </a:rPr>
              <a:t>Parc</a:t>
            </a:r>
            <a:r>
              <a:rPr lang="en-US" sz="3600" dirty="0" smtClean="0">
                <a:solidFill>
                  <a:srgbClr val="FF0000"/>
                </a:solidFill>
              </a:rPr>
              <a:t> </a:t>
            </a:r>
            <a:r>
              <a:rPr lang="en-US" sz="3600" dirty="0" err="1" smtClean="0">
                <a:solidFill>
                  <a:srgbClr val="FF0000"/>
                </a:solidFill>
              </a:rPr>
              <a:t>Olympique</a:t>
            </a:r>
            <a:endParaRPr lang="ru-RU" sz="3600" dirty="0">
              <a:solidFill>
                <a:srgbClr val="FF0000"/>
              </a:solidFill>
            </a:endParaRPr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1844824"/>
            <a:ext cx="6264696" cy="3962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39307634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5184576" cy="32938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3573016"/>
            <a:ext cx="7200800" cy="30624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5796136" y="1052736"/>
            <a:ext cx="309634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Nous </a:t>
            </a:r>
            <a:r>
              <a:rPr lang="en-US" sz="2400" dirty="0" err="1" smtClean="0"/>
              <a:t>vous</a:t>
            </a:r>
            <a:r>
              <a:rPr lang="en-US" sz="2400" dirty="0" smtClean="0"/>
              <a:t> </a:t>
            </a:r>
            <a:r>
              <a:rPr lang="en-US" sz="2400" dirty="0" err="1" smtClean="0"/>
              <a:t>invitons</a:t>
            </a:r>
            <a:r>
              <a:rPr lang="en-US" sz="2400" dirty="0" smtClean="0"/>
              <a:t> a </a:t>
            </a:r>
            <a:r>
              <a:rPr lang="en-US" sz="2400" dirty="0" err="1" smtClean="0"/>
              <a:t>visiter</a:t>
            </a:r>
            <a:r>
              <a:rPr lang="en-US" sz="2400" dirty="0" smtClean="0"/>
              <a:t> les </a:t>
            </a:r>
            <a:r>
              <a:rPr lang="en-US" sz="2400" dirty="0" err="1" smtClean="0"/>
              <a:t>stades</a:t>
            </a:r>
            <a:r>
              <a:rPr lang="en-US" sz="2400" dirty="0" smtClean="0"/>
              <a:t> </a:t>
            </a:r>
            <a:r>
              <a:rPr lang="en-US" sz="2400" dirty="0" err="1" smtClean="0"/>
              <a:t>olympiques</a:t>
            </a:r>
            <a:r>
              <a:rPr lang="en-US" sz="2400" dirty="0" smtClean="0"/>
              <a:t>.</a:t>
            </a:r>
            <a:endParaRPr lang="ru-RU" sz="2400" dirty="0"/>
          </a:p>
        </p:txBody>
      </p:sp>
    </p:spTree>
    <p:extLst>
      <p:ext uri="{BB962C8B-B14F-4D97-AF65-F5344CB8AC3E}">
        <p14:creationId xmlns="" xmlns:p14="http://schemas.microsoft.com/office/powerpoint/2010/main" val="11543049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59632" y="260648"/>
            <a:ext cx="727280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000" dirty="0" smtClean="0">
                <a:solidFill>
                  <a:srgbClr val="FF0000"/>
                </a:solidFill>
              </a:rPr>
              <a:t>Nous aimons notre ville et nous invitons tout le monde a la visiter!</a:t>
            </a:r>
            <a:endParaRPr lang="ru-RU" sz="4000" dirty="0">
              <a:solidFill>
                <a:srgbClr val="FF0000"/>
              </a:solidFill>
            </a:endParaRPr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2204864"/>
            <a:ext cx="6667500" cy="443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19956863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295</TotalTime>
  <Words>523</Words>
  <Application>Microsoft Office PowerPoint</Application>
  <PresentationFormat>Экран (4:3)</PresentationFormat>
  <Paragraphs>40</Paragraphs>
  <Slides>17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Поток</vt:lpstr>
      <vt:lpstr>Bienvenue à Sotchi</vt:lpstr>
      <vt:lpstr>Les origines du blason de la ville de Sotchi</vt:lpstr>
      <vt:lpstr>Слайд 3</vt:lpstr>
      <vt:lpstr>Слайд 4</vt:lpstr>
      <vt:lpstr>Les portes de la ville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En 2014 la ville est devenue le centre des Jeux Olympiques.</vt:lpstr>
      <vt:lpstr>Слайд 15</vt:lpstr>
      <vt:lpstr>Слайд 16</vt:lpstr>
      <vt:lpstr>Слайд 17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Сочи </dc:title>
  <dc:creator>User-1</dc:creator>
  <cp:lastModifiedBy>Хачатурян</cp:lastModifiedBy>
  <cp:revision>34</cp:revision>
  <dcterms:created xsi:type="dcterms:W3CDTF">2017-05-02T15:32:21Z</dcterms:created>
  <dcterms:modified xsi:type="dcterms:W3CDTF">2021-04-05T18:25:16Z</dcterms:modified>
</cp:coreProperties>
</file>