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09" r:id="rId2"/>
    <p:sldId id="287" r:id="rId3"/>
    <p:sldId id="288" r:id="rId4"/>
    <p:sldId id="292" r:id="rId5"/>
    <p:sldId id="289" r:id="rId6"/>
    <p:sldId id="290" r:id="rId7"/>
    <p:sldId id="294" r:id="rId8"/>
    <p:sldId id="293" r:id="rId9"/>
    <p:sldId id="298" r:id="rId10"/>
    <p:sldId id="299" r:id="rId11"/>
    <p:sldId id="300" r:id="rId12"/>
    <p:sldId id="305" r:id="rId13"/>
    <p:sldId id="306" r:id="rId14"/>
    <p:sldId id="307" r:id="rId15"/>
    <p:sldId id="31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B52"/>
    <a:srgbClr val="D7D7E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2734" autoAdjust="0"/>
    <p:restoredTop sz="94660"/>
  </p:normalViewPr>
  <p:slideViewPr>
    <p:cSldViewPr>
      <p:cViewPr>
        <p:scale>
          <a:sx n="60" d="100"/>
          <a:sy n="60" d="100"/>
        </p:scale>
        <p:origin x="-1118" y="-6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-3096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4D8605-21FD-4D07-AFB2-BF01F40C14D6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D5A477-D1C0-45B7-BF67-11B87DF7434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Сколько дней в неделе?</a:t>
            </a:r>
          </a:p>
          <a:p>
            <a:r>
              <a:rPr lang="ru-RU" dirty="0" smtClean="0"/>
              <a:t>Перечислите по порядку.</a:t>
            </a:r>
          </a:p>
          <a:p>
            <a:r>
              <a:rPr lang="ru-RU" dirty="0" smtClean="0"/>
              <a:t>Назовите будние дни.</a:t>
            </a:r>
          </a:p>
          <a:p>
            <a:r>
              <a:rPr lang="ru-RU" dirty="0" smtClean="0"/>
              <a:t>Назовите выходные дни.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5A477-D1C0-45B7-BF67-11B87DF7434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Сколько месяцев в году?</a:t>
            </a:r>
            <a:br>
              <a:rPr lang="ru-RU" dirty="0" smtClean="0"/>
            </a:br>
            <a:r>
              <a:rPr lang="ru-RU" dirty="0" smtClean="0"/>
              <a:t>С какого месяца начинается год?</a:t>
            </a:r>
          </a:p>
          <a:p>
            <a:r>
              <a:rPr lang="ru-RU" dirty="0" smtClean="0"/>
              <a:t>Каким месяцем год заканчивается?</a:t>
            </a:r>
          </a:p>
          <a:p>
            <a:r>
              <a:rPr lang="ru-RU" dirty="0" smtClean="0"/>
              <a:t>Назовите зимние (весенние, летние, осенние)месяцы?</a:t>
            </a:r>
          </a:p>
          <a:p>
            <a:r>
              <a:rPr lang="ru-RU" dirty="0" smtClean="0"/>
              <a:t>Какой месяц самый короткий?</a:t>
            </a:r>
          </a:p>
          <a:p>
            <a:r>
              <a:rPr lang="ru-RU" dirty="0" smtClean="0"/>
              <a:t>Какой месяц следует за июлем?</a:t>
            </a:r>
          </a:p>
          <a:p>
            <a:r>
              <a:rPr lang="ru-RU" dirty="0" smtClean="0"/>
              <a:t>Какой месяц предшествует ноябрю?</a:t>
            </a:r>
          </a:p>
          <a:p>
            <a:r>
              <a:rPr lang="ru-RU" dirty="0" smtClean="0"/>
              <a:t>Назовите времена года?</a:t>
            </a:r>
          </a:p>
          <a:p>
            <a:r>
              <a:rPr lang="ru-RU" dirty="0" smtClean="0"/>
              <a:t>В каком месяце мы празднуем День знаний?</a:t>
            </a:r>
            <a:br>
              <a:rPr lang="ru-RU" dirty="0" smtClean="0"/>
            </a:br>
            <a:r>
              <a:rPr lang="ru-RU" dirty="0" smtClean="0"/>
              <a:t>…… Международный женский день?</a:t>
            </a:r>
          </a:p>
          <a:p>
            <a:r>
              <a:rPr lang="ru-RU" dirty="0" smtClean="0"/>
              <a:t>…… День матери?</a:t>
            </a:r>
          </a:p>
          <a:p>
            <a:r>
              <a:rPr lang="ru-RU" dirty="0" smtClean="0"/>
              <a:t>….. День народного единства?</a:t>
            </a:r>
          </a:p>
          <a:p>
            <a:r>
              <a:rPr lang="ru-RU" dirty="0"/>
              <a:t> </a:t>
            </a:r>
            <a:r>
              <a:rPr lang="ru-RU" dirty="0" smtClean="0"/>
              <a:t>…. День России?</a:t>
            </a:r>
          </a:p>
          <a:p>
            <a:r>
              <a:rPr lang="ru-RU" dirty="0" smtClean="0"/>
              <a:t>…. День Победы?</a:t>
            </a:r>
          </a:p>
          <a:p>
            <a:r>
              <a:rPr lang="ru-RU" dirty="0" smtClean="0"/>
              <a:t>…. День космонавтики?</a:t>
            </a:r>
          </a:p>
          <a:p>
            <a:r>
              <a:rPr lang="ru-RU" dirty="0" smtClean="0"/>
              <a:t>….. День защитника Отечества?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5A477-D1C0-45B7-BF67-11B87DF7434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Назовите самые холодные районы Земли? </a:t>
            </a:r>
          </a:p>
          <a:p>
            <a:r>
              <a:rPr lang="ru-RU" dirty="0" smtClean="0"/>
              <a:t>Что находится на северном полюсе? (Арктика Северный ледовитый океан)</a:t>
            </a:r>
          </a:p>
          <a:p>
            <a:r>
              <a:rPr lang="ru-RU" dirty="0" smtClean="0"/>
              <a:t>Что находится на южном полюсе? (Антарктида)</a:t>
            </a:r>
          </a:p>
          <a:p>
            <a:r>
              <a:rPr lang="ru-RU" dirty="0" smtClean="0"/>
              <a:t>Назовите животных Арктики – можно пользоваться тетрадями – белый медведь, треска, поморник, морж, тюлень.</a:t>
            </a:r>
          </a:p>
          <a:p>
            <a:r>
              <a:rPr lang="ru-RU" dirty="0" smtClean="0"/>
              <a:t>Назовите животных Антарктиды? (пингвины, альбатрос, морской леопард, ледяная рыба)</a:t>
            </a:r>
          </a:p>
          <a:p>
            <a:r>
              <a:rPr lang="ru-RU" dirty="0" smtClean="0"/>
              <a:t>Как животные приспособились к жизни в этих суровых местах?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5A477-D1C0-45B7-BF67-11B87DF7434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 Земле есть очень жаркий районы, о каких мы уже знаем? (саванна, тропический лес)</a:t>
            </a:r>
          </a:p>
          <a:p>
            <a:r>
              <a:rPr lang="ru-RU" dirty="0" smtClean="0"/>
              <a:t>Что такое экватор?</a:t>
            </a:r>
          </a:p>
          <a:p>
            <a:r>
              <a:rPr lang="ru-RU" dirty="0" smtClean="0"/>
              <a:t>Назовите животных саванны?( носорог, </a:t>
            </a:r>
            <a:r>
              <a:rPr lang="ru-RU" dirty="0" err="1" smtClean="0"/>
              <a:t>афр</a:t>
            </a:r>
            <a:r>
              <a:rPr lang="ru-RU" dirty="0" smtClean="0"/>
              <a:t>. Слон, страус, павиан, мартышки, зебра, лев, птица-секретарь)</a:t>
            </a:r>
          </a:p>
          <a:p>
            <a:r>
              <a:rPr lang="ru-RU" dirty="0" smtClean="0"/>
              <a:t>Назовите животных тропиков? ( инд. Слон, </a:t>
            </a:r>
            <a:r>
              <a:rPr lang="ru-RU" dirty="0" err="1" smtClean="0"/>
              <a:t>лангуры</a:t>
            </a:r>
            <a:r>
              <a:rPr lang="ru-RU" dirty="0" smtClean="0"/>
              <a:t>(обезьяны), гавиал(крокодил), черепахи, питоны, павлины)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5A477-D1C0-45B7-BF67-11B87DF7434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Как вы думаете, о чем будем говорить сегодня на уроке?</a:t>
            </a:r>
          </a:p>
          <a:p>
            <a:r>
              <a:rPr lang="ru-RU" dirty="0" smtClean="0"/>
              <a:t>Тема?</a:t>
            </a:r>
          </a:p>
          <a:p>
            <a:r>
              <a:rPr lang="ru-RU" dirty="0" smtClean="0"/>
              <a:t>Откройте учебник с.14, прочитайте тему, задачи урока.</a:t>
            </a:r>
          </a:p>
          <a:p>
            <a:r>
              <a:rPr lang="ru-RU" dirty="0" smtClean="0"/>
              <a:t>В тетради запишите число и тему урока, две колонки: зимующие и перелетные, распределите птиц, которые нарисованы на с. 14 на две группы, пишите карандашом, если не уверены.</a:t>
            </a:r>
          </a:p>
          <a:p>
            <a:endParaRPr lang="ru-RU" dirty="0"/>
          </a:p>
          <a:p>
            <a:r>
              <a:rPr lang="ru-RU" dirty="0" smtClean="0"/>
              <a:t>Проверка.</a:t>
            </a:r>
          </a:p>
          <a:p>
            <a:r>
              <a:rPr lang="ru-RU" dirty="0" smtClean="0"/>
              <a:t>Где зимуют перелетные птицы?</a:t>
            </a:r>
          </a:p>
          <a:p>
            <a:r>
              <a:rPr lang="ru-RU" dirty="0" smtClean="0"/>
              <a:t>Как люди узнали об этом?</a:t>
            </a:r>
          </a:p>
          <a:p>
            <a:r>
              <a:rPr lang="ru-RU" dirty="0" smtClean="0"/>
              <a:t> Чтение текста с. </a:t>
            </a:r>
            <a:r>
              <a:rPr lang="ru-RU" smtClean="0"/>
              <a:t>85.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5A477-D1C0-45B7-BF67-11B87DF7434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Что лишнее, почему?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5A477-D1C0-45B7-BF67-11B87DF7434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велосипед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5A477-D1C0-45B7-BF67-11B87DF74348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Назовите имя и отчество своих родителей.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5A477-D1C0-45B7-BF67-11B87DF74348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Как называется произведение, которое мы читали на уроке?</a:t>
            </a:r>
          </a:p>
          <a:p>
            <a:r>
              <a:rPr lang="ru-RU" dirty="0" smtClean="0"/>
              <a:t>Назовите автора произведения.</a:t>
            </a:r>
          </a:p>
          <a:p>
            <a:r>
              <a:rPr lang="ru-RU" dirty="0" smtClean="0"/>
              <a:t>Какой совет дает С.Я.Маршак </a:t>
            </a:r>
            <a:r>
              <a:rPr lang="ru-RU" smtClean="0"/>
              <a:t>своим читателям?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F9829-F40A-47BE-A93F-42E89F41A357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8929FC4-113A-4F52-964A-B0FCDC5131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4510F087-D5EF-4BAF-A9BC-A533BFE27B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2075B40-1580-46AE-8B52-03FCC592F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E561159-8E6A-49CD-88EA-ADE567FB0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7E768B6-B4D4-4D05-9647-1EFD5DAEE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987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blipFill dpi="0" rotWithShape="1">
          <a:blip r:embed="rId2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826202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E11ABB4-84E6-4957-916D-CC332F6B4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FC7823A-AB17-46E4-B7FA-475AC7D0D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36528C9-5884-4B4D-B36C-1A614FA16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0526-881B-4EFB-A2B1-E2EC6E673644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3A9552C-5650-405C-942C-79F245E32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7EA733B-55B7-42F8-B642-7A4DC9DAF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403C-4EB7-40BC-9395-955F62C492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640E1113-501F-42FF-A817-B71D295CCD2C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939F007F-2479-4E1B-962F-B6FEF354E7FF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="" xmlns:a16="http://schemas.microsoft.com/office/drawing/2014/main" id="{4FBB389D-F645-4EF0-A313-F1760EDDD65D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  <a:solidFill>
            <a:schemeClr val="accent2"/>
          </a:solidFill>
        </p:grpSpPr>
        <p:sp>
          <p:nvSpPr>
            <p:cNvPr id="12" name="Прямоугольник 11">
              <a:extLst>
                <a:ext uri="{FF2B5EF4-FFF2-40B4-BE49-F238E27FC236}">
                  <a16:creationId xmlns="" xmlns:a16="http://schemas.microsoft.com/office/drawing/2014/main" id="{E8DDD8ED-37DB-433B-9BE3-ED56AB186990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2"/>
                </a:solidFill>
              </a:endParaRPr>
            </a:p>
          </p:txBody>
        </p:sp>
        <p:sp>
          <p:nvSpPr>
            <p:cNvPr id="13" name="Блок-схема: объединение 12">
              <a:extLst>
                <a:ext uri="{FF2B5EF4-FFF2-40B4-BE49-F238E27FC236}">
                  <a16:creationId xmlns="" xmlns:a16="http://schemas.microsoft.com/office/drawing/2014/main" id="{8A9AC1B6-7038-462A-A7C2-D0F29619BF17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2"/>
                </a:solidFill>
              </a:endParaRP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E463789D-0C7C-454D-BFD9-1DE51E4C5BFC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  <a:solidFill>
            <a:schemeClr val="accent2"/>
          </a:solidFill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84D431FD-AB15-4701-9AC6-CDB8CE4C764C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6" name="Блок-схема: объединение 15">
              <a:extLst>
                <a:ext uri="{FF2B5EF4-FFF2-40B4-BE49-F238E27FC236}">
                  <a16:creationId xmlns="" xmlns:a16="http://schemas.microsoft.com/office/drawing/2014/main" id="{E7D3F83A-004E-403A-8F03-CC8948CF9F67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0545878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24B881EB-1784-473B-8081-FDC8508B7613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B119E31C-4778-49B4-88E9-494EF71DCCA4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="" xmlns:a16="http://schemas.microsoft.com/office/drawing/2014/main" id="{AB8690DA-5449-464D-80A9-DCC9C148D31F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  <a:solidFill>
            <a:schemeClr val="accent2"/>
          </a:solidFill>
        </p:grpSpPr>
        <p:sp>
          <p:nvSpPr>
            <p:cNvPr id="12" name="Прямоугольник 11">
              <a:extLst>
                <a:ext uri="{FF2B5EF4-FFF2-40B4-BE49-F238E27FC236}">
                  <a16:creationId xmlns="" xmlns:a16="http://schemas.microsoft.com/office/drawing/2014/main" id="{315118C4-713A-4AB9-B08B-BD62864C2E6A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3" name="Блок-схема: объединение 12">
              <a:extLst>
                <a:ext uri="{FF2B5EF4-FFF2-40B4-BE49-F238E27FC236}">
                  <a16:creationId xmlns="" xmlns:a16="http://schemas.microsoft.com/office/drawing/2014/main" id="{A0898C5B-FFF0-4624-824E-84E4C17CBB18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7BCAD506-BA00-4E33-B68C-E5911E34BEAB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  <a:solidFill>
            <a:schemeClr val="accent2"/>
          </a:solidFill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501341E1-EFB0-48B5-8780-45599BABAF41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6" name="Блок-схема: объединение 15">
              <a:extLst>
                <a:ext uri="{FF2B5EF4-FFF2-40B4-BE49-F238E27FC236}">
                  <a16:creationId xmlns="" xmlns:a16="http://schemas.microsoft.com/office/drawing/2014/main" id="{DE8C835F-D205-4D6A-8A82-F0DFE38F02AB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9843381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3721462-A9E1-4536-9F2D-B2F8F2185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8" y="365125"/>
            <a:ext cx="5257801" cy="1325563"/>
          </a:xfrm>
        </p:spPr>
        <p:txBody>
          <a:bodyPr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A18D8509-D379-49B3-A4FE-EDBEE0641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0FB3E60-2F82-4C12-95B3-7ACC1B0E5862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1D1B458C-BFE5-4FED-890B-A3C81CBD9E00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474EC097-BE1E-47C5-A4A4-558BFD9F9C06}"/>
              </a:ext>
            </a:extLst>
          </p:cNvPr>
          <p:cNvSpPr/>
          <p:nvPr userDrawn="1"/>
        </p:nvSpPr>
        <p:spPr>
          <a:xfrm>
            <a:off x="12450" y="6772425"/>
            <a:ext cx="12192000" cy="9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sp>
        <p:nvSpPr>
          <p:cNvPr id="8" name="Рисунок 2">
            <a:extLst>
              <a:ext uri="{FF2B5EF4-FFF2-40B4-BE49-F238E27FC236}">
                <a16:creationId xmlns="" xmlns:a16="http://schemas.microsoft.com/office/drawing/2014/main" id="{17DD4B55-CA6E-4B68-97C9-646C6EC1FBE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0850" y="-575"/>
            <a:ext cx="5186362" cy="6858575"/>
          </a:xfrm>
          <a:solidFill>
            <a:schemeClr val="bg1"/>
          </a:solidFill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ECD6CA42-8F84-4EF7-AC44-C6D7CA7B5256}"/>
              </a:ext>
            </a:extLst>
          </p:cNvPr>
          <p:cNvGrpSpPr/>
          <p:nvPr userDrawn="1"/>
        </p:nvGrpSpPr>
        <p:grpSpPr>
          <a:xfrm>
            <a:off x="5207212" y="36075"/>
            <a:ext cx="2844750" cy="274500"/>
            <a:chOff x="5228062" y="49500"/>
            <a:chExt cx="2844750" cy="274500"/>
          </a:xfrm>
          <a:solidFill>
            <a:schemeClr val="accent2"/>
          </a:solidFill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EF73193D-4957-4A8F-A457-261D1530DEC3}"/>
                </a:ext>
              </a:extLst>
            </p:cNvPr>
            <p:cNvSpPr/>
            <p:nvPr userDrawn="1"/>
          </p:nvSpPr>
          <p:spPr>
            <a:xfrm>
              <a:off x="5228062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="" xmlns:a16="http://schemas.microsoft.com/office/drawing/2014/main" id="{9CA2CB59-7E2E-4FE6-B4DA-BC82267C4973}"/>
                </a:ext>
              </a:extLst>
            </p:cNvPr>
            <p:cNvSpPr/>
            <p:nvPr userDrawn="1"/>
          </p:nvSpPr>
          <p:spPr>
            <a:xfrm>
              <a:off x="7465312" y="49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F77822EB-8A6C-4A70-8594-303E6651250C}"/>
              </a:ext>
            </a:extLst>
          </p:cNvPr>
          <p:cNvGrpSpPr/>
          <p:nvPr userDrawn="1"/>
        </p:nvGrpSpPr>
        <p:grpSpPr>
          <a:xfrm>
            <a:off x="9382650" y="6596925"/>
            <a:ext cx="2844750" cy="274500"/>
            <a:chOff x="9347250" y="6571200"/>
            <a:chExt cx="2844750" cy="274500"/>
          </a:xfrm>
          <a:solidFill>
            <a:schemeClr val="accent2"/>
          </a:solidFill>
        </p:grpSpPr>
        <p:sp>
          <p:nvSpPr>
            <p:cNvPr id="13" name="Прямоугольник 12">
              <a:extLst>
                <a:ext uri="{FF2B5EF4-FFF2-40B4-BE49-F238E27FC236}">
                  <a16:creationId xmlns="" xmlns:a16="http://schemas.microsoft.com/office/drawing/2014/main" id="{1DA2A97F-749F-48D2-AE48-5762F540EF28}"/>
                </a:ext>
              </a:extLst>
            </p:cNvPr>
            <p:cNvSpPr/>
            <p:nvPr userDrawn="1"/>
          </p:nvSpPr>
          <p:spPr>
            <a:xfrm>
              <a:off x="9651000" y="65712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="" xmlns:a16="http://schemas.microsoft.com/office/drawing/2014/main" id="{3E93E1D6-3B3B-47F6-966E-B20E50008B90}"/>
                </a:ext>
              </a:extLst>
            </p:cNvPr>
            <p:cNvSpPr/>
            <p:nvPr userDrawn="1"/>
          </p:nvSpPr>
          <p:spPr>
            <a:xfrm rot="10800000">
              <a:off x="9347250" y="65712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  <p:sp>
        <p:nvSpPr>
          <p:cNvPr id="16" name="Текст 18">
            <a:extLst>
              <a:ext uri="{FF2B5EF4-FFF2-40B4-BE49-F238E27FC236}">
                <a16:creationId xmlns="" xmlns:a16="http://schemas.microsoft.com/office/drawing/2014/main" id="{57C0137E-3F0D-4D70-B2CA-0E5AD27AD1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6000" y="2033588"/>
            <a:ext cx="5186363" cy="4049712"/>
          </a:xfrm>
        </p:spPr>
        <p:txBody>
          <a:bodyPr/>
          <a:lstStyle>
            <a:lvl1pPr>
              <a:defRPr b="0">
                <a:solidFill>
                  <a:schemeClr val="accent2"/>
                </a:solidFill>
              </a:defRPr>
            </a:lvl1pPr>
            <a:lvl2pPr>
              <a:defRPr b="0">
                <a:solidFill>
                  <a:schemeClr val="accent2"/>
                </a:solidFill>
              </a:defRPr>
            </a:lvl2pPr>
            <a:lvl3pPr>
              <a:defRPr b="0">
                <a:solidFill>
                  <a:schemeClr val="accent2"/>
                </a:solidFill>
              </a:defRPr>
            </a:lvl3pPr>
            <a:lvl4pPr>
              <a:defRPr b="0">
                <a:solidFill>
                  <a:schemeClr val="accent2"/>
                </a:solidFill>
              </a:defRPr>
            </a:lvl4pPr>
            <a:lvl5pPr>
              <a:defRPr b="0"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10460733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04756F5F-238C-4EA5-953D-83BC7A40E2A5}"/>
              </a:ext>
            </a:extLst>
          </p:cNvPr>
          <p:cNvSpPr/>
          <p:nvPr userDrawn="1"/>
        </p:nvSpPr>
        <p:spPr>
          <a:xfrm>
            <a:off x="0" y="1674000"/>
            <a:ext cx="12192000" cy="135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4A24F890-6633-4AD3-9C24-3D0B92AF4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E2BC0BA3-1E1F-4BDD-8E19-DB8F68551C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3294063"/>
            <a:ext cx="10515600" cy="2970212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4560B685-5836-4067-85B7-2D3D4F5E092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1989138"/>
            <a:ext cx="10515600" cy="80962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10772361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CA75B666-56EB-4BC3-A2DA-3F26BD5CBF9B}"/>
              </a:ext>
            </a:extLst>
          </p:cNvPr>
          <p:cNvSpPr/>
          <p:nvPr userDrawn="1"/>
        </p:nvSpPr>
        <p:spPr>
          <a:xfrm>
            <a:off x="8031000" y="447747"/>
            <a:ext cx="3735000" cy="5962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="" xmlns:a16="http://schemas.microsoft.com/office/drawing/2014/main" id="{848B91CB-D8C9-4DA9-8CED-26CE57EE34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98502" y="3654002"/>
            <a:ext cx="6525000" cy="260999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="" xmlns:a16="http://schemas.microsoft.com/office/drawing/2014/main" id="{7B65CF81-B173-4646-A374-B2745ECC3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501" y="594001"/>
            <a:ext cx="6525000" cy="855000"/>
          </a:xfrm>
        </p:spPr>
        <p:txBody>
          <a:bodyPr>
            <a:normAutofit/>
          </a:bodyPr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="" xmlns:a16="http://schemas.microsoft.com/office/drawing/2014/main" id="{71819EB9-C582-4395-9B13-E428103A36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98501" y="1764001"/>
            <a:ext cx="6525000" cy="1685564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42605387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C25A4E8-4491-4B8E-8D46-FF66BEA6C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613CA45-84EF-4365-A83D-693B46FB01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9ABCA0D-97A4-4A8D-A228-B176B2919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991FA1D-E700-4D19-8AE0-0132EC2A0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CD4A97C-AF01-4C13-9ECA-9C6A0DF12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1595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DB844A-5F06-438E-8D5B-EEBE30AF1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9F70AA84-1516-4BB4-BB32-CFEEC7EC05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E39FFDD-06F0-4DB8-9B8B-4832B4DE1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45DAC9F-0BE9-4A2E-8BC2-5BAFA3F77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D621F7C-1841-4558-93E8-402A42ADC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0316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C1305C4-9222-4B89-90D1-42C1D7F96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930CDAB-447E-4F7E-B644-4DEAE8405E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1DC4876-DC13-4D0A-B475-3C8F165A4C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DFBC3BA-A162-4772-8002-882DE46F2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7211457-E8E6-4D3D-B741-6A4384D97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EF32CF4-2F0B-4294-9FD9-031C318F6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49239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969F0FF-6BB8-40AE-A743-B80F333F3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4A39E51-F741-422B-8304-98C11F406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CDC2EFB-9ABF-4F79-89F7-EBD729DE01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E563E081-A5CF-496C-A4F1-EAC2BE4047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A5E3F270-6F0E-4D0F-972E-594075DC0F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6C06222C-3407-4696-B6ED-239742DA8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18A43130-33CC-406B-BA77-69427520F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2EEE362D-1469-4D43-A214-5D7C59C13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39826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C63E939-2A62-4F1F-BC30-BA7EB933B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AF29FBF9-8DC1-4D31-AE5C-C5D57F7FC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CDDCDF1F-A307-4A7D-9086-4B8D597DC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7E3B9F58-B9D2-4BC0-AA97-F79EA30F2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13743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ACBD78B4-CBD5-4B9C-9A83-9694EE2FF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0B31544B-9E86-40AE-9C19-B296A066E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06C4CB79-8306-40FB-A1EA-690991B65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2879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367D84D-F2A3-4C73-94CD-CE88C009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233B9B7-8F63-4182-9B8B-B60A2A313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3E4D5058-FDEE-4D97-A581-F1D92254E3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04F9596D-B68E-4A37-8B3F-62926A211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A6C94D8-A5AF-47F9-A394-2D3EE6537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3D231BC-5FF7-46CF-8C2D-59D28C1B4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165065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7563BAF-5E7D-49BC-84BF-CE9FF52A0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31185D7D-48D7-4E77-9D45-814AB984D3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98C60F91-3750-4CB2-8225-A706005818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90AD629B-59CE-4BE7-A560-1E4F9656E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AE882F0-A152-4CF6-A3F2-84DD82000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C01A659C-809B-4B94-9A65-A23B4B77D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48010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EB5E43-0C07-4AE2-9FB2-C6F58BB62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BBC0B98E-5688-4FA4-89C0-9596782BF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D31A1AA-1A08-4E9C-BB50-EE3C87C15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1B970C0-D747-4091-98BD-0D471D6B5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E347AEE-F09C-44A7-B2EB-E514EFBAF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632839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465FDA6D-DDA5-4745-A415-606736F44F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64383B58-EBCB-4047-A077-B5D1D65CBE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A83017C-F4C1-4F5A-BE18-66000B8B2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40E1B77-0A2E-49A3-A752-02D6D02F9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6B724BC-A40E-4168-8774-51D6439FA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5542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hyperlink" Target="https://presentation-creation.ru/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353C381-1854-4C97-8542-EBCF540BB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CB0A123-FF8A-4CE7-837D-F06E3FC606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9330587-C329-41B4-82ED-12FC669344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AF96C-8259-4C6E-9537-7A3459B8F19D}" type="datetimeFigureOut">
              <a:rPr lang="ru-RU" smtClean="0"/>
              <a:pPr/>
              <a:t>14.03.2025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1A18EC2-2045-4FC0-B95D-518BE3AA4A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E5BB3D3-4A0A-41F5-85BE-8743F189CF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6F7DA-FEC8-41FA-8C28-1CEDC114BC1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>
            <a:hlinkClick r:id="rId19"/>
            <a:extLst>
              <a:ext uri="{FF2B5EF4-FFF2-40B4-BE49-F238E27FC236}">
                <a16:creationId xmlns="" xmlns:a16="http://schemas.microsoft.com/office/drawing/2014/main" id="{272B339E-EE75-42A2-A257-2175F5120A84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70299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0648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Презентация к уроку окружающего мира</a:t>
            </a:r>
            <a:br>
              <a:rPr lang="ru-RU" sz="4000" dirty="0" smtClean="0"/>
            </a:br>
            <a:r>
              <a:rPr lang="ru-RU" sz="4000" dirty="0" smtClean="0"/>
              <a:t>«Урок-обобщение по разделу «Где и когда?», (1класс)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643050"/>
            <a:ext cx="10515600" cy="453391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Пояснительная записка</a:t>
            </a:r>
            <a:endParaRPr lang="ru-RU" sz="1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Презентация «Урок-обобщение по разделу «Где и когда?»</a:t>
            </a:r>
            <a:endParaRPr lang="ru-RU" sz="1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Предмет:</a:t>
            </a:r>
            <a:r>
              <a:rPr lang="ru-RU" sz="1800" dirty="0" smtClean="0">
                <a:solidFill>
                  <a:srgbClr val="002060"/>
                </a:solidFill>
              </a:rPr>
              <a:t> окружающий мир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Тема урока</a:t>
            </a:r>
            <a:r>
              <a:rPr lang="ru-RU" sz="1800" dirty="0" smtClean="0">
                <a:solidFill>
                  <a:srgbClr val="002060"/>
                </a:solidFill>
              </a:rPr>
              <a:t>: «Обобщение по разделу «Где  и когда?»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Класс</a:t>
            </a:r>
            <a:r>
              <a:rPr lang="ru-RU" sz="1800" dirty="0" smtClean="0">
                <a:solidFill>
                  <a:srgbClr val="002060"/>
                </a:solidFill>
              </a:rPr>
              <a:t>: 1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Тип школы</a:t>
            </a:r>
            <a:r>
              <a:rPr lang="ru-RU" sz="1800" dirty="0" smtClean="0">
                <a:solidFill>
                  <a:srgbClr val="002060"/>
                </a:solidFill>
              </a:rPr>
              <a:t>: общеобразовательная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Цель использования презентации</a:t>
            </a:r>
            <a:r>
              <a:rPr lang="ru-RU" sz="1800" dirty="0" smtClean="0">
                <a:solidFill>
                  <a:srgbClr val="002060"/>
                </a:solidFill>
              </a:rPr>
              <a:t>: предназначена для проведения урока «Окружающий мир» в 1 классе УМК «Школа России» по учебнику Плешакова А.А. Задачи: проверить знания и умения учащихся; развивать речь, логическое мышление, память, внимание.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Инструкция по использованию презентации: </a:t>
            </a:r>
            <a:br>
              <a:rPr lang="ru-RU" sz="1800" b="1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Информация для учителя находится в заметках докладчика, расположенных под слайдом.</a:t>
            </a:r>
          </a:p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   Чтобы их увидеть в меню «вид» выберите «показать заметки докладчика», Вы увидите текущий слайд и заметки к нему.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Используемые ресурсы: </a:t>
            </a:r>
            <a:r>
              <a:rPr lang="ru-RU" sz="1800" dirty="0" smtClean="0">
                <a:solidFill>
                  <a:srgbClr val="002060"/>
                </a:solidFill>
              </a:rPr>
              <a:t>картинки из открытых источников интернета.</a:t>
            </a:r>
          </a:p>
          <a:p>
            <a:pPr>
              <a:buNone/>
            </a:pPr>
            <a:endParaRPr lang="ru-RU" sz="1800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i?id=ba794bb946a86d8f09b4041580afad49d7dbe211-11912249-images-thumbs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6844" y="464238"/>
            <a:ext cx="8001056" cy="599611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6" name="Picture 4" descr="https://avatars.mds.yandex.net/i?id=e127baa96a1f61e74724885096415fc14444b90f-5277319-images-thumbs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38612" y="196588"/>
            <a:ext cx="4572032" cy="647367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s://avatars.mds.yandex.net/i?id=7d5d2468705984b630187b70b4b3514d108d6343-5245094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595406" y="357166"/>
            <a:ext cx="8659181" cy="611686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s://avatars.mds.yandex.net/i?id=a06cbd33788c2fecbd5456495eecc6de665a8da8-12802892-images-thumbs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3902" y="428604"/>
            <a:ext cx="10446802" cy="607220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Кто лишний? Почему?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24892" y="714356"/>
            <a:ext cx="3293521" cy="2981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38546" y="3643314"/>
            <a:ext cx="3231182" cy="30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12436" y="3705894"/>
            <a:ext cx="3055530" cy="2866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2398" y="1643050"/>
            <a:ext cx="323017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Кто лишний? Почему?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1003" y="2324100"/>
            <a:ext cx="11860300" cy="3033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Кто лишний? Почему?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006" y="2343150"/>
            <a:ext cx="11926482" cy="3014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s://avatars.mds.yandex.net/i?id=ea3f8a1c5c5d8668384cc0ead5b4183351fbc7b8-6262780-images-thumbs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96330" y="642918"/>
            <a:ext cx="3190878" cy="3520970"/>
          </a:xfrm>
          <a:prstGeom prst="rect">
            <a:avLst/>
          </a:prstGeom>
          <a:noFill/>
        </p:spPr>
      </p:pic>
      <p:pic>
        <p:nvPicPr>
          <p:cNvPr id="7172" name="Picture 4" descr="https://avatars.mds.yandex.net/i?id=440d42e1e46e469c0f356f1d56a9746cf1c3d4fe-3756503-images-thumbs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95933" y="3286124"/>
            <a:ext cx="3445819" cy="3262315"/>
          </a:xfrm>
          <a:prstGeom prst="rect">
            <a:avLst/>
          </a:prstGeom>
          <a:noFill/>
        </p:spPr>
      </p:pic>
      <p:pic>
        <p:nvPicPr>
          <p:cNvPr id="7174" name="Picture 6" descr="https://avatars.mds.yandex.net/i?id=672f84c5c8489e8d49c7ee952207cddacbfb12af-5567733-images-thumbs&amp;n=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95604" y="211594"/>
            <a:ext cx="3019432" cy="4557635"/>
          </a:xfrm>
          <a:prstGeom prst="rect">
            <a:avLst/>
          </a:prstGeom>
          <a:noFill/>
        </p:spPr>
      </p:pic>
      <p:pic>
        <p:nvPicPr>
          <p:cNvPr id="7176" name="Picture 8" descr="Women Dress PNG Image Fashion dresses, Night dress, Zebra dres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8084" y="2700992"/>
            <a:ext cx="2928958" cy="334738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8914" name="Picture 2" descr="https://avatars.mds.yandex.net/i?id=61d20f733a27cda1a9bd42ff4449baa4083bba2a-5451548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243" y="714357"/>
            <a:ext cx="8322525" cy="5548352"/>
          </a:xfrm>
          <a:prstGeom prst="rect">
            <a:avLst/>
          </a:prstGeom>
          <a:noFill/>
        </p:spPr>
      </p:pic>
      <p:pic>
        <p:nvPicPr>
          <p:cNvPr id="38916" name="Picture 4" descr="Pin on DECALOGUE Open shoulder tops, Women, Fash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11039" y="785794"/>
            <a:ext cx="3613868" cy="54292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https://avatars.mds.yandex.net/i?id=cd76c87dc09b7516a850efb7f416a952184b38c2-12602673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4034" y="3429000"/>
            <a:ext cx="3048000" cy="3048001"/>
          </a:xfrm>
          <a:prstGeom prst="rect">
            <a:avLst/>
          </a:prstGeom>
          <a:noFill/>
        </p:spPr>
      </p:pic>
      <p:pic>
        <p:nvPicPr>
          <p:cNvPr id="40964" name="Picture 4" descr="https://avatars.mds.yandex.net/i?id=4f157c605553584def3697d3741d8e15240791876454a79e-11953023-images-thumbs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1883" y="500042"/>
            <a:ext cx="11618997" cy="2928958"/>
          </a:xfrm>
          <a:prstGeom prst="rect">
            <a:avLst/>
          </a:prstGeom>
          <a:noFill/>
        </p:spPr>
      </p:pic>
      <p:pic>
        <p:nvPicPr>
          <p:cNvPr id="40966" name="Picture 6" descr="https://avatars.mds.yandex.net/i?id=4173b71b20ec9d9f84d399848ea279d91ca4e30abdb00c64-10696341-images-thumbs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38678" y="3429000"/>
            <a:ext cx="2286000" cy="3048001"/>
          </a:xfrm>
          <a:prstGeom prst="rect">
            <a:avLst/>
          </a:prstGeom>
          <a:noFill/>
        </p:spPr>
      </p:pic>
      <p:pic>
        <p:nvPicPr>
          <p:cNvPr id="40968" name="Picture 8" descr="https://avatars.mds.yandex.net/i?id=14d5153190c1dfd1ade9c70e556d796e6dbcc536-12925699-images-thumbs&amp;n=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24694" y="3500438"/>
            <a:ext cx="3048000" cy="304800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Вставьте подходящее по смыслу слово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10687088" cy="435133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4800" b="1" dirty="0" smtClean="0">
                <a:solidFill>
                  <a:srgbClr val="002060"/>
                </a:solidFill>
              </a:rPr>
              <a:t>  Первые ________________  появились больше 200 лет назад. Они были деревянными и без педалей.</a:t>
            </a:r>
            <a:endParaRPr lang="ru-RU" sz="4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avatars.mds.yandex.net/i?id=c53bf19372a63afe8021a69e67b2e799a4f1ea80-9181638-images-thumbs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24" y="285728"/>
            <a:ext cx="7283721" cy="623206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67306" y="439319"/>
            <a:ext cx="6715172" cy="6211535"/>
          </a:xfrm>
          <a:prstGeom prst="rect">
            <a:avLst/>
          </a:prstGeom>
          <a:noFill/>
        </p:spPr>
      </p:pic>
      <p:pic>
        <p:nvPicPr>
          <p:cNvPr id="46084" name="Picture 4" descr="https://avatars.mds.yandex.net/i?id=4cc356440412836fe70c93a6e59435ec377c9ab1-5310919-images-thumbs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712" y="3357562"/>
            <a:ext cx="3895725" cy="3048001"/>
          </a:xfrm>
          <a:prstGeom prst="rect">
            <a:avLst/>
          </a:prstGeom>
          <a:noFill/>
        </p:spPr>
      </p:pic>
      <p:pic>
        <p:nvPicPr>
          <p:cNvPr id="46086" name="Picture 6" descr="https://avatars.mds.yandex.net/i?id=6f417350785d63075c185f969bbf37e32c3c3592-9847423-images-thumbs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150" y="500042"/>
            <a:ext cx="2547958" cy="254795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571480"/>
            <a:ext cx="10515600" cy="5605483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ГЕРОЙ УРОКА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>
                <a:solidFill>
                  <a:srgbClr val="002060"/>
                </a:solidFill>
              </a:rPr>
              <a:t>Сегодня на уроке лучше всех работал(а) …</a:t>
            </a:r>
          </a:p>
          <a:p>
            <a:r>
              <a:rPr lang="ru-RU" sz="4400" b="1" dirty="0" smtClean="0"/>
              <a:t>ОТКРЫТИЕ УРОКА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>
                <a:solidFill>
                  <a:srgbClr val="002060"/>
                </a:solidFill>
              </a:rPr>
              <a:t>На уроке я узнал …</a:t>
            </a:r>
          </a:p>
          <a:p>
            <a:r>
              <a:rPr lang="ru-RU" sz="4400" b="1" dirty="0" smtClean="0"/>
              <a:t>МЕЧТА УРОКА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>
                <a:solidFill>
                  <a:srgbClr val="002060"/>
                </a:solidFill>
              </a:rPr>
              <a:t>Хочу, чтобы …</a:t>
            </a:r>
          </a:p>
          <a:p>
            <a:r>
              <a:rPr lang="ru-RU" sz="4400" b="1" dirty="0" smtClean="0"/>
              <a:t>МЫСЛЬ УРОКА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>
                <a:solidFill>
                  <a:srgbClr val="002060"/>
                </a:solidFill>
              </a:rPr>
              <a:t>Нужно быть …</a:t>
            </a:r>
            <a:endParaRPr lang="ru-RU" sz="4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Маркетплей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90F0F"/>
      </a:accent1>
      <a:accent2>
        <a:srgbClr val="F25050"/>
      </a:accent2>
      <a:accent3>
        <a:srgbClr val="BF875D"/>
      </a:accent3>
      <a:accent4>
        <a:srgbClr val="D9CB89"/>
      </a:accent4>
      <a:accent5>
        <a:srgbClr val="F2B6A0"/>
      </a:accent5>
      <a:accent6>
        <a:srgbClr val="FFE89A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331</Words>
  <Application>Microsoft Office PowerPoint</Application>
  <PresentationFormat>Произвольный</PresentationFormat>
  <Paragraphs>72</Paragraphs>
  <Slides>15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Презентация к уроку окружающего мира «Урок-обобщение по разделу «Где и когда?», (1класс) </vt:lpstr>
      <vt:lpstr>Слайд 2</vt:lpstr>
      <vt:lpstr>Слайд 3</vt:lpstr>
      <vt:lpstr>Слайд 4</vt:lpstr>
      <vt:lpstr>Слайд 5</vt:lpstr>
      <vt:lpstr>Кто лишний? Почему?</vt:lpstr>
      <vt:lpstr>Кто лишний? Почему?</vt:lpstr>
      <vt:lpstr>Кто лишний? Почему?</vt:lpstr>
      <vt:lpstr>Слайд 9</vt:lpstr>
      <vt:lpstr>Слайд 10</vt:lpstr>
      <vt:lpstr>Слайд 11</vt:lpstr>
      <vt:lpstr>Вставьте подходящее по смыслу слово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ASUS</cp:lastModifiedBy>
  <cp:revision>85</cp:revision>
  <dcterms:created xsi:type="dcterms:W3CDTF">2020-08-13T15:12:26Z</dcterms:created>
  <dcterms:modified xsi:type="dcterms:W3CDTF">2025-03-14T17:29:15Z</dcterms:modified>
</cp:coreProperties>
</file>