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1" r:id="rId2"/>
    <p:sldMasterId id="2147483683" r:id="rId3"/>
  </p:sldMasterIdLst>
  <p:notesMasterIdLst>
    <p:notesMasterId r:id="rId27"/>
  </p:notesMasterIdLst>
  <p:sldIdLst>
    <p:sldId id="258" r:id="rId4"/>
    <p:sldId id="261" r:id="rId5"/>
    <p:sldId id="301" r:id="rId6"/>
    <p:sldId id="259" r:id="rId7"/>
    <p:sldId id="282" r:id="rId8"/>
    <p:sldId id="281" r:id="rId9"/>
    <p:sldId id="302" r:id="rId10"/>
    <p:sldId id="303" r:id="rId11"/>
    <p:sldId id="304" r:id="rId12"/>
    <p:sldId id="306" r:id="rId13"/>
    <p:sldId id="285" r:id="rId14"/>
    <p:sldId id="321" r:id="rId15"/>
    <p:sldId id="309" r:id="rId16"/>
    <p:sldId id="310" r:id="rId17"/>
    <p:sldId id="311" r:id="rId18"/>
    <p:sldId id="312" r:id="rId19"/>
    <p:sldId id="313" r:id="rId20"/>
    <p:sldId id="315" r:id="rId21"/>
    <p:sldId id="316" r:id="rId22"/>
    <p:sldId id="317" r:id="rId23"/>
    <p:sldId id="318" r:id="rId24"/>
    <p:sldId id="319" r:id="rId25"/>
    <p:sldId id="320" r:id="rId26"/>
  </p:sldIdLst>
  <p:sldSz cx="12192000" cy="6858000"/>
  <p:notesSz cx="6761163" cy="988218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88" d="100"/>
          <a:sy n="88" d="100"/>
        </p:scale>
        <p:origin x="163" y="-33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-8693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presProps" Target="pres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29837" cy="4958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29761" y="0"/>
            <a:ext cx="2929837" cy="4958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8CACBE-7C9A-47B6-BBCB-2C88A46FB61B}" type="datetimeFigureOut">
              <a:rPr lang="ru-RU" smtClean="0"/>
              <a:t>26.08.2024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15925" y="1235075"/>
            <a:ext cx="5929313" cy="33353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6117" y="4755803"/>
            <a:ext cx="5408930" cy="3891112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386364"/>
            <a:ext cx="2929837" cy="4958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29761" y="9386364"/>
            <a:ext cx="2929837" cy="4958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DF3784B-507D-47ED-BC38-FDB23BD6E6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10006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15925" y="1235075"/>
            <a:ext cx="5929313" cy="333533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5D3BF3-D352-46FC-8343-31F56E6730EA}" type="slidenum">
              <a:rPr smtClean="0">
                <a:solidFill>
                  <a:prstClr val="black"/>
                </a:solidFill>
              </a:rPr>
              <a:pPr/>
              <a:t>1</a:t>
            </a:fld>
            <a:endParaRPr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74416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15925" y="1235075"/>
            <a:ext cx="5929313" cy="333533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5D3BF3-D352-46FC-8343-31F56E6730EA}" type="slidenum">
              <a:rPr smtClean="0">
                <a:solidFill>
                  <a:prstClr val="black"/>
                </a:solidFill>
              </a:rPr>
              <a:pPr/>
              <a:t>2</a:t>
            </a:fld>
            <a:endParaRPr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132421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15925" y="1235075"/>
            <a:ext cx="5929313" cy="333533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5D3BF3-D352-46FC-8343-31F56E6730EA}" type="slidenum">
              <a:rPr smtClean="0">
                <a:solidFill>
                  <a:prstClr val="black"/>
                </a:solidFill>
              </a:rPr>
              <a:pPr/>
              <a:t>4</a:t>
            </a:fld>
            <a:endParaRPr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330161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15925" y="1235075"/>
            <a:ext cx="5929313" cy="333533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5D3BF3-D352-46FC-8343-31F56E6730EA}" type="slidenum">
              <a:rPr>
                <a:solidFill>
                  <a:prstClr val="black"/>
                </a:solidFill>
              </a:rPr>
              <a:pPr/>
              <a:t>5</a:t>
            </a:fld>
            <a:endParaRPr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692162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15925" y="1235075"/>
            <a:ext cx="5929313" cy="333533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5D3BF3-D352-46FC-8343-31F56E6730EA}" type="slidenum">
              <a:rPr>
                <a:solidFill>
                  <a:prstClr val="black"/>
                </a:solidFill>
              </a:rPr>
              <a:pPr/>
              <a:t>6</a:t>
            </a:fld>
            <a:endParaRPr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427683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15925" y="1235075"/>
            <a:ext cx="5929313" cy="333533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5D3BF3-D352-46FC-8343-31F56E6730EA}" type="slidenum">
              <a:rPr>
                <a:solidFill>
                  <a:prstClr val="black"/>
                </a:solidFill>
              </a:rPr>
              <a:pPr/>
              <a:t>7</a:t>
            </a:fld>
            <a:endParaRPr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002469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15925" y="1235075"/>
            <a:ext cx="5929313" cy="333533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5D3BF3-D352-46FC-8343-31F56E6730EA}" type="slidenum">
              <a:rPr>
                <a:solidFill>
                  <a:prstClr val="black"/>
                </a:solidFill>
              </a:rPr>
              <a:pPr/>
              <a:t>11</a:t>
            </a:fld>
            <a:endParaRPr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03335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15925" y="1235075"/>
            <a:ext cx="5929313" cy="333533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157B5C-7240-430C-A517-12A17C665E98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6362778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15925" y="1235075"/>
            <a:ext cx="5929313" cy="333533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157B5C-7240-430C-A517-12A17C665E98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648490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971032"/>
            <a:ext cx="12192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ru-RU" sz="2400" dirty="0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-12192" y="6053328"/>
            <a:ext cx="2999232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ru-RU" sz="2400" dirty="0">
              <a:solidFill>
                <a:prstClr val="white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145536" y="6044184"/>
            <a:ext cx="90464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ru-RU" sz="2400" dirty="0">
              <a:solidFill>
                <a:prstClr val="white"/>
              </a:solidFill>
            </a:endParaRPr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3149600" y="6050037"/>
            <a:ext cx="8686800" cy="685800"/>
          </a:xfrm>
        </p:spPr>
        <p:txBody>
          <a:bodyPr anchor="ctr"/>
          <a:lstStyle>
            <a:lvl1pPr marL="0" indent="0" algn="l" latinLnBrk="0">
              <a:buNone/>
              <a:defRPr lang="ru-RU" sz="3733">
                <a:solidFill>
                  <a:srgbClr val="FFFFFF"/>
                </a:solidFill>
              </a:defRPr>
            </a:lvl1pPr>
            <a:lvl2pPr marL="609585" indent="0" algn="ctr" latinLnBrk="0">
              <a:buNone/>
            </a:lvl2pPr>
            <a:lvl3pPr marL="1219170" indent="0" algn="ctr" latinLnBrk="0">
              <a:buNone/>
            </a:lvl3pPr>
            <a:lvl4pPr marL="1828754" indent="0" algn="ctr" latinLnBrk="0">
              <a:buNone/>
            </a:lvl4pPr>
            <a:lvl5pPr marL="2438339" indent="0" algn="ctr" latinLnBrk="0">
              <a:buNone/>
            </a:lvl5pPr>
            <a:lvl6pPr marL="3047924" indent="0" algn="ctr" latinLnBrk="0">
              <a:buNone/>
            </a:lvl6pPr>
            <a:lvl7pPr marL="3657509" indent="0" algn="ctr" latinLnBrk="0">
              <a:buNone/>
            </a:lvl7pPr>
            <a:lvl8pPr marL="4267093" indent="0" algn="ctr" latinLnBrk="0">
              <a:buNone/>
            </a:lvl8pPr>
            <a:lvl9pPr marL="4876678" indent="0" algn="ctr" latinLnBrk="0">
              <a:buNone/>
            </a:lvl9pPr>
            <a:extLst/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101600" y="6068699"/>
            <a:ext cx="2743200" cy="685800"/>
          </a:xfrm>
        </p:spPr>
        <p:txBody>
          <a:bodyPr>
            <a:noAutofit/>
          </a:bodyPr>
          <a:lstStyle>
            <a:lvl1pPr algn="ctr" latinLnBrk="0">
              <a:defRPr lang="ru-RU" sz="2667">
                <a:solidFill>
                  <a:srgbClr val="FFFFFF"/>
                </a:solidFill>
              </a:defRPr>
            </a:lvl1pPr>
            <a:extLst/>
          </a:lstStyle>
          <a:p>
            <a:fld id="{047E157E-8DCB-4F70-A0AF-5EB586A91DD4}" type="datetime1">
              <a:rPr lang="ru-RU">
                <a:latin typeface="Calibri" panose="020F0502020204030204" pitchFamily="34" charset="0"/>
              </a:rPr>
              <a:pPr/>
              <a:t>26.08.2024</a:t>
            </a:fld>
            <a:endParaRPr dirty="0">
              <a:latin typeface="Calibri" panose="020F0502020204030204" pitchFamily="34" charset="0"/>
            </a:endParaRPr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780524" y="236542"/>
            <a:ext cx="7823200" cy="365125"/>
          </a:xfrm>
        </p:spPr>
        <p:txBody>
          <a:bodyPr/>
          <a:lstStyle>
            <a:lvl1pPr algn="r" latinLnBrk="0">
              <a:defRPr lang="ru-RU">
                <a:solidFill>
                  <a:schemeClr val="tx2"/>
                </a:solidFill>
              </a:defRPr>
            </a:lvl1pPr>
            <a:extLst/>
          </a:lstStyle>
          <a:p>
            <a:endParaRPr dirty="0">
              <a:solidFill>
                <a:srgbClr val="DEF5FA"/>
              </a:solidFill>
              <a:latin typeface="Calibri" panose="020F0502020204030204" pitchFamily="34" charset="0"/>
            </a:endParaRPr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10668000" y="228600"/>
            <a:ext cx="1117600" cy="381000"/>
          </a:xfrm>
        </p:spPr>
        <p:txBody>
          <a:bodyPr/>
          <a:lstStyle>
            <a:lvl1pPr latinLnBrk="0">
              <a:defRPr lang="ru-RU">
                <a:solidFill>
                  <a:schemeClr val="tx2"/>
                </a:solidFill>
              </a:defRPr>
            </a:lvl1pPr>
            <a:extLst/>
          </a:lstStyle>
          <a:p>
            <a:fld id="{8F82E0A0-C266-4798-8C8F-B9F91E9DA37E}" type="slidenum">
              <a:rPr>
                <a:solidFill>
                  <a:srgbClr val="DEF5FA"/>
                </a:solidFill>
                <a:latin typeface="Calibri" panose="020F0502020204030204" pitchFamily="34" charset="0"/>
              </a:rPr>
              <a:pPr/>
              <a:t>‹#›</a:t>
            </a:fld>
            <a:endParaRPr dirty="0">
              <a:solidFill>
                <a:srgbClr val="DEF5FA"/>
              </a:solidFill>
              <a:latin typeface="Calibri" panose="020F0502020204030204" pitchFamily="34" charset="0"/>
            </a:endParaRPr>
          </a:p>
        </p:txBody>
      </p:sp>
      <p:sp>
        <p:nvSpPr>
          <p:cNvPr id="12" name="Rectangle 11"/>
          <p:cNvSpPr>
            <a:spLocks noGrp="1"/>
          </p:cNvSpPr>
          <p:nvPr>
            <p:ph type="title"/>
          </p:nvPr>
        </p:nvSpPr>
        <p:spPr>
          <a:xfrm>
            <a:off x="3149600" y="3124200"/>
            <a:ext cx="8636000" cy="2717800"/>
          </a:xfrm>
        </p:spPr>
        <p:txBody>
          <a:bodyPr rtlCol="0" anchor="b"/>
          <a:lstStyle>
            <a:lvl1pPr latinLnBrk="0">
              <a:defRPr lang="ru-RU" cap="all" baseline="0"/>
            </a:lvl1pPr>
            <a:extLst/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989477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38963E-F496-4479-8903-78F718BBEFEE}" type="datetimeFigureOut">
              <a:rPr lang="ru-RU">
                <a:solidFill>
                  <a:srgbClr val="464646"/>
                </a:solidFill>
                <a:latin typeface="Calibri" panose="020F0502020204030204" pitchFamily="34" charset="0"/>
              </a:rPr>
              <a:pPr>
                <a:defRPr/>
              </a:pPr>
              <a:t>26.08.2024</a:t>
            </a:fld>
            <a:endParaRPr dirty="0">
              <a:solidFill>
                <a:srgbClr val="464646"/>
              </a:solidFill>
              <a:latin typeface="Calibri" panose="020F0502020204030204" pitchFamily="34" charset="0"/>
            </a:endParaRPr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dirty="0">
              <a:solidFill>
                <a:srgbClr val="464646"/>
              </a:solidFill>
              <a:latin typeface="Calibri" panose="020F0502020204030204" pitchFamily="34" charset="0"/>
            </a:endParaRPr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49295B-BFF5-4D7B-BC5D-17A3C53872C5}" type="slidenum">
              <a:rPr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91952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8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29BBC4-E8F9-45AC-B6BA-F162FD23DEE6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26.08.2024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http://aida.ucoz.ru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EB1EBB-C0A6-4896-8C96-8B0764CD0EB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464124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0C2187-334E-47C3-ABC8-8803BEE36E01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26.08.2024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http://aida.ucoz.ru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E7AAA9-66E4-4480-9D4C-5D17E98D39B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292949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3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FCDD3D-B471-44F3-B7FD-D73844F05773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26.08.2024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http://aida.ucoz.ru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6E08AE-C1FD-4B3F-96E4-E9348CC12A3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937419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3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03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3ED047-3174-40C2-AC6F-683B7B7CEF1B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26.08.2024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http://aida.ucoz.ru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394060-C03A-4E3F-876D-04ED7BF5113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012687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F37BBD-6981-446F-9A64-05BDFB653D97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26.08.2024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http://aida.ucoz.ru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B0AB88-8D6E-4B17-B0DF-1F0D3D3FF82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937744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CB80A5-E077-4E6B-A3F5-8E6071CC4EDD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26.08.2024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http://aida.ucoz.ru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37B8B-7A06-495A-A4BF-F4070A753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885337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38780C-E2D6-4F58-95E0-CB6A85B062FF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26.08.2024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http://aida.ucoz.ru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392ECC-8FAC-4AA6-8846-A4A834C1402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669994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2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05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2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6DAC03-2352-4D5E-A60D-CF5CA91549D0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26.08.2024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http://aida.ucoz.ru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469BCE-DC23-4602-927C-8D7A4AD01E9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680862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66C153-132C-4F98-8451-0E8150131347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26.08.2024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http://aida.ucoz.ru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7D4783-E598-4133-AA63-135E60E36D2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95495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606EA6-EFEA-4C30-9264-4F9291A5780D}" type="datetime1">
              <a:rPr lang="ru-RU">
                <a:solidFill>
                  <a:srgbClr val="464646"/>
                </a:solidFill>
                <a:latin typeface="Calibri" panose="020F0502020204030204" pitchFamily="34" charset="0"/>
              </a:rPr>
              <a:pPr/>
              <a:t>26.08.2024</a:t>
            </a:fld>
            <a:endParaRPr dirty="0">
              <a:solidFill>
                <a:srgbClr val="464646"/>
              </a:solidFill>
              <a:latin typeface="Calibri" panose="020F0502020204030204" pitchFamily="34" charset="0"/>
            </a:endParaRPr>
          </a:p>
        </p:txBody>
      </p:sp>
      <p:sp>
        <p:nvSpPr>
          <p:cNvPr id="4" name="Rectangl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dirty="0">
              <a:solidFill>
                <a:srgbClr val="464646"/>
              </a:solidFill>
              <a:latin typeface="Calibri" panose="020F0502020204030204" pitchFamily="34" charset="0"/>
            </a:endParaRPr>
          </a:p>
        </p:txBody>
      </p:sp>
      <p:sp>
        <p:nvSpPr>
          <p:cNvPr id="5" name="Rectangl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82E0A0-C266-4798-8C8F-B9F91E9DA37E}" type="slidenum">
              <a:rPr>
                <a:latin typeface="Calibri" panose="020F0502020204030204" pitchFamily="34" charset="0"/>
              </a:rPr>
              <a:pPr/>
              <a:t>‹#›</a:t>
            </a:fld>
            <a:endParaRPr dirty="0">
              <a:latin typeface="Calibri" panose="020F0502020204030204" pitchFamily="34" charset="0"/>
            </a:endParaRPr>
          </a:p>
        </p:txBody>
      </p:sp>
      <p:sp>
        <p:nvSpPr>
          <p:cNvPr id="7" name="Rectangle 6"/>
          <p:cNvSpPr>
            <a:spLocks noGrp="1"/>
          </p:cNvSpPr>
          <p:nvPr>
            <p:ph sz="quarter" idx="13"/>
          </p:nvPr>
        </p:nvSpPr>
        <p:spPr>
          <a:xfrm>
            <a:off x="812800" y="1803400"/>
            <a:ext cx="10871200" cy="4368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649717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4CF84D-C77A-4012-AA8A-4F149140993F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26.08.2024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http://aida.ucoz.ru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8EDFD0-433A-475C-B093-AFCBE115527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478861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41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41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56F9E3-1570-4300-970E-B614655555DB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26.08.2024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http://aida.ucoz.ru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0C3501-F988-4842-9C76-A9D611E8CF9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913300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29BBC4-E8F9-45AC-B6BA-F162FD23DEE6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26.08.2024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http://aida.ucoz.ru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EB1EBB-C0A6-4896-8C96-8B0764CD0EB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988101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0C2187-334E-47C3-ABC8-8803BEE36E01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26.08.2024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http://aida.ucoz.ru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E7AAA9-66E4-4480-9D4C-5D17E98D39B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799264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FCDD3D-B471-44F3-B7FD-D73844F05773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26.08.2024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http://aida.ucoz.ru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6E08AE-C1FD-4B3F-96E4-E9348CC12A3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149284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3ED047-3174-40C2-AC6F-683B7B7CEF1B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26.08.2024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http://aida.ucoz.ru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394060-C03A-4E3F-876D-04ED7BF5113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033015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F37BBD-6981-446F-9A64-05BDFB653D97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26.08.2024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http://aida.ucoz.ru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B0AB88-8D6E-4B17-B0DF-1F0D3D3FF82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58018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CB80A5-E077-4E6B-A3F5-8E6071CC4EDD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26.08.2024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http://aida.ucoz.ru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37B8B-7A06-495A-A4BF-F4070A753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321925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38780C-E2D6-4F58-95E0-CB6A85B062FF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26.08.2024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http://aida.ucoz.ru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392ECC-8FAC-4AA6-8846-A4A834C1402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945563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6DAC03-2352-4D5E-A60D-CF5CA91549D0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26.08.2024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http://aida.ucoz.ru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469BCE-DC23-4602-927C-8D7A4AD01E9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60511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28803" y="2743215"/>
            <a:ext cx="9497484" cy="1673225"/>
          </a:xfrm>
        </p:spPr>
        <p:txBody>
          <a:bodyPr anchor="t"/>
          <a:lstStyle>
            <a:lvl1pPr latinLnBrk="0">
              <a:buNone/>
              <a:defRPr lang="ru-RU" sz="3733">
                <a:solidFill>
                  <a:schemeClr val="tx2"/>
                </a:solidFill>
              </a:defRPr>
            </a:lvl1pPr>
            <a:lvl2pPr latinLnBrk="0">
              <a:buNone/>
              <a:defRPr lang="ru-RU" sz="2400">
                <a:solidFill>
                  <a:schemeClr val="tx1">
                    <a:tint val="75000"/>
                  </a:schemeClr>
                </a:solidFill>
              </a:defRPr>
            </a:lvl2pPr>
            <a:lvl3pPr latinLnBrk="0">
              <a:buNone/>
              <a:defRPr lang="ru-RU" sz="2133">
                <a:solidFill>
                  <a:schemeClr val="tx1">
                    <a:tint val="75000"/>
                  </a:schemeClr>
                </a:solidFill>
              </a:defRPr>
            </a:lvl3pPr>
            <a:lvl4pPr latinLnBrk="0">
              <a:buNone/>
              <a:defRPr lang="ru-RU" sz="1867">
                <a:solidFill>
                  <a:schemeClr val="tx1">
                    <a:tint val="75000"/>
                  </a:schemeClr>
                </a:solidFill>
              </a:defRPr>
            </a:lvl4pPr>
            <a:lvl5pPr latinLnBrk="0">
              <a:buNone/>
              <a:defRPr lang="ru-RU" sz="1867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Rectangle 6"/>
          <p:cNvSpPr/>
          <p:nvPr/>
        </p:nvSpPr>
        <p:spPr>
          <a:xfrm>
            <a:off x="0" y="1524000"/>
            <a:ext cx="12192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ru-RU" sz="2400" dirty="0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1600200"/>
            <a:ext cx="17272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ru-RU" sz="2400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828800" y="1600200"/>
            <a:ext cx="103632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ru-RU" sz="2400" dirty="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828800" y="1600200"/>
            <a:ext cx="10160000" cy="990600"/>
          </a:xfrm>
        </p:spPr>
        <p:txBody>
          <a:bodyPr/>
          <a:lstStyle>
            <a:lvl1pPr algn="l" latinLnBrk="0">
              <a:buNone/>
              <a:defRPr lang="ru-RU" sz="5867" b="0" cap="none">
                <a:solidFill>
                  <a:srgbClr val="FFFFFF"/>
                </a:solidFill>
              </a:defRPr>
            </a:lvl1pPr>
            <a:extLst/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CF9F07-3BC7-4570-B054-79111B0A380C}" type="datetime1">
              <a:rPr lang="ru-RU">
                <a:solidFill>
                  <a:srgbClr val="464646"/>
                </a:solidFill>
                <a:latin typeface="Calibri" panose="020F0502020204030204" pitchFamily="34" charset="0"/>
              </a:rPr>
              <a:pPr/>
              <a:t>26.08.2024</a:t>
            </a:fld>
            <a:endParaRPr dirty="0">
              <a:solidFill>
                <a:srgbClr val="464646"/>
              </a:solidFill>
              <a:latin typeface="Calibri" panose="020F0502020204030204" pitchFamily="34" charset="0"/>
            </a:endParaRP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1752602"/>
            <a:ext cx="1727200" cy="701676"/>
          </a:xfrm>
        </p:spPr>
        <p:txBody>
          <a:bodyPr>
            <a:noAutofit/>
          </a:bodyPr>
          <a:lstStyle>
            <a:lvl1pPr latinLnBrk="0">
              <a:defRPr lang="ru-RU" sz="3200">
                <a:solidFill>
                  <a:srgbClr val="FFFFFF"/>
                </a:solidFill>
              </a:defRPr>
            </a:lvl1pPr>
            <a:extLst/>
          </a:lstStyle>
          <a:p>
            <a:fld id="{8F82E0A0-C266-4798-8C8F-B9F91E9DA37E}" type="slidenum">
              <a:rPr>
                <a:latin typeface="Calibri" panose="020F0502020204030204" pitchFamily="34" charset="0"/>
              </a:rPr>
              <a:pPr/>
              <a:t>‹#›</a:t>
            </a:fld>
            <a:endParaRPr dirty="0">
              <a:latin typeface="Calibri" panose="020F0502020204030204" pitchFamily="34" charset="0"/>
            </a:endParaRPr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dirty="0">
              <a:solidFill>
                <a:srgbClr val="464646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326118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66C153-132C-4F98-8451-0E8150131347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26.08.2024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http://aida.ucoz.ru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7D4783-E598-4133-AA63-135E60E36D2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303359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4CF84D-C77A-4012-AA8A-4F149140993F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26.08.2024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http://aida.ucoz.ru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8EDFD0-433A-475C-B093-AFCBE115527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169284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56F9E3-1570-4300-970E-B614655555DB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26.08.2024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http://aida.ucoz.ru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0C3501-F988-4842-9C76-A9D611E8CF9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8946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812800" y="1803406"/>
            <a:ext cx="5181600" cy="435816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6459868" y="1803408"/>
            <a:ext cx="5181600" cy="435816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E4606EA6-EFEA-4C30-9264-4F9291A5780D}" type="datetime1">
              <a:rPr lang="ru-RU">
                <a:solidFill>
                  <a:srgbClr val="464646"/>
                </a:solidFill>
                <a:latin typeface="Calibri" panose="020F0502020204030204" pitchFamily="34" charset="0"/>
              </a:rPr>
              <a:pPr/>
              <a:t>26.08.2024</a:t>
            </a:fld>
            <a:endParaRPr dirty="0">
              <a:solidFill>
                <a:srgbClr val="464646"/>
              </a:solidFill>
              <a:latin typeface="Calibri" panose="020F0502020204030204" pitchFamily="34" charset="0"/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8F82E0A0-C266-4798-8C8F-B9F91E9DA37E}" type="slidenum">
              <a:rPr>
                <a:latin typeface="Calibri" panose="020F0502020204030204" pitchFamily="34" charset="0"/>
              </a:rPr>
              <a:pPr/>
              <a:t>‹#›</a:t>
            </a:fld>
            <a:endParaRPr dirty="0">
              <a:latin typeface="Calibri" panose="020F0502020204030204" pitchFamily="34" charset="0"/>
            </a:endParaRPr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dirty="0">
              <a:solidFill>
                <a:srgbClr val="464646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63193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6864" y="157480"/>
            <a:ext cx="10871200" cy="1341120"/>
          </a:xfrm>
        </p:spPr>
        <p:txBody>
          <a:bodyPr anchor="b"/>
          <a:lstStyle>
            <a:lvl1pPr latinLnBrk="0">
              <a:defRPr lang="ru-RU"/>
            </a:lvl1pPr>
            <a:extLst/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812800" y="2559757"/>
            <a:ext cx="5181600" cy="3505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6400800" y="2559757"/>
            <a:ext cx="5181600" cy="3505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E4606EA6-EFEA-4C30-9264-4F9291A5780D}" type="datetime1">
              <a:rPr lang="ru-RU">
                <a:solidFill>
                  <a:srgbClr val="464646"/>
                </a:solidFill>
                <a:latin typeface="Calibri" panose="020F0502020204030204" pitchFamily="34" charset="0"/>
              </a:rPr>
              <a:pPr/>
              <a:t>26.08.2024</a:t>
            </a:fld>
            <a:endParaRPr dirty="0">
              <a:solidFill>
                <a:srgbClr val="464646"/>
              </a:solidFill>
              <a:latin typeface="Calibri" panose="020F0502020204030204" pitchFamily="34" charset="0"/>
            </a:endParaRPr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8F82E0A0-C266-4798-8C8F-B9F91E9DA37E}" type="slidenum">
              <a:rPr>
                <a:latin typeface="Calibri" panose="020F0502020204030204" pitchFamily="34" charset="0"/>
              </a:rPr>
              <a:pPr/>
              <a:t>‹#›</a:t>
            </a:fld>
            <a:endParaRPr dirty="0">
              <a:latin typeface="Calibri" panose="020F0502020204030204" pitchFamily="34" charset="0"/>
            </a:endParaRPr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dirty="0">
              <a:solidFill>
                <a:srgbClr val="464646"/>
              </a:solidFill>
              <a:latin typeface="Calibri" panose="020F0502020204030204" pitchFamily="34" charset="0"/>
            </a:endParaRP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8"/>
          </p:nvPr>
        </p:nvSpPr>
        <p:spPr>
          <a:xfrm>
            <a:off x="812800" y="1816383"/>
            <a:ext cx="5181600" cy="707136"/>
          </a:xfrm>
          <a:solidFill>
            <a:schemeClr val="accent2"/>
          </a:solidFill>
        </p:spPr>
        <p:txBody>
          <a:bodyPr rtlCol="0" anchor="ctr"/>
          <a:lstStyle>
            <a:lvl1pPr latinLnBrk="0">
              <a:buFontTx/>
              <a:buNone/>
              <a:defRPr lang="ru-RU" sz="2667" b="1">
                <a:solidFill>
                  <a:srgbClr val="FFFFFF"/>
                </a:solidFill>
              </a:defRPr>
            </a:lvl1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9"/>
          </p:nvPr>
        </p:nvSpPr>
        <p:spPr>
          <a:xfrm>
            <a:off x="6400800" y="1816383"/>
            <a:ext cx="5181600" cy="707136"/>
          </a:xfrm>
          <a:solidFill>
            <a:schemeClr val="accent4"/>
          </a:solidFill>
        </p:spPr>
        <p:txBody>
          <a:bodyPr rtlCol="0" anchor="ctr"/>
          <a:lstStyle>
            <a:lvl1pPr latinLnBrk="0">
              <a:buFontTx/>
              <a:buNone/>
              <a:defRPr lang="ru-RU" sz="2667" b="1">
                <a:solidFill>
                  <a:srgbClr val="FFFFFF"/>
                </a:solidFill>
              </a:defRPr>
            </a:lvl1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41762315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FADB5D-B7A0-47E3-AD2D-B1A6F8614213}" type="datetime1">
              <a:rPr lang="ru-RU">
                <a:solidFill>
                  <a:srgbClr val="464646"/>
                </a:solidFill>
                <a:latin typeface="Calibri" panose="020F0502020204030204" pitchFamily="34" charset="0"/>
              </a:rPr>
              <a:pPr/>
              <a:t>26.08.2024</a:t>
            </a:fld>
            <a:endParaRPr dirty="0">
              <a:solidFill>
                <a:srgbClr val="464646"/>
              </a:solidFill>
              <a:latin typeface="Calibri" panose="020F0502020204030204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dirty="0">
              <a:solidFill>
                <a:srgbClr val="464646"/>
              </a:solidFill>
              <a:latin typeface="Calibri" panose="020F0502020204030204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latinLnBrk="0">
              <a:defRPr lang="ru-RU">
                <a:solidFill>
                  <a:srgbClr val="FFFFFF"/>
                </a:solidFill>
              </a:defRPr>
            </a:lvl1pPr>
            <a:extLst/>
          </a:lstStyle>
          <a:p>
            <a:fld id="{A3F7CB7D-F184-43C7-B6FD-03D728E1BBFF}" type="slidenum">
              <a:rPr>
                <a:latin typeface="Calibri" panose="020F0502020204030204" pitchFamily="34" charset="0"/>
              </a:rPr>
              <a:pPr/>
              <a:t>‹#›</a:t>
            </a:fld>
            <a:endParaRPr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9198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968126-03FC-49C0-B9B8-2B561CCC3D90}" type="datetime1">
              <a:rPr lang="ru-RU">
                <a:solidFill>
                  <a:srgbClr val="464646"/>
                </a:solidFill>
                <a:latin typeface="Calibri" panose="020F0502020204030204" pitchFamily="34" charset="0"/>
              </a:rPr>
              <a:pPr/>
              <a:t>26.08.2024</a:t>
            </a:fld>
            <a:endParaRPr dirty="0">
              <a:solidFill>
                <a:srgbClr val="464646"/>
              </a:solidFill>
              <a:latin typeface="Calibri" panose="020F0502020204030204" pitchFamily="34" charset="0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dirty="0">
              <a:solidFill>
                <a:srgbClr val="464646"/>
              </a:solidFill>
              <a:latin typeface="Calibri" panose="020F050202020403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711200" cy="381000"/>
          </a:xfrm>
        </p:spPr>
        <p:txBody>
          <a:bodyPr/>
          <a:lstStyle>
            <a:lvl1pPr latinLnBrk="0">
              <a:defRPr lang="ru-RU">
                <a:solidFill>
                  <a:schemeClr val="tx2"/>
                </a:solidFill>
              </a:defRPr>
            </a:lvl1pPr>
            <a:extLst/>
          </a:lstStyle>
          <a:p>
            <a:fld id="{A3F7CB7D-F184-43C7-B6FD-03D728E1BBFF}" type="slidenum">
              <a:rPr>
                <a:solidFill>
                  <a:srgbClr val="464646"/>
                </a:solidFill>
                <a:latin typeface="Calibri" panose="020F0502020204030204" pitchFamily="34" charset="0"/>
              </a:rPr>
              <a:pPr/>
              <a:t>‹#›</a:t>
            </a:fld>
            <a:endParaRPr dirty="0">
              <a:solidFill>
                <a:srgbClr val="464646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09315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2800" y="157480"/>
            <a:ext cx="10871200" cy="1341120"/>
          </a:xfrm>
        </p:spPr>
        <p:txBody>
          <a:bodyPr anchor="b"/>
          <a:lstStyle>
            <a:lvl1pPr algn="l" latinLnBrk="0">
              <a:buNone/>
              <a:defRPr lang="ru-RU" sz="5600" b="0"/>
            </a:lvl1pPr>
            <a:extLst/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A8198-4617-485E-9585-4840B69DBBA6}" type="datetime1">
              <a:rPr lang="ru-RU">
                <a:solidFill>
                  <a:srgbClr val="464646"/>
                </a:solidFill>
                <a:latin typeface="Calibri" panose="020F0502020204030204" pitchFamily="34" charset="0"/>
              </a:rPr>
              <a:pPr/>
              <a:t>26.08.2024</a:t>
            </a:fld>
            <a:endParaRPr dirty="0">
              <a:solidFill>
                <a:srgbClr val="464646"/>
              </a:solidFill>
              <a:latin typeface="Calibri" panose="020F0502020204030204" pitchFamily="34" charset="0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dirty="0">
              <a:solidFill>
                <a:srgbClr val="464646"/>
              </a:solidFill>
              <a:latin typeface="Calibri" panose="020F0502020204030204" pitchFamily="34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latinLnBrk="0">
              <a:defRPr lang="ru-RU">
                <a:solidFill>
                  <a:srgbClr val="FFFFFF"/>
                </a:solidFill>
              </a:defRPr>
            </a:lvl1pPr>
            <a:extLst/>
          </a:lstStyle>
          <a:p>
            <a:fld id="{A3F7CB7D-F184-43C7-B6FD-03D728E1BBFF}" type="slidenum">
              <a:rPr>
                <a:latin typeface="Calibri" panose="020F0502020204030204" pitchFamily="34" charset="0"/>
              </a:rPr>
              <a:pPr/>
              <a:t>‹#›</a:t>
            </a:fld>
            <a:endParaRPr dirty="0">
              <a:latin typeface="Calibri" panose="020F0502020204030204" pitchFamily="34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2800" y="1905000"/>
            <a:ext cx="2133600" cy="41656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 latinLnBrk="0">
              <a:spcAft>
                <a:spcPts val="1333"/>
              </a:spcAft>
              <a:buNone/>
              <a:defRPr lang="ru-RU" sz="2400"/>
            </a:lvl1pPr>
            <a:lvl2pPr latinLnBrk="0">
              <a:buNone/>
              <a:defRPr lang="ru-RU" sz="1600"/>
            </a:lvl2pPr>
            <a:lvl3pPr latinLnBrk="0">
              <a:buNone/>
              <a:defRPr lang="ru-RU" sz="1333"/>
            </a:lvl3pPr>
            <a:lvl4pPr latinLnBrk="0">
              <a:buNone/>
              <a:defRPr lang="ru-RU" sz="1200"/>
            </a:lvl4pPr>
            <a:lvl5pPr latinLnBrk="0">
              <a:buNone/>
              <a:defRPr lang="ru-RU" sz="12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149600" y="1905000"/>
            <a:ext cx="8534400" cy="4267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8117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076892" y="0"/>
            <a:ext cx="10115109" cy="4559808"/>
          </a:xfrm>
          <a:solidFill>
            <a:schemeClr val="tx2">
              <a:shade val="50000"/>
            </a:schemeClr>
          </a:solidFill>
          <a:ln>
            <a:noFill/>
          </a:ln>
        </p:spPr>
        <p:txBody>
          <a:bodyPr/>
          <a:lstStyle>
            <a:lvl1pPr latinLnBrk="0">
              <a:buNone/>
              <a:defRPr lang="ru-RU" sz="4267"/>
            </a:lvl1pPr>
            <a:extLst/>
          </a:lstStyle>
          <a:p>
            <a:r>
              <a:rPr lang="ru-RU" dirty="0" smtClean="0"/>
              <a:t>Вставка рисунка</a:t>
            </a:r>
            <a:endParaRPr lang="ru-RU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33600" y="5486400"/>
            <a:ext cx="9753600" cy="685800"/>
          </a:xfrm>
        </p:spPr>
        <p:txBody>
          <a:bodyPr/>
          <a:lstStyle>
            <a:lvl1pPr marL="0" indent="0" latinLnBrk="0">
              <a:buFontTx/>
              <a:buNone/>
              <a:defRPr lang="ru-RU" sz="2267"/>
            </a:lvl1pPr>
            <a:lvl2pPr latinLnBrk="0">
              <a:buFontTx/>
              <a:buNone/>
              <a:defRPr lang="ru-RU" sz="1600"/>
            </a:lvl2pPr>
            <a:lvl3pPr latinLnBrk="0">
              <a:buFontTx/>
              <a:buNone/>
              <a:defRPr lang="ru-RU" sz="1333"/>
            </a:lvl3pPr>
            <a:lvl4pPr latinLnBrk="0">
              <a:buFontTx/>
              <a:buNone/>
              <a:defRPr lang="ru-RU" sz="1200"/>
            </a:lvl4pPr>
            <a:lvl5pPr latinLnBrk="0">
              <a:buFontTx/>
              <a:buNone/>
              <a:defRPr lang="ru-RU" sz="12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Rectangle 7"/>
          <p:cNvSpPr/>
          <p:nvPr/>
        </p:nvSpPr>
        <p:spPr>
          <a:xfrm>
            <a:off x="-12192" y="4572000"/>
            <a:ext cx="12192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ru-RU" sz="2400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-12192" y="4663440"/>
            <a:ext cx="195072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ru-RU" sz="2400" dirty="0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060448" y="4654296"/>
            <a:ext cx="10119360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ru-RU" sz="2400" dirty="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33600" y="4724400"/>
            <a:ext cx="9753600" cy="609600"/>
          </a:xfrm>
        </p:spPr>
        <p:txBody>
          <a:bodyPr anchor="ctr"/>
          <a:lstStyle>
            <a:lvl1pPr algn="l" latinLnBrk="0">
              <a:buNone/>
              <a:defRPr lang="ru-RU" sz="3733" b="0">
                <a:solidFill>
                  <a:srgbClr val="FFFFFF"/>
                </a:solidFill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11" name="Rectangle 10"/>
          <p:cNvSpPr/>
          <p:nvPr/>
        </p:nvSpPr>
        <p:spPr>
          <a:xfrm>
            <a:off x="1930400" y="0"/>
            <a:ext cx="134112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ru-RU" sz="2400" dirty="0">
              <a:solidFill>
                <a:prstClr val="white"/>
              </a:solidFill>
            </a:endParaRP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>
          <a:xfrm>
            <a:off x="8331200" y="6248402"/>
            <a:ext cx="3556000" cy="365125"/>
          </a:xfrm>
        </p:spPr>
        <p:txBody>
          <a:bodyPr rtlCol="0"/>
          <a:lstStyle/>
          <a:p>
            <a:fld id="{E4606EA6-EFEA-4C30-9264-4F9291A5780D}" type="datetime1">
              <a:rPr lang="ru-RU">
                <a:solidFill>
                  <a:srgbClr val="DEF5FA"/>
                </a:solidFill>
                <a:latin typeface="Calibri" panose="020F0502020204030204" pitchFamily="34" charset="0"/>
              </a:rPr>
              <a:pPr/>
              <a:t>26.08.2024</a:t>
            </a:fld>
            <a:endParaRPr dirty="0">
              <a:solidFill>
                <a:srgbClr val="DEF5FA"/>
              </a:solidFill>
              <a:latin typeface="Calibri" panose="020F0502020204030204" pitchFamily="34" charset="0"/>
            </a:endParaRP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4667251"/>
            <a:ext cx="1930400" cy="663579"/>
          </a:xfrm>
        </p:spPr>
        <p:txBody>
          <a:bodyPr rtlCol="0"/>
          <a:lstStyle>
            <a:lvl1pPr latinLnBrk="0">
              <a:defRPr lang="ru-RU" sz="3733"/>
            </a:lvl1pPr>
            <a:extLst/>
          </a:lstStyle>
          <a:p>
            <a:fld id="{8F82E0A0-C266-4798-8C8F-B9F91E9DA37E}" type="slidenum">
              <a:rPr>
                <a:latin typeface="Calibri" panose="020F0502020204030204" pitchFamily="34" charset="0"/>
              </a:rPr>
              <a:pPr/>
              <a:t>‹#›</a:t>
            </a:fld>
            <a:endParaRPr dirty="0">
              <a:latin typeface="Calibri" panose="020F0502020204030204" pitchFamily="34" charset="0"/>
            </a:endParaRPr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>
          <a:xfrm>
            <a:off x="2133600" y="6248210"/>
            <a:ext cx="6096000" cy="365125"/>
          </a:xfrm>
        </p:spPr>
        <p:txBody>
          <a:bodyPr rtlCol="0"/>
          <a:lstStyle/>
          <a:p>
            <a:endParaRPr dirty="0">
              <a:solidFill>
                <a:srgbClr val="DEF5FA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257943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9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24.xml"/><Relationship Id="rId7" Type="http://schemas.openxmlformats.org/officeDocument/2006/relationships/slideLayout" Target="../slideLayouts/slideLayout28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22.xml"/><Relationship Id="rId6" Type="http://schemas.openxmlformats.org/officeDocument/2006/relationships/slideLayout" Target="../slideLayouts/slideLayout27.xml"/><Relationship Id="rId11" Type="http://schemas.openxmlformats.org/officeDocument/2006/relationships/slideLayout" Target="../slideLayouts/slideLayout32.xml"/><Relationship Id="rId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31.xml"/><Relationship Id="rId4" Type="http://schemas.openxmlformats.org/officeDocument/2006/relationships/slideLayout" Target="../slideLayouts/slideLayout25.xml"/><Relationship Id="rId9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816864" y="1803400"/>
            <a:ext cx="10871200" cy="43230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  <a:p>
            <a:pPr lvl="5"/>
            <a:endParaRPr lang="ru-RU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8128000" y="6248402"/>
            <a:ext cx="3556000" cy="365125"/>
          </a:xfrm>
          <a:prstGeom prst="rect">
            <a:avLst/>
          </a:prstGeom>
        </p:spPr>
        <p:txBody>
          <a:bodyPr vert="horz" anchor="ctr" anchorCtr="0"/>
          <a:lstStyle>
            <a:lvl1pPr algn="l" latinLnBrk="0">
              <a:defRPr lang="ru-RU" sz="1867">
                <a:solidFill>
                  <a:schemeClr val="tx2"/>
                </a:solidFill>
              </a:defRPr>
            </a:lvl1pPr>
            <a:extLst/>
          </a:lstStyle>
          <a:p>
            <a:fld id="{E4606EA6-EFEA-4C30-9264-4F9291A5780D}" type="datetime1">
              <a:rPr lang="ru-RU">
                <a:solidFill>
                  <a:srgbClr val="464646"/>
                </a:solidFill>
                <a:latin typeface="Calibri" panose="020F0502020204030204" pitchFamily="34" charset="0"/>
              </a:rPr>
              <a:pPr/>
              <a:t>26.08.2024</a:t>
            </a:fld>
            <a:endParaRPr dirty="0">
              <a:solidFill>
                <a:srgbClr val="464646"/>
              </a:solidFill>
              <a:latin typeface="Calibri" panose="020F0502020204030204" pitchFamily="34" charset="0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812807" y="6248210"/>
            <a:ext cx="7228111" cy="365125"/>
          </a:xfrm>
          <a:prstGeom prst="rect">
            <a:avLst/>
          </a:prstGeom>
        </p:spPr>
        <p:txBody>
          <a:bodyPr vert="horz" anchor="ctr"/>
          <a:lstStyle>
            <a:lvl1pPr algn="r" latinLnBrk="0">
              <a:defRPr lang="ru-RU" sz="1867">
                <a:solidFill>
                  <a:schemeClr val="tx2"/>
                </a:solidFill>
              </a:defRPr>
            </a:lvl1pPr>
            <a:extLst/>
          </a:lstStyle>
          <a:p>
            <a:endParaRPr dirty="0">
              <a:solidFill>
                <a:srgbClr val="464646"/>
              </a:solidFill>
              <a:latin typeface="Calibri" panose="020F050202020403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0" y="1460227"/>
            <a:ext cx="12192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ru-RU" sz="2400" dirty="0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1505947"/>
            <a:ext cx="7112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ru-RU" sz="2400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787400" y="1505947"/>
            <a:ext cx="1140460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ru-RU" sz="2400" dirty="0">
              <a:solidFill>
                <a:prstClr val="white"/>
              </a:solidFill>
            </a:endParaRPr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0" y="1498011"/>
            <a:ext cx="7112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latinLnBrk="0">
              <a:defRPr lang="ru-RU" sz="1867" b="1">
                <a:solidFill>
                  <a:srgbClr val="FFFFFF"/>
                </a:solidFill>
              </a:defRPr>
            </a:lvl1pPr>
            <a:extLst/>
          </a:lstStyle>
          <a:p>
            <a:fld id="{8F82E0A0-C266-4798-8C8F-B9F91E9DA37E}" type="slidenum">
              <a:rPr>
                <a:latin typeface="Calibri" panose="020F0502020204030204" pitchFamily="34" charset="0"/>
              </a:rPr>
              <a:pPr/>
              <a:t>‹#›</a:t>
            </a:fld>
            <a:endParaRPr dirty="0">
              <a:latin typeface="Calibri" panose="020F0502020204030204" pitchFamily="34" charset="0"/>
            </a:endParaRPr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812800" y="157480"/>
            <a:ext cx="10871200" cy="134112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7966618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</p:sldLayoutIdLst>
  <p:txStyles>
    <p:titleStyle>
      <a:lvl1pPr algn="l" rtl="0" eaLnBrk="1" latinLnBrk="0" hangingPunct="1">
        <a:spcBef>
          <a:spcPct val="0"/>
        </a:spcBef>
        <a:buNone/>
        <a:defRPr lang="ru-RU" sz="5600" kern="1200">
          <a:solidFill>
            <a:schemeClr val="tx2"/>
          </a:solidFill>
          <a:latin typeface="+mj-lt"/>
          <a:ea typeface="+mj-ea"/>
          <a:cs typeface="+mj-cs"/>
        </a:defRPr>
      </a:lvl1pPr>
      <a:extLst/>
    </p:titleStyle>
    <p:bodyStyle>
      <a:lvl1pPr marL="426709" indent="-426709" algn="l" rtl="0" eaLnBrk="1" latinLnBrk="0" hangingPunct="1">
        <a:spcBef>
          <a:spcPts val="933"/>
        </a:spcBef>
        <a:buClr>
          <a:schemeClr val="accent2"/>
        </a:buClr>
        <a:buSzPct val="60000"/>
        <a:buFont typeface="Wingdings"/>
        <a:buChar char=""/>
        <a:defRPr lang="ru-RU" sz="3867" kern="1200">
          <a:solidFill>
            <a:schemeClr val="tx1"/>
          </a:solidFill>
          <a:latin typeface="+mn-lt"/>
          <a:ea typeface="+mn-ea"/>
          <a:cs typeface="+mn-cs"/>
        </a:defRPr>
      </a:lvl1pPr>
      <a:lvl2pPr marL="853419" indent="-365751" algn="l" rtl="0" eaLnBrk="1" latinLnBrk="0" hangingPunct="1">
        <a:spcBef>
          <a:spcPts val="733"/>
        </a:spcBef>
        <a:buClr>
          <a:schemeClr val="accent1"/>
        </a:buClr>
        <a:buSzPct val="70000"/>
        <a:buFont typeface="Wingdings 2"/>
        <a:buChar char=""/>
        <a:defRPr lang="ru-RU" sz="3467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indent="-304792" algn="l" rtl="0" eaLnBrk="1" latinLnBrk="0" hangingPunct="1">
        <a:spcBef>
          <a:spcPts val="667"/>
        </a:spcBef>
        <a:buClr>
          <a:schemeClr val="accent2"/>
        </a:buClr>
        <a:buSzPct val="75000"/>
        <a:buFont typeface="Wingdings"/>
        <a:buChar char=""/>
        <a:defRPr lang="ru-RU" sz="3067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indent="-304792" algn="l" rtl="0" eaLnBrk="1" latinLnBrk="0" hangingPunct="1">
        <a:spcBef>
          <a:spcPts val="533"/>
        </a:spcBef>
        <a:buClr>
          <a:schemeClr val="accent3"/>
        </a:buClr>
        <a:buSzPct val="75000"/>
        <a:buFont typeface="Wingdings"/>
        <a:buChar char=""/>
        <a:defRPr lang="ru-RU"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indent="-304792" algn="l" rtl="0" eaLnBrk="1" latinLnBrk="0" hangingPunct="1">
        <a:spcBef>
          <a:spcPts val="533"/>
        </a:spcBef>
        <a:buClr>
          <a:schemeClr val="accent4"/>
        </a:buClr>
        <a:buSzPct val="65000"/>
        <a:buFont typeface="Wingdings"/>
        <a:buChar char=""/>
        <a:defRPr lang="ru-RU"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2804090" indent="-304792" algn="l" rtl="0" eaLnBrk="1" latinLnBrk="0" hangingPunct="1">
        <a:spcBef>
          <a:spcPct val="20000"/>
        </a:spcBef>
        <a:buClr>
          <a:schemeClr val="accent1"/>
        </a:buClr>
        <a:buFont typeface="Wingdings"/>
        <a:buNone/>
        <a:defRPr lang="ru-RU" sz="2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3169841" indent="-304792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lang="ru-RU" sz="24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535592" indent="-304792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lang="ru-RU" sz="24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901342" indent="-304792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lang="ru-RU" sz="2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lang="ru-RU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rtl="0" eaLnBrk="1" latinLnBrk="0" hangingPunct="1">
        <a:defRPr lang="ru-RU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rtl="0" eaLnBrk="1" latinLnBrk="0" hangingPunct="1">
        <a:defRPr lang="ru-RU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rtl="0" eaLnBrk="1" latinLnBrk="0" hangingPunct="1">
        <a:defRPr lang="ru-RU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rtl="0" eaLnBrk="1" latinLnBrk="0" hangingPunct="1">
        <a:defRPr lang="ru-RU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rtl="0" eaLnBrk="1" latinLnBrk="0" hangingPunct="1">
        <a:defRPr lang="ru-RU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rtl="0" eaLnBrk="1" latinLnBrk="0" hangingPunct="1">
        <a:defRPr lang="ru-RU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rtl="0" eaLnBrk="1" latinLnBrk="0" hangingPunct="1">
        <a:defRPr lang="ru-RU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rtl="0" eaLnBrk="1" latinLnBrk="0" hangingPunct="1">
        <a:defRPr lang="ru-RU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609600" y="1600203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5987EDB-475C-46BF-A0C4-68524FBF5861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26.08.2024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3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http://aida.ucoz.ru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A44E9EC-B184-4CC7-9A6C-678C5836944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53703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</p:sldLayoutIdLst>
  <p:hf hdr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5987EDB-475C-46BF-A0C4-68524FBF5861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26.08.2024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http://aida.ucoz.ru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A44E9EC-B184-4CC7-9A6C-678C5836944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00989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93" r:id="rId10"/>
    <p:sldLayoutId id="2147483694" r:id="rId11"/>
  </p:sldLayoutIdLst>
  <p:hf hdr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2.xml"/><Relationship Id="rId5" Type="http://schemas.openxmlformats.org/officeDocument/2006/relationships/image" Target="../media/image19.png"/><Relationship Id="rId4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13" Type="http://schemas.openxmlformats.org/officeDocument/2006/relationships/image" Target="../media/image31.jpg"/><Relationship Id="rId3" Type="http://schemas.openxmlformats.org/officeDocument/2006/relationships/image" Target="../media/image21.jpeg"/><Relationship Id="rId7" Type="http://schemas.openxmlformats.org/officeDocument/2006/relationships/image" Target="../media/image25.jpeg"/><Relationship Id="rId12" Type="http://schemas.openxmlformats.org/officeDocument/2006/relationships/image" Target="../media/image30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24.jpeg"/><Relationship Id="rId11" Type="http://schemas.openxmlformats.org/officeDocument/2006/relationships/image" Target="../media/image29.jpeg"/><Relationship Id="rId5" Type="http://schemas.openxmlformats.org/officeDocument/2006/relationships/image" Target="../media/image23.jpeg"/><Relationship Id="rId15" Type="http://schemas.openxmlformats.org/officeDocument/2006/relationships/image" Target="../media/image5.png"/><Relationship Id="rId10" Type="http://schemas.openxmlformats.org/officeDocument/2006/relationships/image" Target="../media/image28.png"/><Relationship Id="rId4" Type="http://schemas.openxmlformats.org/officeDocument/2006/relationships/image" Target="../media/image22.jpeg"/><Relationship Id="rId9" Type="http://schemas.openxmlformats.org/officeDocument/2006/relationships/image" Target="../media/image27.jpeg"/><Relationship Id="rId14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32.jpe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gif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40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42.png"/><Relationship Id="rId7" Type="http://schemas.openxmlformats.org/officeDocument/2006/relationships/image" Target="../media/image46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Relationship Id="rId9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47.jpe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50.jpeg"/><Relationship Id="rId5" Type="http://schemas.openxmlformats.org/officeDocument/2006/relationships/image" Target="../media/image49.jpeg"/><Relationship Id="rId4" Type="http://schemas.openxmlformats.org/officeDocument/2006/relationships/image" Target="../media/image48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7" Type="http://schemas.openxmlformats.org/officeDocument/2006/relationships/image" Target="../media/image5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4.png"/><Relationship Id="rId5" Type="http://schemas.openxmlformats.org/officeDocument/2006/relationships/image" Target="../media/image55.jpeg"/><Relationship Id="rId4" Type="http://schemas.openxmlformats.org/officeDocument/2006/relationships/image" Target="../media/image5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sz="quarter" idx="13"/>
          </p:nvPr>
        </p:nvSpPr>
        <p:spPr>
          <a:xfrm>
            <a:off x="482400" y="1609195"/>
            <a:ext cx="11334829" cy="1657626"/>
          </a:xfrm>
        </p:spPr>
        <p:txBody>
          <a:bodyPr>
            <a:noAutofit/>
          </a:bodyPr>
          <a:lstStyle/>
          <a:p>
            <a:pPr marL="0" indent="0" algn="ctr">
              <a:spcBef>
                <a:spcPts val="0"/>
              </a:spcBef>
              <a:buNone/>
            </a:pPr>
            <a:r>
              <a:rPr lang="ru-RU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5400" b="1" dirty="0">
                <a:solidFill>
                  <a:srgbClr val="FF0000"/>
                </a:solidFill>
                <a:latin typeface="Monotype Corsiva" panose="03010101010201010101" pitchFamily="66" charset="0"/>
              </a:rPr>
              <a:t>Формирование функциональной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ru-RU" sz="5400" b="1" dirty="0">
                <a:solidFill>
                  <a:srgbClr val="FF0000"/>
                </a:solidFill>
                <a:latin typeface="Monotype Corsiva" panose="03010101010201010101" pitchFamily="66" charset="0"/>
              </a:rPr>
              <a:t>грамотности обучающихся в системе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ru-RU" sz="5400" b="1" dirty="0">
                <a:solidFill>
                  <a:srgbClr val="FF0000"/>
                </a:solidFill>
                <a:latin typeface="Monotype Corsiva" panose="03010101010201010101" pitchFamily="66" charset="0"/>
              </a:rPr>
              <a:t>обновленного содержания образования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ru-RU" sz="5400" b="1" dirty="0">
                <a:solidFill>
                  <a:srgbClr val="FF0000"/>
                </a:solidFill>
                <a:latin typeface="Monotype Corsiva" panose="03010101010201010101" pitchFamily="66" charset="0"/>
              </a:rPr>
              <a:t>(основное общее образование).</a:t>
            </a:r>
            <a:r>
              <a:rPr lang="ru-RU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endParaRPr lang="ru-RU" sz="5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endParaRPr lang="ru-RU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endParaRPr lang="ru-RU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endParaRPr lang="ru-RU" sz="6000" dirty="0">
              <a:solidFill>
                <a:srgbClr val="002060"/>
              </a:solidFill>
            </a:endParaRPr>
          </a:p>
        </p:txBody>
      </p:sp>
      <p:sp>
        <p:nvSpPr>
          <p:cNvPr id="3" name="Подзаголовок 2"/>
          <p:cNvSpPr txBox="1">
            <a:spLocks/>
          </p:cNvSpPr>
          <p:nvPr/>
        </p:nvSpPr>
        <p:spPr>
          <a:xfrm>
            <a:off x="4615788" y="5772128"/>
            <a:ext cx="5027054" cy="1085872"/>
          </a:xfrm>
          <a:prstGeom prst="rect">
            <a:avLst/>
          </a:prstGeom>
          <a:noFill/>
          <a:ln w="50800" cap="sq" cmpd="dbl" algn="ctr">
            <a:solidFill>
              <a:schemeClr val="bg1"/>
            </a:solidFill>
            <a:prstDash val="solid"/>
            <a:miter lim="800000"/>
          </a:ln>
          <a:effectLst/>
        </p:spPr>
        <p:txBody>
          <a:bodyPr vert="horz" lIns="137160" tIns="182880" rIns="137160" bIns="91440">
            <a:normAutofit/>
          </a:bodyPr>
          <a:lstStyle>
            <a:lvl1pPr marL="0" indent="0" algn="l" rtl="0" eaLnBrk="1" latinLnBrk="0" hangingPunct="1">
              <a:spcBef>
                <a:spcPts val="933"/>
              </a:spcBef>
              <a:spcAft>
                <a:spcPts val="1333"/>
              </a:spcAft>
              <a:buClr>
                <a:schemeClr val="accent2"/>
              </a:buClr>
              <a:buSzPct val="60000"/>
              <a:buFont typeface="Wingdings"/>
              <a:buNone/>
              <a:defRPr lang="ru-RU"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853419" indent="-365751" algn="l" rtl="0" eaLnBrk="1" latinLnBrk="0" hangingPunct="1">
              <a:spcBef>
                <a:spcPts val="733"/>
              </a:spcBef>
              <a:buClr>
                <a:schemeClr val="accent1"/>
              </a:buClr>
              <a:buSzPct val="70000"/>
              <a:buFont typeface="Wingdings 2"/>
              <a:buNone/>
              <a:defRPr lang="ru-RU" sz="1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170" indent="-304792" algn="l" rtl="0" eaLnBrk="1" latinLnBrk="0" hangingPunct="1">
              <a:spcBef>
                <a:spcPts val="667"/>
              </a:spcBef>
              <a:buClr>
                <a:schemeClr val="accent2"/>
              </a:buClr>
              <a:buSzPct val="75000"/>
              <a:buFont typeface="Wingdings"/>
              <a:buNone/>
              <a:defRPr lang="ru-RU" sz="1333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754" indent="-304792" algn="l" rtl="0" eaLnBrk="1" latinLnBrk="0" hangingPunct="1">
              <a:spcBef>
                <a:spcPts val="533"/>
              </a:spcBef>
              <a:buClr>
                <a:schemeClr val="accent3"/>
              </a:buClr>
              <a:buSzPct val="75000"/>
              <a:buFont typeface="Wingdings"/>
              <a:buNone/>
              <a:defRPr lang="ru-RU"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339" indent="-304792" algn="l" rtl="0" eaLnBrk="1" latinLnBrk="0" hangingPunct="1">
              <a:spcBef>
                <a:spcPts val="533"/>
              </a:spcBef>
              <a:buClr>
                <a:schemeClr val="accent4"/>
              </a:buClr>
              <a:buSzPct val="65000"/>
              <a:buFont typeface="Wingdings"/>
              <a:buNone/>
              <a:defRPr lang="ru-RU"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804090" indent="-304792" algn="l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/>
              <a:buNone/>
              <a:defRPr lang="ru-RU" sz="2400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169841" indent="-304792" algn="l" rtl="0" eaLnBrk="1" latinLnBrk="0" hangingPunct="1">
              <a:spcBef>
                <a:spcPct val="20000"/>
              </a:spcBef>
              <a:buClr>
                <a:schemeClr val="accent2"/>
              </a:buClr>
              <a:buFont typeface="Wingdings"/>
              <a:buChar char="§"/>
              <a:defRPr lang="ru-RU" sz="2400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535592" indent="-304792" algn="l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"/>
              <a:buChar char="§"/>
              <a:defRPr lang="ru-RU" sz="2400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901342" indent="-304792" algn="l" rtl="0" eaLnBrk="1" latinLnBrk="0" hangingPunct="1">
              <a:spcBef>
                <a:spcPct val="20000"/>
              </a:spcBef>
              <a:buClr>
                <a:schemeClr val="accent4"/>
              </a:buClr>
              <a:buFont typeface="Wingdings"/>
              <a:buChar char="§"/>
              <a:defRPr lang="ru-RU" sz="2400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algn="r">
              <a:spcBef>
                <a:spcPts val="0"/>
              </a:spcBef>
              <a:spcAft>
                <a:spcPts val="0"/>
              </a:spcAft>
            </a:pPr>
            <a:r>
              <a:rPr lang="ru-RU" b="1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Глебова Вера Ивановна,</a:t>
            </a:r>
          </a:p>
          <a:p>
            <a:pPr algn="r">
              <a:spcBef>
                <a:spcPts val="0"/>
              </a:spcBef>
              <a:spcAft>
                <a:spcPts val="0"/>
              </a:spcAft>
            </a:pPr>
            <a:r>
              <a:rPr lang="ru-RU" b="1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учитель математики 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3292022" y="132948"/>
            <a:ext cx="825848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rgbClr val="0070C0"/>
                </a:solidFill>
              </a:rPr>
              <a:t>Муниципальное бюджетное общеобразовательное учреждение</a:t>
            </a:r>
          </a:p>
          <a:p>
            <a:pPr algn="ctr"/>
            <a:r>
              <a:rPr lang="ru-RU" sz="2400" b="1" dirty="0">
                <a:solidFill>
                  <a:srgbClr val="0070C0"/>
                </a:solidFill>
              </a:rPr>
              <a:t>«Оборонинская  средняя общеобразовательная школа»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9371" y="5050971"/>
            <a:ext cx="1807029" cy="180702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1835" y="73343"/>
            <a:ext cx="3707904" cy="1655702"/>
          </a:xfrm>
          <a:prstGeom prst="rect">
            <a:avLst/>
          </a:prstGeom>
          <a:effectLst>
            <a:outerShdw blurRad="101600" dist="114300" dir="5400000" algn="ctr" rotWithShape="0">
              <a:srgbClr val="000000">
                <a:alpha val="25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524119">
            <a:off x="9620507" y="3772925"/>
            <a:ext cx="3353067" cy="2680627"/>
          </a:xfrm>
          <a:prstGeom prst="rect">
            <a:avLst/>
          </a:prstGeom>
          <a:effectLst>
            <a:glow>
              <a:schemeClr val="accent1">
                <a:alpha val="40000"/>
              </a:schemeClr>
            </a:glow>
            <a:outerShdw blurRad="203200" dist="127000" dir="5400000" algn="ctr" rotWithShape="0">
              <a:srgbClr val="000000">
                <a:alpha val="4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475733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/>
          <p:cNvSpPr>
            <a:spLocks noChangeArrowheads="1"/>
          </p:cNvSpPr>
          <p:nvPr/>
        </p:nvSpPr>
        <p:spPr bwMode="auto">
          <a:xfrm rot="10800000" flipV="1">
            <a:off x="4159901" y="455061"/>
            <a:ext cx="6647436" cy="54058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38088" rIns="0" bIns="38088" numCol="1" anchor="ctr" anchorCtr="0" compatLnSpc="1">
            <a:prstTxWarp prst="textNoShape">
              <a:avLst/>
            </a:prstTxWarp>
            <a:spAutoFit/>
          </a:bodyPr>
          <a:lstStyle>
            <a:lvl1pPr indent="1905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>
              <a:defRPr/>
            </a:pPr>
            <a:endParaRPr lang="ru-RU" altLang="ru-RU" sz="105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altLang="ru-RU" sz="3200" b="1" dirty="0">
                <a:solidFill>
                  <a:srgbClr val="002060"/>
                </a:solidFill>
              </a:rPr>
              <a:t>АНАЛИЗ ДИАГРАММ</a:t>
            </a:r>
          </a:p>
          <a:p>
            <a:pPr algn="ctr">
              <a:defRPr/>
            </a:pPr>
            <a:endParaRPr lang="ru-RU" altLang="ru-RU" sz="32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alt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диаграмме представлены семь крупнейших по площади территории (в млн км</a:t>
            </a:r>
            <a:r>
              <a:rPr lang="ru-RU" altLang="ru-RU" sz="2400" baseline="30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стран мира. Какое из следующих утверждений неверно?</a:t>
            </a:r>
          </a:p>
          <a:p>
            <a:pPr algn="just">
              <a:defRPr/>
            </a:pPr>
            <a:r>
              <a:rPr lang="ru-RU" alt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algn="just">
              <a:defRPr/>
            </a:pPr>
            <a:r>
              <a:rPr lang="ru-RU" alt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 По площади территории второе место в мире занимает Канада.</a:t>
            </a:r>
          </a:p>
          <a:p>
            <a:pPr algn="just">
              <a:defRPr/>
            </a:pPr>
            <a:r>
              <a:rPr lang="ru-RU" alt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2) Площадь территории Австралии составляет 7,7 млн км</a:t>
            </a:r>
            <a:r>
              <a:rPr lang="ru-RU" altLang="ru-RU" sz="2400" baseline="30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>
              <a:defRPr/>
            </a:pPr>
            <a:r>
              <a:rPr lang="ru-RU" alt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3) Площадь Китая больше площади Канады.</a:t>
            </a:r>
          </a:p>
          <a:p>
            <a:pPr algn="just">
              <a:defRPr/>
            </a:pPr>
            <a:r>
              <a:rPr lang="ru-RU" alt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4) Площадь США больше площади Бразилии на 1 млн км</a:t>
            </a:r>
            <a:r>
              <a:rPr lang="ru-RU" altLang="ru-RU" sz="2400" baseline="30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4098" name="Picture 2" descr="https://oge.sdamgia.ru/get_file?id=5898&amp;png=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45673"/>
            <a:ext cx="4159901" cy="40086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1835" y="73343"/>
            <a:ext cx="3707904" cy="1655702"/>
          </a:xfrm>
          <a:prstGeom prst="rect">
            <a:avLst/>
          </a:prstGeom>
          <a:effectLst>
            <a:outerShdw blurRad="101600" dist="114300" dir="5400000" algn="ctr" rotWithShape="0">
              <a:srgbClr val="000000">
                <a:alpha val="25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524119">
            <a:off x="9620507" y="3772925"/>
            <a:ext cx="3353067" cy="2680627"/>
          </a:xfrm>
          <a:prstGeom prst="rect">
            <a:avLst/>
          </a:prstGeom>
          <a:effectLst>
            <a:glow>
              <a:schemeClr val="accent1">
                <a:alpha val="40000"/>
              </a:schemeClr>
            </a:glow>
            <a:outerShdw blurRad="203200" dist="127000" dir="5400000" algn="ctr" rotWithShape="0">
              <a:srgbClr val="000000">
                <a:alpha val="4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28454345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4931" y="2"/>
            <a:ext cx="12087069" cy="1323439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solidFill>
                  <a:prstClr val="white"/>
                </a:solidFill>
              </a:rPr>
              <a:t>УСЛОВИЯ ДЛЯ РАЗВИТИЯ ФУНКЦИОНАЛЬНОЙ ГРАМОТНОСТИ       УЧАЩИХСЯ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13"/>
          </p:nvPr>
        </p:nvSpPr>
        <p:spPr>
          <a:xfrm>
            <a:off x="1" y="1717622"/>
            <a:ext cx="7017062" cy="4953000"/>
          </a:xfrm>
        </p:spPr>
        <p:txBody>
          <a:bodyPr>
            <a:noAutofit/>
          </a:bodyPr>
          <a:lstStyle/>
          <a:p>
            <a:pPr marL="0" indent="0" fontAlgn="base">
              <a:buNone/>
            </a:pPr>
            <a:r>
              <a:rPr lang="ru-RU" sz="2000" b="1" dirty="0">
                <a:solidFill>
                  <a:srgbClr val="FF0000"/>
                </a:solidFill>
              </a:rPr>
              <a:t>Формирование математической грамотности школьников на уроках математики возможно через:</a:t>
            </a:r>
          </a:p>
          <a:p>
            <a:pPr marL="0" indent="0" fontAlgn="base">
              <a:spcBef>
                <a:spcPts val="0"/>
              </a:spcBef>
              <a:buNone/>
            </a:pPr>
            <a:r>
              <a:rPr lang="ru-RU" sz="2000" dirty="0">
                <a:solidFill>
                  <a:schemeClr val="accent5"/>
                </a:solidFill>
              </a:rPr>
              <a:t>формирование у каждого учащегося опыта творческой социально значимой деятельности в реализации своих способностей,  использование приобретенные знания и умения в </a:t>
            </a:r>
            <a:r>
              <a:rPr lang="ru-RU" sz="2000" b="1" dirty="0">
                <a:solidFill>
                  <a:schemeClr val="accent5"/>
                </a:solidFill>
              </a:rPr>
              <a:t>практической деятельности и повседневной жизни</a:t>
            </a:r>
            <a:r>
              <a:rPr lang="ru-RU" sz="2000" dirty="0">
                <a:solidFill>
                  <a:schemeClr val="accent5"/>
                </a:solidFill>
              </a:rPr>
              <a:t>:</a:t>
            </a:r>
          </a:p>
          <a:p>
            <a:pPr marL="0" indent="0" fontAlgn="base">
              <a:spcBef>
                <a:spcPts val="0"/>
              </a:spcBef>
            </a:pPr>
            <a:r>
              <a:rPr lang="ru-RU" sz="2000" dirty="0">
                <a:solidFill>
                  <a:schemeClr val="accent5"/>
                </a:solidFill>
              </a:rPr>
              <a:t>Для практических расчетов по формулам, используя при необходимости справочные материалы и простейшие вычислительные устройства;</a:t>
            </a:r>
          </a:p>
          <a:p>
            <a:pPr marL="0" indent="0" fontAlgn="base">
              <a:spcBef>
                <a:spcPts val="0"/>
              </a:spcBef>
            </a:pPr>
            <a:r>
              <a:rPr lang="ru-RU" sz="2000" dirty="0">
                <a:solidFill>
                  <a:schemeClr val="accent5"/>
                </a:solidFill>
              </a:rPr>
              <a:t>Для построения и исследования простейших математических моделей;</a:t>
            </a:r>
          </a:p>
          <a:p>
            <a:pPr marL="0" indent="0" fontAlgn="base">
              <a:spcBef>
                <a:spcPts val="0"/>
              </a:spcBef>
            </a:pPr>
            <a:r>
              <a:rPr lang="ru-RU" sz="2000" dirty="0">
                <a:solidFill>
                  <a:schemeClr val="accent5"/>
                </a:solidFill>
              </a:rPr>
              <a:t>Для описания и исследования с помощью функций реальных зависимостей, представления их графически;</a:t>
            </a:r>
          </a:p>
          <a:p>
            <a:pPr marL="0" indent="0" fontAlgn="base">
              <a:spcBef>
                <a:spcPts val="0"/>
              </a:spcBef>
            </a:pPr>
            <a:r>
              <a:rPr lang="ru-RU" sz="2000" dirty="0">
                <a:solidFill>
                  <a:schemeClr val="accent5"/>
                </a:solidFill>
              </a:rPr>
              <a:t>Для интерпретации графиков реальных процессов;</a:t>
            </a:r>
          </a:p>
          <a:p>
            <a:pPr marL="0" indent="0">
              <a:spcBef>
                <a:spcPts val="0"/>
              </a:spcBef>
            </a:pPr>
            <a:r>
              <a:rPr lang="ru-RU" sz="2000" dirty="0">
                <a:solidFill>
                  <a:schemeClr val="accent5"/>
                </a:solidFill>
              </a:rPr>
              <a:t>Для решения геометрических, физических, экономических, логических и других прикладных задач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l="206" t="36309" r="60941" b="-6074"/>
          <a:stretch/>
        </p:blipFill>
        <p:spPr>
          <a:xfrm>
            <a:off x="7122945" y="1960244"/>
            <a:ext cx="3562597" cy="479782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524119">
            <a:off x="9620507" y="3772925"/>
            <a:ext cx="3353067" cy="2680627"/>
          </a:xfrm>
          <a:prstGeom prst="rect">
            <a:avLst/>
          </a:prstGeom>
          <a:effectLst>
            <a:glow>
              <a:schemeClr val="accent1">
                <a:alpha val="40000"/>
              </a:schemeClr>
            </a:glow>
            <a:outerShdw blurRad="203200" dist="127000" dir="5400000" algn="ctr" rotWithShape="0">
              <a:srgbClr val="000000">
                <a:alpha val="4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6760521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H:\Documents and Settings\Aida\Рабочий стол\МОИ шаблоны ЭКСПЕРИМЕНТы\matematik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4899" y="455979"/>
            <a:ext cx="2326123" cy="20717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7" descr="H:\Documents and Settings\Aida\Рабочий стол\ff962c65118d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5422" y="753573"/>
            <a:ext cx="1571625" cy="2203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4864238" y="4324387"/>
            <a:ext cx="4356984" cy="461665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i="1" dirty="0">
                <a:solidFill>
                  <a:srgbClr val="1F497D"/>
                </a:solidFill>
                <a:latin typeface="Calibri"/>
              </a:rPr>
              <a:t>(для учащихся 6 А класса)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3220098" y="2732219"/>
            <a:ext cx="8012881" cy="1470025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r>
              <a:rPr lang="ru-RU" sz="2400" i="1" dirty="0">
                <a:solidFill>
                  <a:schemeClr val="tx2"/>
                </a:solidFill>
              </a:rPr>
              <a:t>Урок обобщения и систематизации знаний в рамках игры </a:t>
            </a:r>
            <a:r>
              <a:rPr lang="ru-RU" i="1" dirty="0" smtClean="0">
                <a:solidFill>
                  <a:schemeClr val="tx2"/>
                </a:solidFill>
              </a:rPr>
              <a:t/>
            </a:r>
            <a:br>
              <a:rPr lang="ru-RU" i="1" dirty="0" smtClean="0">
                <a:solidFill>
                  <a:schemeClr val="tx2"/>
                </a:solidFill>
              </a:rPr>
            </a:br>
            <a:r>
              <a:rPr lang="ru-RU" b="1" i="1" dirty="0" smtClean="0">
                <a:solidFill>
                  <a:srgbClr val="FF0000"/>
                </a:solidFill>
              </a:rPr>
              <a:t>«Математический бой»</a:t>
            </a:r>
            <a:endParaRPr lang="ru-RU" b="1" i="1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457389" y="5360466"/>
            <a:ext cx="4963410" cy="36933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b="1" i="1" dirty="0">
                <a:solidFill>
                  <a:srgbClr val="1F497D"/>
                </a:solidFill>
                <a:latin typeface="Calibri"/>
              </a:rPr>
              <a:t>учитель математики Глебова Вера Ивановна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720046" y="891666"/>
            <a:ext cx="5739328" cy="1384995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i="1" u="sng" dirty="0">
                <a:solidFill>
                  <a:srgbClr val="1F497D"/>
                </a:solidFill>
                <a:latin typeface="Calibri"/>
              </a:rPr>
              <a:t>Тема урока:   </a:t>
            </a:r>
            <a:r>
              <a:rPr lang="ru-RU" sz="2800" i="1" dirty="0">
                <a:solidFill>
                  <a:srgbClr val="1F497D"/>
                </a:solidFill>
                <a:latin typeface="Calibri"/>
              </a:rPr>
              <a:t>Арифметические действия с обыкновенными и десятичными дробями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524119">
            <a:off x="9620507" y="3772925"/>
            <a:ext cx="3353067" cy="2680627"/>
          </a:xfrm>
          <a:prstGeom prst="rect">
            <a:avLst/>
          </a:prstGeom>
          <a:effectLst>
            <a:glow>
              <a:schemeClr val="accent1">
                <a:alpha val="40000"/>
              </a:schemeClr>
            </a:glow>
            <a:outerShdw blurRad="203200" dist="127000" dir="5400000" algn="ctr" rotWithShape="0">
              <a:srgbClr val="000000">
                <a:alpha val="45000"/>
              </a:srgbClr>
            </a:outerShdw>
          </a:effec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9964" y="4080324"/>
            <a:ext cx="4122484" cy="23164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557650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2394060-C03A-4E3F-876D-04ED7BF5113B}" type="slidenum">
              <a:rPr lang="ru-RU">
                <a:solidFill>
                  <a:prstClr val="black">
                    <a:tint val="75000"/>
                  </a:prstClr>
                </a:solidFill>
                <a:latin typeface="Calibri"/>
              </a:rPr>
              <a:pPr>
                <a:defRPr/>
              </a:pPr>
              <a:t>13</a:t>
            </a:fld>
            <a:endParaRPr lang="ru-RU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063555" y="336138"/>
            <a:ext cx="6912469" cy="129266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1440" tIns="45720" rIns="91440" bIns="4572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  <a:latin typeface="Calibri"/>
              </a:rPr>
              <a:t>Прекрасные моменты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  <a:latin typeface="Calibri"/>
              </a:rPr>
              <a:t>из жизни нашего класса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1857872" y="1484788"/>
            <a:ext cx="8352928" cy="2054409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r" fontAlgn="base">
              <a:lnSpc>
                <a:spcPct val="125000"/>
              </a:lnSpc>
              <a:spcBef>
                <a:spcPts val="900"/>
              </a:spcBef>
            </a:pPr>
            <a:r>
              <a:rPr lang="ru-RU" sz="2400" b="1" i="1" dirty="0">
                <a:solidFill>
                  <a:srgbClr val="1F497D"/>
                </a:solidFill>
                <a:latin typeface="Calibri"/>
                <a:ea typeface="Times New Roman" panose="02020603050405020304" pitchFamily="18" charset="0"/>
              </a:rPr>
              <a:t>«Предмет математики настолько серьезен, что полезно не упустить случая сделать его немного занимательным!»  </a:t>
            </a:r>
          </a:p>
          <a:p>
            <a:pPr algn="r" fontAlgn="base">
              <a:lnSpc>
                <a:spcPct val="125000"/>
              </a:lnSpc>
              <a:spcBef>
                <a:spcPts val="900"/>
              </a:spcBef>
            </a:pPr>
            <a:r>
              <a:rPr lang="ru-RU" sz="2400" b="1" i="1" dirty="0" err="1">
                <a:solidFill>
                  <a:srgbClr val="1F497D"/>
                </a:solidFill>
                <a:latin typeface="Calibri"/>
                <a:ea typeface="Times New Roman" panose="02020603050405020304" pitchFamily="18" charset="0"/>
              </a:rPr>
              <a:t>Блез</a:t>
            </a:r>
            <a:r>
              <a:rPr lang="ru-RU" sz="2400" b="1" i="1" dirty="0">
                <a:solidFill>
                  <a:srgbClr val="1F497D"/>
                </a:solidFill>
                <a:latin typeface="Calibri"/>
                <a:ea typeface="Times New Roman" panose="02020603050405020304" pitchFamily="18" charset="0"/>
              </a:rPr>
              <a:t> Паскаль.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2117" y="2002322"/>
            <a:ext cx="2564690" cy="170979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001" b="11593"/>
          <a:stretch/>
        </p:blipFill>
        <p:spPr>
          <a:xfrm>
            <a:off x="3397621" y="2492897"/>
            <a:ext cx="2259986" cy="1296144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770" b="13332"/>
          <a:stretch/>
        </p:blipFill>
        <p:spPr>
          <a:xfrm>
            <a:off x="4900991" y="2601359"/>
            <a:ext cx="2561602" cy="144016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440"/>
          <a:stretch/>
        </p:blipFill>
        <p:spPr>
          <a:xfrm>
            <a:off x="6541200" y="3501008"/>
            <a:ext cx="2826859" cy="1751854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7203" y="3649032"/>
            <a:ext cx="2339225" cy="2339225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953"/>
          <a:stretch/>
        </p:blipFill>
        <p:spPr>
          <a:xfrm>
            <a:off x="1752977" y="3284987"/>
            <a:ext cx="2321038" cy="1481711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5156" y="3609932"/>
            <a:ext cx="1830973" cy="243926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2385" y="4025122"/>
            <a:ext cx="2295444" cy="172301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 rotWithShape="1">
          <a:blip r:embed="rId10"/>
          <a:srcRect t="11582"/>
          <a:stretch/>
        </p:blipFill>
        <p:spPr>
          <a:xfrm>
            <a:off x="6029073" y="5085187"/>
            <a:ext cx="2131466" cy="1415081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3460" y="5076842"/>
            <a:ext cx="2638135" cy="1477768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7972" y="5314528"/>
            <a:ext cx="2590800" cy="1358146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6098" y="4335595"/>
            <a:ext cx="2923749" cy="2332549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1835" y="73343"/>
            <a:ext cx="3707904" cy="1655702"/>
          </a:xfrm>
          <a:prstGeom prst="rect">
            <a:avLst/>
          </a:prstGeom>
          <a:effectLst>
            <a:outerShdw blurRad="101600" dist="114300" dir="5400000" algn="ctr" rotWithShape="0">
              <a:srgbClr val="000000">
                <a:alpha val="25000"/>
              </a:srgbClr>
            </a:outerShdw>
          </a:effectLst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524119">
            <a:off x="9620507" y="3772925"/>
            <a:ext cx="3353067" cy="2680627"/>
          </a:xfrm>
          <a:prstGeom prst="rect">
            <a:avLst/>
          </a:prstGeom>
          <a:effectLst>
            <a:glow>
              <a:schemeClr val="accent1">
                <a:alpha val="40000"/>
              </a:schemeClr>
            </a:glow>
            <a:outerShdw blurRad="203200" dist="127000" dir="5400000" algn="ctr" rotWithShape="0">
              <a:srgbClr val="000000">
                <a:alpha val="4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96244132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" t="5143" r="-63" b="618"/>
          <a:stretch/>
        </p:blipFill>
        <p:spPr>
          <a:xfrm>
            <a:off x="2855640" y="1806476"/>
            <a:ext cx="6465256" cy="457485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05"/>
          <a:stretch/>
        </p:blipFill>
        <p:spPr>
          <a:xfrm>
            <a:off x="2825378" y="1813242"/>
            <a:ext cx="6465256" cy="4568089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2063555" y="336138"/>
            <a:ext cx="6912469" cy="129266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1440" tIns="45720" rIns="91440" bIns="4572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  <a:latin typeface="Calibri"/>
              </a:rPr>
              <a:t>Прекрасные моменты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  <a:latin typeface="Calibri"/>
              </a:rPr>
              <a:t>из жизни нашего класса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813"/>
          <a:stretch/>
        </p:blipFill>
        <p:spPr>
          <a:xfrm>
            <a:off x="2860499" y="1815740"/>
            <a:ext cx="6465256" cy="457235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761"/>
          <a:stretch/>
        </p:blipFill>
        <p:spPr>
          <a:xfrm>
            <a:off x="2840509" y="1814492"/>
            <a:ext cx="6465256" cy="457485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1835" y="73343"/>
            <a:ext cx="3707904" cy="1655702"/>
          </a:xfrm>
          <a:prstGeom prst="rect">
            <a:avLst/>
          </a:prstGeom>
          <a:effectLst>
            <a:outerShdw blurRad="101600" dist="114300" dir="5400000" algn="ctr" rotWithShape="0">
              <a:srgbClr val="000000">
                <a:alpha val="25000"/>
              </a:srgbClr>
            </a:outerShdw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524119">
            <a:off x="9620507" y="3772925"/>
            <a:ext cx="3353067" cy="2680627"/>
          </a:xfrm>
          <a:prstGeom prst="rect">
            <a:avLst/>
          </a:prstGeom>
          <a:effectLst>
            <a:glow>
              <a:schemeClr val="accent1">
                <a:alpha val="40000"/>
              </a:schemeClr>
            </a:glow>
            <a:outerShdw blurRad="203200" dist="127000" dir="5400000" algn="ctr" rotWithShape="0">
              <a:srgbClr val="000000">
                <a:alpha val="4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6487815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08" t="14719" r="12023"/>
          <a:stretch/>
        </p:blipFill>
        <p:spPr>
          <a:xfrm>
            <a:off x="1919536" y="3212978"/>
            <a:ext cx="8352928" cy="3329817"/>
          </a:xfrm>
          <a:prstGeom prst="rect">
            <a:avLst/>
          </a:prstGeom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7392ECC-8FAC-4AA6-8846-A4A834C14022}" type="slidenum">
              <a:rPr lang="ru-RU">
                <a:solidFill>
                  <a:prstClr val="black">
                    <a:tint val="75000"/>
                  </a:prstClr>
                </a:solidFill>
                <a:latin typeface="Calibri"/>
              </a:rPr>
              <a:pPr>
                <a:defRPr/>
              </a:pPr>
              <a:t>15</a:t>
            </a:fld>
            <a:endParaRPr lang="ru-RU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171564" y="1322208"/>
            <a:ext cx="7560840" cy="193899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>
                <a:solidFill>
                  <a:srgbClr val="1F497D"/>
                </a:solidFill>
                <a:latin typeface="Calibri"/>
                <a:ea typeface="Times New Roman" panose="02020603050405020304" pitchFamily="18" charset="0"/>
              </a:rPr>
              <a:t>Экскурсионный автобус с 5А классом из Мордово в Тамбов на кондитерскую фабрику «ТАКФ» прошёл первый участок пути со скоростью 60 км/ч за 54 мин,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>
                <a:solidFill>
                  <a:srgbClr val="1F497D"/>
                </a:solidFill>
                <a:latin typeface="Calibri"/>
                <a:ea typeface="Times New Roman" panose="02020603050405020304" pitchFamily="18" charset="0"/>
              </a:rPr>
              <a:t>а второй участок —со скоростью 54 км/ч за 48 мин.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>
                <a:solidFill>
                  <a:srgbClr val="1F497D"/>
                </a:solidFill>
                <a:latin typeface="Calibri"/>
                <a:ea typeface="Times New Roman" panose="02020603050405020304" pitchFamily="18" charset="0"/>
              </a:rPr>
              <a:t> Какое расстояние от Мордово до Тамбова?</a:t>
            </a:r>
            <a:endParaRPr lang="ru-RU" sz="2400" dirty="0">
              <a:solidFill>
                <a:srgbClr val="1F497D"/>
              </a:solidFill>
              <a:latin typeface="Calibri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520" y="4176280"/>
            <a:ext cx="8568952" cy="2889593"/>
          </a:xfrm>
          <a:prstGeom prst="rect">
            <a:avLst/>
          </a:prstGeom>
          <a:effectLst>
            <a:outerShdw blurRad="152400" dist="152400" dir="5400000" sx="97000" sy="97000" algn="ctr" rotWithShape="0">
              <a:srgbClr val="000000">
                <a:alpha val="43137"/>
              </a:srgbClr>
            </a:outerShdw>
          </a:effectLst>
        </p:spPr>
      </p:pic>
      <p:sp>
        <p:nvSpPr>
          <p:cNvPr id="2" name="Прямоугольник 1"/>
          <p:cNvSpPr/>
          <p:nvPr/>
        </p:nvSpPr>
        <p:spPr>
          <a:xfrm>
            <a:off x="4691844" y="3341084"/>
            <a:ext cx="2808312" cy="584775"/>
          </a:xfrm>
          <a:prstGeom prst="rect">
            <a:avLst/>
          </a:prstGeom>
          <a:effectLst>
            <a:outerShdw blurRad="139700" dist="292100" dir="5580000" algn="tl" rotWithShape="0">
              <a:prstClr val="black">
                <a:alpha val="51000"/>
              </a:prstClr>
            </a:outerShdw>
            <a:reflection endPos="0" dir="5400000" sy="-100000" algn="bl" rotWithShape="0"/>
          </a:effectLst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dirty="0">
                <a:solidFill>
                  <a:srgbClr val="1F497D"/>
                </a:solidFill>
                <a:latin typeface="Calibri"/>
              </a:rPr>
              <a:t>Ответ: </a:t>
            </a:r>
            <a:r>
              <a:rPr lang="ru-RU" sz="3200" b="1" dirty="0">
                <a:solidFill>
                  <a:srgbClr val="FF0000"/>
                </a:solidFill>
                <a:latin typeface="Calibri"/>
              </a:rPr>
              <a:t>97,2  км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3377955" y="567419"/>
            <a:ext cx="5136379" cy="594507"/>
          </a:xfrm>
          <a:prstGeom prst="roundRect">
            <a:avLst/>
          </a:prstGeom>
          <a:effectLst>
            <a:outerShdw blurRad="660400" dist="127000" dir="5400000" algn="ctr" rotWithShape="0">
              <a:srgbClr val="000000">
                <a:alpha val="5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409826" y="467229"/>
            <a:ext cx="5136379" cy="707886"/>
          </a:xfrm>
          <a:prstGeom prst="rect">
            <a:avLst/>
          </a:prstGeom>
          <a:effectLst>
            <a:glow rad="787400">
              <a:schemeClr val="accent1">
                <a:alpha val="12000"/>
              </a:schemeClr>
            </a:glow>
            <a:outerShdw blurRad="139700" dist="88900" dir="27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b="1" i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Times New Roman" panose="02020603050405020304" pitchFamily="18" charset="0"/>
              </a:rPr>
              <a:t>3. Маршрут</a:t>
            </a:r>
            <a:endParaRPr lang="ru-RU" sz="4000" i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1835" y="73343"/>
            <a:ext cx="3707904" cy="1655702"/>
          </a:xfrm>
          <a:prstGeom prst="rect">
            <a:avLst/>
          </a:prstGeom>
          <a:effectLst>
            <a:outerShdw blurRad="101600" dist="114300" dir="5400000" algn="ctr" rotWithShape="0">
              <a:srgbClr val="000000">
                <a:alpha val="25000"/>
              </a:srgbClr>
            </a:outerShdw>
          </a:effectLst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524119">
            <a:off x="9620507" y="3772925"/>
            <a:ext cx="3353067" cy="2680627"/>
          </a:xfrm>
          <a:prstGeom prst="rect">
            <a:avLst/>
          </a:prstGeom>
          <a:effectLst>
            <a:glow>
              <a:schemeClr val="accent1">
                <a:alpha val="40000"/>
              </a:schemeClr>
            </a:glow>
            <a:outerShdw blurRad="203200" dist="127000" dir="5400000" algn="ctr" rotWithShape="0">
              <a:srgbClr val="000000">
                <a:alpha val="4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85747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1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7392ECC-8FAC-4AA6-8846-A4A834C14022}" type="slidenum">
              <a:rPr lang="ru-RU">
                <a:solidFill>
                  <a:prstClr val="black">
                    <a:tint val="75000"/>
                  </a:prstClr>
                </a:solidFill>
                <a:latin typeface="Calibri"/>
              </a:rPr>
              <a:pPr>
                <a:defRPr/>
              </a:pPr>
              <a:t>16</a:t>
            </a:fld>
            <a:endParaRPr lang="ru-RU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121" b="11040"/>
          <a:stretch/>
        </p:blipFill>
        <p:spPr>
          <a:xfrm>
            <a:off x="2582259" y="2324686"/>
            <a:ext cx="6791506" cy="3816424"/>
          </a:xfrm>
          <a:prstGeom prst="rect">
            <a:avLst/>
          </a:prstGeom>
        </p:spPr>
      </p:pic>
      <p:pic>
        <p:nvPicPr>
          <p:cNvPr id="8" name="Рисунок 7"/>
          <p:cNvPicPr/>
          <p:nvPr/>
        </p:nvPicPr>
        <p:blipFill rotWithShape="1">
          <a:blip r:embed="rId3"/>
          <a:srcRect t="1745"/>
          <a:stretch/>
        </p:blipFill>
        <p:spPr>
          <a:xfrm>
            <a:off x="2207571" y="2216394"/>
            <a:ext cx="3502451" cy="4224825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2236" y="2216394"/>
            <a:ext cx="3118526" cy="4224825"/>
          </a:xfrm>
          <a:prstGeom prst="rect">
            <a:avLst/>
          </a:prstGeom>
        </p:spPr>
      </p:pic>
      <p:sp>
        <p:nvSpPr>
          <p:cNvPr id="10" name="Скругленный прямоугольник 9"/>
          <p:cNvSpPr/>
          <p:nvPr/>
        </p:nvSpPr>
        <p:spPr>
          <a:xfrm>
            <a:off x="3004656" y="561309"/>
            <a:ext cx="5946721" cy="594507"/>
          </a:xfrm>
          <a:prstGeom prst="roundRect">
            <a:avLst/>
          </a:prstGeom>
          <a:effectLst>
            <a:outerShdw blurRad="660400" dist="127000" dir="5400000" algn="ctr" rotWithShape="0">
              <a:srgbClr val="000000">
                <a:alpha val="5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409826" y="467229"/>
            <a:ext cx="5136379" cy="707886"/>
          </a:xfrm>
          <a:prstGeom prst="rect">
            <a:avLst/>
          </a:prstGeom>
          <a:effectLst>
            <a:glow rad="787400">
              <a:schemeClr val="accent1">
                <a:alpha val="12000"/>
              </a:schemeClr>
            </a:glow>
            <a:outerShdw blurRad="139700" dist="88900" dir="27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b="1" i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Times New Roman" panose="02020603050405020304" pitchFamily="18" charset="0"/>
              </a:rPr>
              <a:t>4. Соревнование</a:t>
            </a:r>
            <a:endParaRPr lang="ru-RU" sz="4000" i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8" t="22653" r="10631" b="9388"/>
          <a:stretch/>
        </p:blipFill>
        <p:spPr>
          <a:xfrm flipH="1">
            <a:off x="2616953" y="2220198"/>
            <a:ext cx="6784785" cy="3920912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063554" y="1224437"/>
            <a:ext cx="7310213" cy="92333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i="1" dirty="0">
                <a:solidFill>
                  <a:srgbClr val="1F497D"/>
                </a:solidFill>
                <a:latin typeface="Calibri"/>
                <a:ea typeface="Times New Roman" panose="02020603050405020304" pitchFamily="18" charset="0"/>
              </a:rPr>
              <a:t>Регулярно в нашей школе проводятся спортивные соревнования и дни здоровья. </a:t>
            </a:r>
            <a:r>
              <a:rPr lang="ru-RU" i="1" dirty="0">
                <a:solidFill>
                  <a:srgbClr val="1F497D"/>
                </a:solidFill>
                <a:latin typeface="Calibri"/>
              </a:rPr>
              <a:t>В таблице представлены результаты по прыжкам в длину с места в зачёт ГТО семерых участников нашего класса</a:t>
            </a:r>
            <a:r>
              <a:rPr lang="ru-RU" i="1" dirty="0">
                <a:solidFill>
                  <a:prstClr val="black"/>
                </a:solidFill>
                <a:latin typeface="Calibri"/>
              </a:rPr>
              <a:t>. </a:t>
            </a:r>
            <a:r>
              <a:rPr lang="ru-RU" i="1" dirty="0">
                <a:solidFill>
                  <a:srgbClr val="1F497D"/>
                </a:solidFill>
                <a:latin typeface="Calibri"/>
                <a:ea typeface="Times New Roman" panose="02020603050405020304" pitchFamily="18" charset="0"/>
              </a:rPr>
              <a:t> </a:t>
            </a:r>
            <a:endParaRPr lang="ru-RU" i="1" dirty="0">
              <a:solidFill>
                <a:srgbClr val="1F497D"/>
              </a:solidFill>
              <a:latin typeface="Calibri"/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1835" y="73343"/>
            <a:ext cx="3707904" cy="1655702"/>
          </a:xfrm>
          <a:prstGeom prst="rect">
            <a:avLst/>
          </a:prstGeom>
          <a:effectLst>
            <a:outerShdw blurRad="101600" dist="114300" dir="5400000" algn="ctr" rotWithShape="0">
              <a:srgbClr val="000000">
                <a:alpha val="25000"/>
              </a:srgbClr>
            </a:outerShdw>
          </a:effectLst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524119">
            <a:off x="9620507" y="3772925"/>
            <a:ext cx="3353067" cy="2680627"/>
          </a:xfrm>
          <a:prstGeom prst="rect">
            <a:avLst/>
          </a:prstGeom>
          <a:effectLst>
            <a:glow>
              <a:schemeClr val="accent1">
                <a:alpha val="40000"/>
              </a:schemeClr>
            </a:glow>
            <a:outerShdw blurRad="203200" dist="127000" dir="5400000" algn="ctr" rotWithShape="0">
              <a:srgbClr val="000000">
                <a:alpha val="4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455493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7392ECC-8FAC-4AA6-8846-A4A834C14022}" type="slidenum">
              <a:rPr lang="ru-RU">
                <a:solidFill>
                  <a:prstClr val="black">
                    <a:tint val="75000"/>
                  </a:prstClr>
                </a:solidFill>
                <a:latin typeface="Calibri"/>
              </a:rPr>
              <a:pPr>
                <a:defRPr/>
              </a:pPr>
              <a:t>17</a:t>
            </a:fld>
            <a:endParaRPr lang="ru-RU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graphicFrame>
        <p:nvGraphicFramePr>
          <p:cNvPr id="28" name="Таблица 27"/>
          <p:cNvGraphicFramePr>
            <a:graphicFrameLocks noGrp="1"/>
          </p:cNvGraphicFramePr>
          <p:nvPr>
            <p:extLst/>
          </p:nvPr>
        </p:nvGraphicFramePr>
        <p:xfrm>
          <a:off x="2063552" y="1340772"/>
          <a:ext cx="7992887" cy="3474165"/>
        </p:xfrm>
        <a:graphic>
          <a:graphicData uri="http://schemas.openxmlformats.org/drawingml/2006/table">
            <a:tbl>
              <a:tblPr>
                <a:effectLst>
                  <a:outerShdw blurRad="393700" dist="114300" dir="5400000" sx="101000" sy="101000" algn="ctr" rotWithShape="0">
                    <a:srgbClr val="000000">
                      <a:alpha val="43137"/>
                    </a:srgbClr>
                  </a:outerShdw>
                </a:effectLst>
                <a:tableStyleId>{5C22544A-7EE6-4342-B048-85BDC9FD1C3A}</a:tableStyleId>
              </a:tblPr>
              <a:tblGrid>
                <a:gridCol w="570921">
                  <a:extLst>
                    <a:ext uri="{9D8B030D-6E8A-4147-A177-3AD203B41FA5}">
                      <a16:colId xmlns:a16="http://schemas.microsoft.com/office/drawing/2014/main" val="147469718"/>
                    </a:ext>
                  </a:extLst>
                </a:gridCol>
                <a:gridCol w="1157271">
                  <a:extLst>
                    <a:ext uri="{9D8B030D-6E8A-4147-A177-3AD203B41FA5}">
                      <a16:colId xmlns:a16="http://schemas.microsoft.com/office/drawing/2014/main" val="832662555"/>
                    </a:ext>
                  </a:extLst>
                </a:gridCol>
                <a:gridCol w="850160">
                  <a:extLst>
                    <a:ext uri="{9D8B030D-6E8A-4147-A177-3AD203B41FA5}">
                      <a16:colId xmlns:a16="http://schemas.microsoft.com/office/drawing/2014/main" val="1253189231"/>
                    </a:ext>
                  </a:extLst>
                </a:gridCol>
                <a:gridCol w="810339">
                  <a:extLst>
                    <a:ext uri="{9D8B030D-6E8A-4147-A177-3AD203B41FA5}">
                      <a16:colId xmlns:a16="http://schemas.microsoft.com/office/drawing/2014/main" val="1715600515"/>
                    </a:ext>
                  </a:extLst>
                </a:gridCol>
                <a:gridCol w="884006">
                  <a:extLst>
                    <a:ext uri="{9D8B030D-6E8A-4147-A177-3AD203B41FA5}">
                      <a16:colId xmlns:a16="http://schemas.microsoft.com/office/drawing/2014/main" val="3305531057"/>
                    </a:ext>
                  </a:extLst>
                </a:gridCol>
                <a:gridCol w="884006">
                  <a:extLst>
                    <a:ext uri="{9D8B030D-6E8A-4147-A177-3AD203B41FA5}">
                      <a16:colId xmlns:a16="http://schemas.microsoft.com/office/drawing/2014/main" val="1986476246"/>
                    </a:ext>
                  </a:extLst>
                </a:gridCol>
                <a:gridCol w="884006">
                  <a:extLst>
                    <a:ext uri="{9D8B030D-6E8A-4147-A177-3AD203B41FA5}">
                      <a16:colId xmlns:a16="http://schemas.microsoft.com/office/drawing/2014/main" val="4077377725"/>
                    </a:ext>
                  </a:extLst>
                </a:gridCol>
                <a:gridCol w="957673">
                  <a:extLst>
                    <a:ext uri="{9D8B030D-6E8A-4147-A177-3AD203B41FA5}">
                      <a16:colId xmlns:a16="http://schemas.microsoft.com/office/drawing/2014/main" val="3052419309"/>
                    </a:ext>
                  </a:extLst>
                </a:gridCol>
                <a:gridCol w="994505">
                  <a:extLst>
                    <a:ext uri="{9D8B030D-6E8A-4147-A177-3AD203B41FA5}">
                      <a16:colId xmlns:a16="http://schemas.microsoft.com/office/drawing/2014/main" val="1554059231"/>
                    </a:ext>
                  </a:extLst>
                </a:gridCol>
              </a:tblGrid>
              <a:tr h="276876">
                <a:tc gridSpan="9"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effectLst/>
                        </a:rPr>
                        <a:t>6а класс </a:t>
                      </a:r>
                      <a:r>
                        <a:rPr lang="ru-RU" sz="1200" u="none" strike="noStrike" dirty="0">
                          <a:effectLst/>
                        </a:rPr>
                        <a:t>(прыжки в длину с места)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47754925"/>
                  </a:ext>
                </a:extLst>
              </a:tr>
              <a:tr h="23901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№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Ф.И. участника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Результат, м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35518437"/>
                  </a:ext>
                </a:extLst>
              </a:tr>
              <a:tr h="76785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п/п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 попытка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2 попытка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3 попытка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0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642641472"/>
                  </a:ext>
                </a:extLst>
              </a:tr>
              <a:tr h="31291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1. 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</a:rPr>
                        <a:t>Чепракова Лера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</a:rPr>
                        <a:t>1,35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</a:rPr>
                        <a:t>1,39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</a:rPr>
                        <a:t>1,46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2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2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2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2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12530936"/>
                  </a:ext>
                </a:extLst>
              </a:tr>
              <a:tr h="31291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2. 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</a:rPr>
                        <a:t>Чугуев Данила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</a:rPr>
                        <a:t>1,62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</a:rPr>
                        <a:t>1,80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</a:rPr>
                        <a:t>1,74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2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2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2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2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674845144"/>
                  </a:ext>
                </a:extLst>
              </a:tr>
              <a:tr h="31291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3. 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</a:rPr>
                        <a:t>Кочетова Лиза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1,97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2,05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1, 84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2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2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2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2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650724035"/>
                  </a:ext>
                </a:extLst>
              </a:tr>
              <a:tr h="31291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4. 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</a:rPr>
                        <a:t>Малюков  Димам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1,86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1,95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2,15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2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2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2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200" b="0" i="0" u="none" strike="noStrike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165284154"/>
                  </a:ext>
                </a:extLst>
              </a:tr>
              <a:tr h="31291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5. 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</a:rPr>
                        <a:t>Шибина Дарья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</a:rPr>
                        <a:t>1,49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</a:rPr>
                        <a:t>1,53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</a:rPr>
                        <a:t>1,65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2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2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2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200" b="0" i="0" u="none" strike="noStrike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158821606"/>
                  </a:ext>
                </a:extLst>
              </a:tr>
              <a:tr h="31291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6. 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</a:rPr>
                        <a:t>Белокопытов Илья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</a:rPr>
                        <a:t>1,62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1,76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</a:rPr>
                        <a:t>1,67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2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2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2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200" b="0" i="0" u="none" strike="noStrike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542342904"/>
                  </a:ext>
                </a:extLst>
              </a:tr>
              <a:tr h="31291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7. 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</a:rPr>
                        <a:t>Воропаева Ирина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</a:rPr>
                        <a:t>1,57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</a:rPr>
                        <a:t>1,69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</a:rPr>
                        <a:t>1,78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2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200" b="0" i="0" u="none" strike="noStrike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2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2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086208598"/>
                  </a:ext>
                </a:extLst>
              </a:tr>
            </a:tbl>
          </a:graphicData>
        </a:graphic>
      </p:graphicFrame>
      <p:graphicFrame>
        <p:nvGraphicFramePr>
          <p:cNvPr id="29" name="Таблица 28"/>
          <p:cNvGraphicFramePr>
            <a:graphicFrameLocks noGrp="1"/>
          </p:cNvGraphicFramePr>
          <p:nvPr>
            <p:extLst/>
          </p:nvPr>
        </p:nvGraphicFramePr>
        <p:xfrm>
          <a:off x="2063551" y="1340771"/>
          <a:ext cx="7992887" cy="347416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70921">
                  <a:extLst>
                    <a:ext uri="{9D8B030D-6E8A-4147-A177-3AD203B41FA5}">
                      <a16:colId xmlns:a16="http://schemas.microsoft.com/office/drawing/2014/main" val="147469718"/>
                    </a:ext>
                  </a:extLst>
                </a:gridCol>
                <a:gridCol w="1157271">
                  <a:extLst>
                    <a:ext uri="{9D8B030D-6E8A-4147-A177-3AD203B41FA5}">
                      <a16:colId xmlns:a16="http://schemas.microsoft.com/office/drawing/2014/main" val="832662555"/>
                    </a:ext>
                  </a:extLst>
                </a:gridCol>
                <a:gridCol w="850160">
                  <a:extLst>
                    <a:ext uri="{9D8B030D-6E8A-4147-A177-3AD203B41FA5}">
                      <a16:colId xmlns:a16="http://schemas.microsoft.com/office/drawing/2014/main" val="1253189231"/>
                    </a:ext>
                  </a:extLst>
                </a:gridCol>
                <a:gridCol w="810339">
                  <a:extLst>
                    <a:ext uri="{9D8B030D-6E8A-4147-A177-3AD203B41FA5}">
                      <a16:colId xmlns:a16="http://schemas.microsoft.com/office/drawing/2014/main" val="1715600515"/>
                    </a:ext>
                  </a:extLst>
                </a:gridCol>
                <a:gridCol w="884006">
                  <a:extLst>
                    <a:ext uri="{9D8B030D-6E8A-4147-A177-3AD203B41FA5}">
                      <a16:colId xmlns:a16="http://schemas.microsoft.com/office/drawing/2014/main" val="3305531057"/>
                    </a:ext>
                  </a:extLst>
                </a:gridCol>
                <a:gridCol w="884006">
                  <a:extLst>
                    <a:ext uri="{9D8B030D-6E8A-4147-A177-3AD203B41FA5}">
                      <a16:colId xmlns:a16="http://schemas.microsoft.com/office/drawing/2014/main" val="1986476246"/>
                    </a:ext>
                  </a:extLst>
                </a:gridCol>
                <a:gridCol w="884006">
                  <a:extLst>
                    <a:ext uri="{9D8B030D-6E8A-4147-A177-3AD203B41FA5}">
                      <a16:colId xmlns:a16="http://schemas.microsoft.com/office/drawing/2014/main" val="4077377725"/>
                    </a:ext>
                  </a:extLst>
                </a:gridCol>
                <a:gridCol w="957673">
                  <a:extLst>
                    <a:ext uri="{9D8B030D-6E8A-4147-A177-3AD203B41FA5}">
                      <a16:colId xmlns:a16="http://schemas.microsoft.com/office/drawing/2014/main" val="3052419309"/>
                    </a:ext>
                  </a:extLst>
                </a:gridCol>
                <a:gridCol w="994505">
                  <a:extLst>
                    <a:ext uri="{9D8B030D-6E8A-4147-A177-3AD203B41FA5}">
                      <a16:colId xmlns:a16="http://schemas.microsoft.com/office/drawing/2014/main" val="1554059231"/>
                    </a:ext>
                  </a:extLst>
                </a:gridCol>
              </a:tblGrid>
              <a:tr h="276876">
                <a:tc gridSpan="9"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effectLst/>
                        </a:rPr>
                        <a:t>6а класс </a:t>
                      </a:r>
                      <a:r>
                        <a:rPr lang="ru-RU" sz="1200" u="none" strike="noStrike" dirty="0">
                          <a:effectLst/>
                        </a:rPr>
                        <a:t>(прыжки в длину с места)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47754925"/>
                  </a:ext>
                </a:extLst>
              </a:tr>
              <a:tr h="23901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№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Ф.И. участника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Результат, м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35518437"/>
                  </a:ext>
                </a:extLst>
              </a:tr>
              <a:tr h="76785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п/п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 попытка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2 попытка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3 попытка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Выберите Лучший </a:t>
                      </a:r>
                      <a:r>
                        <a:rPr lang="ru-RU" sz="900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результат</a:t>
                      </a:r>
                    </a:p>
                    <a:p>
                      <a:pPr algn="ctr" fontAlgn="ctr"/>
                      <a:r>
                        <a:rPr lang="ru-RU" sz="900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участника</a:t>
                      </a:r>
                      <a:endParaRPr lang="ru-RU" sz="9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Распределите места среди мальчиков</a:t>
                      </a:r>
                      <a:endParaRPr lang="ru-RU" sz="10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Распределите места среди девочек</a:t>
                      </a:r>
                      <a:endParaRPr lang="ru-RU" sz="10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Определите выполнение норм ГТО</a:t>
                      </a:r>
                      <a:endParaRPr lang="ru-RU" sz="10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642641472"/>
                  </a:ext>
                </a:extLst>
              </a:tr>
              <a:tr h="31291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1. 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</a:rPr>
                        <a:t>Чепракова Лера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</a:rPr>
                        <a:t>1,35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</a:rPr>
                        <a:t>1,39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</a:rPr>
                        <a:t>1,46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2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2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2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 </a:t>
                      </a:r>
                      <a:endParaRPr lang="ru-RU" sz="12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12530936"/>
                  </a:ext>
                </a:extLst>
              </a:tr>
              <a:tr h="31291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2. 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</a:rPr>
                        <a:t>Чугуев Данила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</a:rPr>
                        <a:t>1,62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</a:rPr>
                        <a:t>1,80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</a:rPr>
                        <a:t>1,74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2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2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2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 </a:t>
                      </a:r>
                      <a:endParaRPr lang="ru-RU" sz="12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674845144"/>
                  </a:ext>
                </a:extLst>
              </a:tr>
              <a:tr h="31291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3. 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</a:rPr>
                        <a:t>Кочетова Лиза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1,97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2,05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1, 84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2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2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2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 </a:t>
                      </a:r>
                      <a:endParaRPr lang="ru-RU" sz="12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650724035"/>
                  </a:ext>
                </a:extLst>
              </a:tr>
              <a:tr h="31291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4. 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</a:rPr>
                        <a:t>Малюков  Димам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1,86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1,95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2,15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2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2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2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solidFill>
                            <a:srgbClr val="FF0000"/>
                          </a:solidFill>
                          <a:effectLst/>
                        </a:rPr>
                        <a:t> </a:t>
                      </a:r>
                      <a:endParaRPr lang="ru-RU" sz="1200" b="0" i="0" u="none" strike="noStrike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165284154"/>
                  </a:ext>
                </a:extLst>
              </a:tr>
              <a:tr h="31291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5. 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</a:rPr>
                        <a:t>Шибина Дарья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</a:rPr>
                        <a:t>1,49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</a:rPr>
                        <a:t>1,53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</a:rPr>
                        <a:t>1,65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2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2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2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solidFill>
                            <a:srgbClr val="FF0000"/>
                          </a:solidFill>
                          <a:effectLst/>
                        </a:rPr>
                        <a:t> </a:t>
                      </a:r>
                      <a:endParaRPr lang="ru-RU" sz="1200" b="0" i="0" u="none" strike="noStrike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158821606"/>
                  </a:ext>
                </a:extLst>
              </a:tr>
              <a:tr h="31291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6. 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</a:rPr>
                        <a:t>Белокопытов Илья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</a:rPr>
                        <a:t>1,62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1,76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</a:rPr>
                        <a:t>1,67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2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2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2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solidFill>
                            <a:srgbClr val="FF0000"/>
                          </a:solidFill>
                          <a:effectLst/>
                        </a:rPr>
                        <a:t> </a:t>
                      </a:r>
                      <a:endParaRPr lang="ru-RU" sz="1200" b="0" i="0" u="none" strike="noStrike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542342904"/>
                  </a:ext>
                </a:extLst>
              </a:tr>
              <a:tr h="31291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7. 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</a:rPr>
                        <a:t>Воропаева Ирина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</a:rPr>
                        <a:t>1,57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</a:rPr>
                        <a:t>1,69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</a:rPr>
                        <a:t>1,78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2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200" b="0" i="0" u="none" strike="noStrike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2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 </a:t>
                      </a:r>
                      <a:endParaRPr lang="ru-RU" sz="12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086208598"/>
                  </a:ext>
                </a:extLst>
              </a:tr>
            </a:tbl>
          </a:graphicData>
        </a:graphic>
      </p:graphicFrame>
      <p:sp>
        <p:nvSpPr>
          <p:cNvPr id="17" name="Скругленный прямоугольник 16"/>
          <p:cNvSpPr/>
          <p:nvPr/>
        </p:nvSpPr>
        <p:spPr>
          <a:xfrm>
            <a:off x="3004656" y="561309"/>
            <a:ext cx="5946721" cy="594507"/>
          </a:xfrm>
          <a:prstGeom prst="roundRect">
            <a:avLst/>
          </a:prstGeom>
          <a:effectLst>
            <a:outerShdw blurRad="660400" dist="127000" dir="5400000" algn="ctr" rotWithShape="0">
              <a:srgbClr val="000000">
                <a:alpha val="5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3409826" y="467229"/>
            <a:ext cx="5136379" cy="707886"/>
          </a:xfrm>
          <a:prstGeom prst="rect">
            <a:avLst/>
          </a:prstGeom>
          <a:effectLst>
            <a:glow rad="787400">
              <a:schemeClr val="accent1">
                <a:alpha val="12000"/>
              </a:schemeClr>
            </a:glow>
            <a:outerShdw blurRad="139700" dist="88900" dir="27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b="1" i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Times New Roman" panose="02020603050405020304" pitchFamily="18" charset="0"/>
              </a:rPr>
              <a:t>4. Соревнование</a:t>
            </a:r>
            <a:endParaRPr lang="ru-RU" sz="4000" i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</p:txBody>
      </p:sp>
      <p:graphicFrame>
        <p:nvGraphicFramePr>
          <p:cNvPr id="19" name="Таблица 18"/>
          <p:cNvGraphicFramePr>
            <a:graphicFrameLocks noGrp="1"/>
          </p:cNvGraphicFramePr>
          <p:nvPr>
            <p:extLst/>
          </p:nvPr>
        </p:nvGraphicFramePr>
        <p:xfrm>
          <a:off x="2063550" y="1339788"/>
          <a:ext cx="7992887" cy="3500290"/>
        </p:xfrm>
        <a:graphic>
          <a:graphicData uri="http://schemas.openxmlformats.org/drawingml/2006/table">
            <a:tbl>
              <a:tblPr>
                <a:effectLst/>
                <a:tableStyleId>{5C22544A-7EE6-4342-B048-85BDC9FD1C3A}</a:tableStyleId>
              </a:tblPr>
              <a:tblGrid>
                <a:gridCol w="570921">
                  <a:extLst>
                    <a:ext uri="{9D8B030D-6E8A-4147-A177-3AD203B41FA5}">
                      <a16:colId xmlns:a16="http://schemas.microsoft.com/office/drawing/2014/main" val="147469718"/>
                    </a:ext>
                  </a:extLst>
                </a:gridCol>
                <a:gridCol w="1157271">
                  <a:extLst>
                    <a:ext uri="{9D8B030D-6E8A-4147-A177-3AD203B41FA5}">
                      <a16:colId xmlns:a16="http://schemas.microsoft.com/office/drawing/2014/main" val="832662555"/>
                    </a:ext>
                  </a:extLst>
                </a:gridCol>
                <a:gridCol w="850160">
                  <a:extLst>
                    <a:ext uri="{9D8B030D-6E8A-4147-A177-3AD203B41FA5}">
                      <a16:colId xmlns:a16="http://schemas.microsoft.com/office/drawing/2014/main" val="1253189231"/>
                    </a:ext>
                  </a:extLst>
                </a:gridCol>
                <a:gridCol w="810339">
                  <a:extLst>
                    <a:ext uri="{9D8B030D-6E8A-4147-A177-3AD203B41FA5}">
                      <a16:colId xmlns:a16="http://schemas.microsoft.com/office/drawing/2014/main" val="1715600515"/>
                    </a:ext>
                  </a:extLst>
                </a:gridCol>
                <a:gridCol w="884006">
                  <a:extLst>
                    <a:ext uri="{9D8B030D-6E8A-4147-A177-3AD203B41FA5}">
                      <a16:colId xmlns:a16="http://schemas.microsoft.com/office/drawing/2014/main" val="3305531057"/>
                    </a:ext>
                  </a:extLst>
                </a:gridCol>
                <a:gridCol w="884006">
                  <a:extLst>
                    <a:ext uri="{9D8B030D-6E8A-4147-A177-3AD203B41FA5}">
                      <a16:colId xmlns:a16="http://schemas.microsoft.com/office/drawing/2014/main" val="1986476246"/>
                    </a:ext>
                  </a:extLst>
                </a:gridCol>
                <a:gridCol w="884006">
                  <a:extLst>
                    <a:ext uri="{9D8B030D-6E8A-4147-A177-3AD203B41FA5}">
                      <a16:colId xmlns:a16="http://schemas.microsoft.com/office/drawing/2014/main" val="4077377725"/>
                    </a:ext>
                  </a:extLst>
                </a:gridCol>
                <a:gridCol w="957673">
                  <a:extLst>
                    <a:ext uri="{9D8B030D-6E8A-4147-A177-3AD203B41FA5}">
                      <a16:colId xmlns:a16="http://schemas.microsoft.com/office/drawing/2014/main" val="3052419309"/>
                    </a:ext>
                  </a:extLst>
                </a:gridCol>
                <a:gridCol w="994505">
                  <a:extLst>
                    <a:ext uri="{9D8B030D-6E8A-4147-A177-3AD203B41FA5}">
                      <a16:colId xmlns:a16="http://schemas.microsoft.com/office/drawing/2014/main" val="1554059231"/>
                    </a:ext>
                  </a:extLst>
                </a:gridCol>
              </a:tblGrid>
              <a:tr h="296453">
                <a:tc gridSpan="9"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effectLst/>
                        </a:rPr>
                        <a:t>6а класс </a:t>
                      </a:r>
                      <a:r>
                        <a:rPr lang="ru-RU" sz="1200" u="none" strike="noStrike" dirty="0">
                          <a:effectLst/>
                        </a:rPr>
                        <a:t>(прыжки в длину с места)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47754925"/>
                  </a:ext>
                </a:extLst>
              </a:tr>
              <a:tr h="23950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№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Ф.И. участника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Результат, м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35518437"/>
                  </a:ext>
                </a:extLst>
              </a:tr>
              <a:tr h="76942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п/п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 попытка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2 попытка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3 попытка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Выберите Лучший </a:t>
                      </a:r>
                      <a:r>
                        <a:rPr lang="ru-RU" sz="900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результат</a:t>
                      </a:r>
                    </a:p>
                    <a:p>
                      <a:pPr algn="ctr" fontAlgn="ctr"/>
                      <a:r>
                        <a:rPr lang="ru-RU" sz="900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участника</a:t>
                      </a:r>
                      <a:endParaRPr lang="ru-RU" sz="9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Распределите места среди мальчиков</a:t>
                      </a:r>
                      <a:endParaRPr lang="ru-RU" sz="10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Распределите места среди девочек</a:t>
                      </a:r>
                      <a:endParaRPr lang="ru-RU" sz="10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Определите выполнение норм ГТО</a:t>
                      </a:r>
                      <a:endParaRPr lang="ru-RU" sz="10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642641472"/>
                  </a:ext>
                </a:extLst>
              </a:tr>
              <a:tr h="31355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1. 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</a:rPr>
                        <a:t>Чепракова Лера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</a:rPr>
                        <a:t>1,35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</a:rPr>
                        <a:t>1,39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</a:rPr>
                        <a:t>1,46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1,46</a:t>
                      </a:r>
                      <a:r>
                        <a:rPr lang="ru-RU" sz="12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 </a:t>
                      </a:r>
                      <a:endParaRPr lang="ru-RU" sz="12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2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2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ru-RU" sz="11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12530936"/>
                  </a:ext>
                </a:extLst>
              </a:tr>
              <a:tr h="31355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2. 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</a:rPr>
                        <a:t>Чугуев Данила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</a:rPr>
                        <a:t>1,62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</a:rPr>
                        <a:t>1,80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</a:rPr>
                        <a:t>1,74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1,80</a:t>
                      </a:r>
                      <a:r>
                        <a:rPr lang="ru-RU" sz="12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 </a:t>
                      </a:r>
                      <a:endParaRPr lang="ru-RU" sz="12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2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2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ru-RU" sz="11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674845144"/>
                  </a:ext>
                </a:extLst>
              </a:tr>
              <a:tr h="31355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3. 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</a:rPr>
                        <a:t>Кочетова Лиза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1,97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2,05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1, 84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2,05</a:t>
                      </a:r>
                      <a:r>
                        <a:rPr lang="ru-RU" sz="12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 </a:t>
                      </a:r>
                      <a:endParaRPr lang="ru-RU" sz="12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2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2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ru-RU" sz="11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650724035"/>
                  </a:ext>
                </a:extLst>
              </a:tr>
              <a:tr h="31355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4. 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</a:rPr>
                        <a:t>Малюков  Димам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1,86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1,95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2,15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 </a:t>
                      </a:r>
                      <a:r>
                        <a:rPr lang="ru-RU" sz="1200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2,15</a:t>
                      </a:r>
                      <a:endParaRPr lang="ru-RU" sz="12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2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2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ru-RU" sz="11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165284154"/>
                  </a:ext>
                </a:extLst>
              </a:tr>
              <a:tr h="31355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5. 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</a:rPr>
                        <a:t>Шибина Дарья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</a:rPr>
                        <a:t>1,49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</a:rPr>
                        <a:t>1,53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</a:rPr>
                        <a:t>1,65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 </a:t>
                      </a:r>
                      <a:r>
                        <a:rPr lang="ru-RU" sz="1200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1,65</a:t>
                      </a:r>
                      <a:endParaRPr lang="ru-RU" sz="12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2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2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ru-RU" sz="11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158821606"/>
                  </a:ext>
                </a:extLst>
              </a:tr>
              <a:tr h="31355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6. 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</a:rPr>
                        <a:t>Белокопытов Илья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</a:rPr>
                        <a:t>1,62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1,76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</a:rPr>
                        <a:t>1,67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 </a:t>
                      </a:r>
                      <a:r>
                        <a:rPr lang="ru-RU" sz="1200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1,76</a:t>
                      </a:r>
                      <a:endParaRPr lang="ru-RU" sz="12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2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2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ru-RU" sz="11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542342904"/>
                  </a:ext>
                </a:extLst>
              </a:tr>
              <a:tr h="31355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7. 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Воропаева Ирина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</a:rPr>
                        <a:t>1,57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</a:rPr>
                        <a:t>1,69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</a:rPr>
                        <a:t>1,78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 </a:t>
                      </a:r>
                      <a:r>
                        <a:rPr lang="ru-RU" sz="1200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1,78</a:t>
                      </a:r>
                      <a:endParaRPr lang="ru-RU" sz="12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2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2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ru-RU" sz="11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086208598"/>
                  </a:ext>
                </a:extLst>
              </a:tr>
            </a:tbl>
          </a:graphicData>
        </a:graphic>
      </p:graphicFrame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t="23769" b="18756"/>
          <a:stretch/>
        </p:blipFill>
        <p:spPr>
          <a:xfrm>
            <a:off x="2711624" y="4980588"/>
            <a:ext cx="6481720" cy="1325472"/>
          </a:xfrm>
          <a:prstGeom prst="rect">
            <a:avLst/>
          </a:prstGeom>
          <a:effectLst>
            <a:outerShdw blurRad="368300" dist="127000" dir="2700000" algn="tl" rotWithShape="0">
              <a:prstClr val="black">
                <a:alpha val="40000"/>
              </a:prstClr>
            </a:outerShdw>
          </a:effectLst>
        </p:spPr>
      </p:pic>
      <p:graphicFrame>
        <p:nvGraphicFramePr>
          <p:cNvPr id="30" name="Таблица 29"/>
          <p:cNvGraphicFramePr>
            <a:graphicFrameLocks noGrp="1"/>
          </p:cNvGraphicFramePr>
          <p:nvPr>
            <p:extLst/>
          </p:nvPr>
        </p:nvGraphicFramePr>
        <p:xfrm>
          <a:off x="2067724" y="1339788"/>
          <a:ext cx="7992887" cy="3500290"/>
        </p:xfrm>
        <a:graphic>
          <a:graphicData uri="http://schemas.openxmlformats.org/drawingml/2006/table">
            <a:tbl>
              <a:tblPr>
                <a:effectLst/>
                <a:tableStyleId>{5C22544A-7EE6-4342-B048-85BDC9FD1C3A}</a:tableStyleId>
              </a:tblPr>
              <a:tblGrid>
                <a:gridCol w="570921">
                  <a:extLst>
                    <a:ext uri="{9D8B030D-6E8A-4147-A177-3AD203B41FA5}">
                      <a16:colId xmlns:a16="http://schemas.microsoft.com/office/drawing/2014/main" val="147469718"/>
                    </a:ext>
                  </a:extLst>
                </a:gridCol>
                <a:gridCol w="1157271">
                  <a:extLst>
                    <a:ext uri="{9D8B030D-6E8A-4147-A177-3AD203B41FA5}">
                      <a16:colId xmlns:a16="http://schemas.microsoft.com/office/drawing/2014/main" val="832662555"/>
                    </a:ext>
                  </a:extLst>
                </a:gridCol>
                <a:gridCol w="850160">
                  <a:extLst>
                    <a:ext uri="{9D8B030D-6E8A-4147-A177-3AD203B41FA5}">
                      <a16:colId xmlns:a16="http://schemas.microsoft.com/office/drawing/2014/main" val="1253189231"/>
                    </a:ext>
                  </a:extLst>
                </a:gridCol>
                <a:gridCol w="810339">
                  <a:extLst>
                    <a:ext uri="{9D8B030D-6E8A-4147-A177-3AD203B41FA5}">
                      <a16:colId xmlns:a16="http://schemas.microsoft.com/office/drawing/2014/main" val="1715600515"/>
                    </a:ext>
                  </a:extLst>
                </a:gridCol>
                <a:gridCol w="884006">
                  <a:extLst>
                    <a:ext uri="{9D8B030D-6E8A-4147-A177-3AD203B41FA5}">
                      <a16:colId xmlns:a16="http://schemas.microsoft.com/office/drawing/2014/main" val="3305531057"/>
                    </a:ext>
                  </a:extLst>
                </a:gridCol>
                <a:gridCol w="884006">
                  <a:extLst>
                    <a:ext uri="{9D8B030D-6E8A-4147-A177-3AD203B41FA5}">
                      <a16:colId xmlns:a16="http://schemas.microsoft.com/office/drawing/2014/main" val="1986476246"/>
                    </a:ext>
                  </a:extLst>
                </a:gridCol>
                <a:gridCol w="884006">
                  <a:extLst>
                    <a:ext uri="{9D8B030D-6E8A-4147-A177-3AD203B41FA5}">
                      <a16:colId xmlns:a16="http://schemas.microsoft.com/office/drawing/2014/main" val="4077377725"/>
                    </a:ext>
                  </a:extLst>
                </a:gridCol>
                <a:gridCol w="957673">
                  <a:extLst>
                    <a:ext uri="{9D8B030D-6E8A-4147-A177-3AD203B41FA5}">
                      <a16:colId xmlns:a16="http://schemas.microsoft.com/office/drawing/2014/main" val="3052419309"/>
                    </a:ext>
                  </a:extLst>
                </a:gridCol>
                <a:gridCol w="994505">
                  <a:extLst>
                    <a:ext uri="{9D8B030D-6E8A-4147-A177-3AD203B41FA5}">
                      <a16:colId xmlns:a16="http://schemas.microsoft.com/office/drawing/2014/main" val="1554059231"/>
                    </a:ext>
                  </a:extLst>
                </a:gridCol>
              </a:tblGrid>
              <a:tr h="296453">
                <a:tc gridSpan="9"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effectLst/>
                        </a:rPr>
                        <a:t>6а класс </a:t>
                      </a:r>
                      <a:r>
                        <a:rPr lang="ru-RU" sz="1200" u="none" strike="noStrike" dirty="0">
                          <a:effectLst/>
                        </a:rPr>
                        <a:t>(прыжки в длину с места)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47754925"/>
                  </a:ext>
                </a:extLst>
              </a:tr>
              <a:tr h="23950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№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Ф.И. участника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Результат, м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35518437"/>
                  </a:ext>
                </a:extLst>
              </a:tr>
              <a:tr h="76942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п/п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 попытка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2 попытка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3 попытка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Выберите Лучший </a:t>
                      </a:r>
                      <a:r>
                        <a:rPr lang="ru-RU" sz="900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результат</a:t>
                      </a:r>
                    </a:p>
                    <a:p>
                      <a:pPr algn="ctr" fontAlgn="ctr"/>
                      <a:r>
                        <a:rPr lang="ru-RU" sz="900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участника</a:t>
                      </a:r>
                      <a:endParaRPr lang="ru-RU" sz="9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Распределите места среди мальчиков</a:t>
                      </a:r>
                      <a:endParaRPr lang="ru-RU" sz="10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Распределите места среди девочек</a:t>
                      </a:r>
                      <a:endParaRPr lang="ru-RU" sz="10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Определите выполнение норм ГТО</a:t>
                      </a:r>
                      <a:endParaRPr lang="ru-RU" sz="10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642641472"/>
                  </a:ext>
                </a:extLst>
              </a:tr>
              <a:tr h="31355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1. 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</a:rPr>
                        <a:t>Чепракова Лера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</a:rPr>
                        <a:t>1,35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</a:rPr>
                        <a:t>1,39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</a:rPr>
                        <a:t>1,46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1,46</a:t>
                      </a:r>
                      <a:r>
                        <a:rPr lang="ru-RU" sz="12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 </a:t>
                      </a:r>
                      <a:endParaRPr lang="ru-RU" sz="12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 </a:t>
                      </a:r>
                      <a:endParaRPr lang="ru-RU" sz="12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 </a:t>
                      </a:r>
                      <a:r>
                        <a:rPr lang="ru-RU" sz="1200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4</a:t>
                      </a:r>
                      <a:endParaRPr lang="ru-RU" sz="12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бронза</a:t>
                      </a:r>
                      <a:r>
                        <a:rPr lang="ru-RU" sz="11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 </a:t>
                      </a:r>
                      <a:endParaRPr lang="ru-RU" sz="11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12530936"/>
                  </a:ext>
                </a:extLst>
              </a:tr>
              <a:tr h="31355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2. 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</a:rPr>
                        <a:t>Чугуев Данила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</a:rPr>
                        <a:t>1,62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</a:rPr>
                        <a:t>1,80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</a:rPr>
                        <a:t>1,74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1,80</a:t>
                      </a:r>
                      <a:r>
                        <a:rPr lang="ru-RU" sz="12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 </a:t>
                      </a:r>
                      <a:endParaRPr lang="ru-RU" sz="12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 </a:t>
                      </a:r>
                      <a:r>
                        <a:rPr lang="ru-RU" sz="1200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2</a:t>
                      </a:r>
                      <a:endParaRPr lang="ru-RU" sz="12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 </a:t>
                      </a:r>
                      <a:endParaRPr lang="ru-RU" sz="12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серебро</a:t>
                      </a:r>
                      <a:r>
                        <a:rPr lang="ru-RU" sz="11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 </a:t>
                      </a:r>
                      <a:endParaRPr lang="ru-RU" sz="11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674845144"/>
                  </a:ext>
                </a:extLst>
              </a:tr>
              <a:tr h="31355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3. 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</a:rPr>
                        <a:t>Кочетова Лиза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1,97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2,05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1, 84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2,05</a:t>
                      </a:r>
                      <a:r>
                        <a:rPr lang="ru-RU" sz="12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 </a:t>
                      </a:r>
                      <a:endParaRPr lang="ru-RU" sz="12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 </a:t>
                      </a:r>
                      <a:endParaRPr lang="ru-RU" sz="12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r>
                        <a:rPr lang="ru-RU" sz="12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 </a:t>
                      </a:r>
                      <a:endParaRPr lang="ru-RU" sz="12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золото</a:t>
                      </a:r>
                      <a:r>
                        <a:rPr lang="ru-RU" sz="11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 </a:t>
                      </a:r>
                      <a:endParaRPr lang="ru-RU" sz="11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650724035"/>
                  </a:ext>
                </a:extLst>
              </a:tr>
              <a:tr h="31355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4. 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</a:rPr>
                        <a:t>Малюков  Димам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1,86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1,95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2,15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 </a:t>
                      </a:r>
                      <a:r>
                        <a:rPr lang="ru-RU" sz="1200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2,15</a:t>
                      </a:r>
                      <a:endParaRPr lang="ru-RU" sz="12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 </a:t>
                      </a:r>
                      <a:r>
                        <a:rPr lang="ru-RU" sz="1200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ru-RU" sz="12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 </a:t>
                      </a:r>
                      <a:endParaRPr lang="ru-RU" sz="12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золото</a:t>
                      </a:r>
                      <a:r>
                        <a:rPr lang="ru-RU" sz="11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 </a:t>
                      </a:r>
                      <a:endParaRPr lang="ru-RU" sz="11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165284154"/>
                  </a:ext>
                </a:extLst>
              </a:tr>
              <a:tr h="31355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5. 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</a:rPr>
                        <a:t>Шибина Дарья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</a:rPr>
                        <a:t>1,49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</a:rPr>
                        <a:t>1,53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</a:rPr>
                        <a:t>1,65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 </a:t>
                      </a:r>
                      <a:r>
                        <a:rPr lang="ru-RU" sz="1200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1,65</a:t>
                      </a:r>
                      <a:endParaRPr lang="ru-RU" sz="12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 </a:t>
                      </a:r>
                      <a:endParaRPr lang="ru-RU" sz="12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 </a:t>
                      </a:r>
                      <a:r>
                        <a:rPr lang="ru-RU" sz="1200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3</a:t>
                      </a:r>
                      <a:endParaRPr lang="ru-RU" sz="12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серебро</a:t>
                      </a:r>
                      <a:endParaRPr lang="ru-RU" sz="11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158821606"/>
                  </a:ext>
                </a:extLst>
              </a:tr>
              <a:tr h="31355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6. 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</a:rPr>
                        <a:t>Белокопытов Илья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</a:rPr>
                        <a:t>1,62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1,76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</a:rPr>
                        <a:t>1,67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 </a:t>
                      </a:r>
                      <a:r>
                        <a:rPr lang="ru-RU" sz="1200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1,76</a:t>
                      </a:r>
                      <a:endParaRPr lang="ru-RU" sz="12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 </a:t>
                      </a:r>
                      <a:r>
                        <a:rPr lang="ru-RU" sz="1200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3</a:t>
                      </a:r>
                      <a:endParaRPr lang="ru-RU" sz="12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 </a:t>
                      </a:r>
                      <a:endParaRPr lang="ru-RU" sz="12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серебро</a:t>
                      </a:r>
                      <a:r>
                        <a:rPr lang="ru-RU" sz="11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 </a:t>
                      </a:r>
                      <a:endParaRPr lang="ru-RU" sz="11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542342904"/>
                  </a:ext>
                </a:extLst>
              </a:tr>
              <a:tr h="31355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7. 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Воропаева Ирина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</a:rPr>
                        <a:t>1,57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</a:rPr>
                        <a:t>1,69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</a:rPr>
                        <a:t>1,78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 </a:t>
                      </a:r>
                      <a:r>
                        <a:rPr lang="ru-RU" sz="1200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1,78</a:t>
                      </a:r>
                      <a:endParaRPr lang="ru-RU" sz="12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 </a:t>
                      </a:r>
                      <a:endParaRPr lang="ru-RU" sz="12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 </a:t>
                      </a:r>
                      <a:r>
                        <a:rPr lang="ru-RU" sz="1200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2</a:t>
                      </a:r>
                      <a:endParaRPr lang="ru-RU" sz="12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золото</a:t>
                      </a:r>
                      <a:r>
                        <a:rPr lang="ru-RU" sz="11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 </a:t>
                      </a:r>
                      <a:endParaRPr lang="ru-RU" sz="11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086208598"/>
                  </a:ext>
                </a:extLst>
              </a:tr>
            </a:tbl>
          </a:graphicData>
        </a:graphic>
      </p:graphicFrame>
      <p:pic>
        <p:nvPicPr>
          <p:cNvPr id="12" name="Рисунок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60250" y="4178331"/>
            <a:ext cx="352177" cy="352177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52386" y="3546680"/>
            <a:ext cx="360038" cy="360038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8172" y="3213756"/>
            <a:ext cx="384252" cy="384252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0314" y="4437115"/>
            <a:ext cx="392113" cy="392113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60250" y="2932810"/>
            <a:ext cx="352177" cy="352177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60250" y="3896524"/>
            <a:ext cx="352177" cy="352177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52386" y="2614049"/>
            <a:ext cx="360038" cy="360038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1835" y="73343"/>
            <a:ext cx="3707904" cy="1655702"/>
          </a:xfrm>
          <a:prstGeom prst="rect">
            <a:avLst/>
          </a:prstGeom>
          <a:effectLst>
            <a:outerShdw blurRad="101600" dist="114300" dir="5400000" algn="ctr" rotWithShape="0">
              <a:srgbClr val="000000">
                <a:alpha val="25000"/>
              </a:srgbClr>
            </a:outerShdw>
          </a:effectLst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524119">
            <a:off x="9620507" y="3772925"/>
            <a:ext cx="3353067" cy="2680627"/>
          </a:xfrm>
          <a:prstGeom prst="rect">
            <a:avLst/>
          </a:prstGeom>
          <a:effectLst>
            <a:glow>
              <a:schemeClr val="accent1">
                <a:alpha val="40000"/>
              </a:schemeClr>
            </a:glow>
            <a:outerShdw blurRad="203200" dist="127000" dir="5400000" algn="ctr" rotWithShape="0">
              <a:srgbClr val="000000">
                <a:alpha val="4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19234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7392ECC-8FAC-4AA6-8846-A4A834C14022}" type="slidenum">
              <a:rPr lang="ru-RU">
                <a:solidFill>
                  <a:prstClr val="black">
                    <a:tint val="75000"/>
                  </a:prstClr>
                </a:solidFill>
                <a:latin typeface="Calibri"/>
              </a:rPr>
              <a:pPr>
                <a:defRPr/>
              </a:pPr>
              <a:t>18</a:t>
            </a:fld>
            <a:endParaRPr lang="ru-RU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99" t="19371" r="8733" b="17550"/>
          <a:stretch/>
        </p:blipFill>
        <p:spPr>
          <a:xfrm>
            <a:off x="2277273" y="1412776"/>
            <a:ext cx="7762913" cy="430335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5075" y="1290190"/>
            <a:ext cx="6771482" cy="5084469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350" b="19550"/>
          <a:stretch/>
        </p:blipFill>
        <p:spPr>
          <a:xfrm>
            <a:off x="2139657" y="1303471"/>
            <a:ext cx="7782323" cy="462874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7" t="25199" r="6969" b="14960"/>
          <a:stretch/>
        </p:blipFill>
        <p:spPr>
          <a:xfrm>
            <a:off x="2139654" y="1656241"/>
            <a:ext cx="7862898" cy="3816424"/>
          </a:xfrm>
          <a:prstGeom prst="rect">
            <a:avLst/>
          </a:prstGeom>
        </p:spPr>
      </p:pic>
      <p:sp>
        <p:nvSpPr>
          <p:cNvPr id="14" name="Скругленный прямоугольник 13"/>
          <p:cNvSpPr/>
          <p:nvPr/>
        </p:nvSpPr>
        <p:spPr>
          <a:xfrm>
            <a:off x="3004656" y="561309"/>
            <a:ext cx="5946721" cy="594507"/>
          </a:xfrm>
          <a:prstGeom prst="roundRect">
            <a:avLst/>
          </a:prstGeom>
          <a:effectLst>
            <a:outerShdw blurRad="660400" dist="127000" dir="5400000" algn="ctr" rotWithShape="0">
              <a:srgbClr val="000000">
                <a:alpha val="5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207241" y="471450"/>
            <a:ext cx="5541549" cy="707886"/>
          </a:xfrm>
          <a:prstGeom prst="rect">
            <a:avLst/>
          </a:prstGeom>
          <a:effectLst>
            <a:glow rad="787400">
              <a:schemeClr val="accent1">
                <a:alpha val="12000"/>
              </a:schemeClr>
            </a:glow>
            <a:outerShdw blurRad="139700" dist="88900" dir="27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b="1" i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Times New Roman" panose="02020603050405020304" pitchFamily="18" charset="0"/>
              </a:rPr>
              <a:t>5. Уборка территории</a:t>
            </a:r>
            <a:endParaRPr lang="ru-RU" sz="4000" i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1835" y="73343"/>
            <a:ext cx="3707904" cy="1655702"/>
          </a:xfrm>
          <a:prstGeom prst="rect">
            <a:avLst/>
          </a:prstGeom>
          <a:effectLst>
            <a:outerShdw blurRad="101600" dist="114300" dir="5400000" algn="ctr" rotWithShape="0">
              <a:srgbClr val="000000">
                <a:alpha val="25000"/>
              </a:srgbClr>
            </a:outerShdw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524119">
            <a:off x="9620507" y="3772925"/>
            <a:ext cx="3353067" cy="2680627"/>
          </a:xfrm>
          <a:prstGeom prst="rect">
            <a:avLst/>
          </a:prstGeom>
          <a:effectLst>
            <a:glow>
              <a:schemeClr val="accent1">
                <a:alpha val="40000"/>
              </a:schemeClr>
            </a:glow>
            <a:outerShdw blurRad="203200" dist="127000" dir="5400000" algn="ctr" rotWithShape="0">
              <a:srgbClr val="000000">
                <a:alpha val="4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7951810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3" dur="8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7392ECC-8FAC-4AA6-8846-A4A834C14022}" type="slidenum">
              <a:rPr lang="ru-RU">
                <a:solidFill>
                  <a:prstClr val="black">
                    <a:tint val="75000"/>
                  </a:prstClr>
                </a:solidFill>
                <a:latin typeface="Calibri"/>
              </a:rPr>
              <a:pPr>
                <a:defRPr/>
              </a:pPr>
              <a:t>19</a:t>
            </a:fld>
            <a:endParaRPr lang="ru-RU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315580" y="476675"/>
            <a:ext cx="7560840" cy="5878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lnSpc>
                <a:spcPct val="115000"/>
              </a:lnSpc>
              <a:spcBef>
                <a:spcPct val="0"/>
              </a:spcBef>
              <a:spcAft>
                <a:spcPts val="1000"/>
              </a:spcAft>
            </a:pPr>
            <a:r>
              <a:rPr lang="ru-RU" sz="2800" b="1" dirty="0">
                <a:solidFill>
                  <a:prstClr val="white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Задача  № 3</a:t>
            </a:r>
            <a:endParaRPr lang="ru-RU" sz="2400" dirty="0">
              <a:solidFill>
                <a:prstClr val="white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243572" y="1412776"/>
            <a:ext cx="7704856" cy="193899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000" i="1" dirty="0">
                <a:solidFill>
                  <a:srgbClr val="1F497D"/>
                </a:solidFill>
                <a:latin typeface="Calibri"/>
                <a:ea typeface="Times New Roman" panose="02020603050405020304" pitchFamily="18" charset="0"/>
              </a:rPr>
              <a:t>Территорию всей школы (25 302 кв.м) разбивают условно на отдельные зоны и закрепляют за классами. Пятые классы убирали территорию между гостиницей и школой, что составляет        часть всей территории. Какую площадь убрали 5 классы?</a:t>
            </a:r>
            <a:endParaRPr lang="ru-RU" sz="2000" i="1" dirty="0">
              <a:solidFill>
                <a:srgbClr val="1F497D"/>
              </a:solidFill>
              <a:latin typeface="Calibri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774" b="15554"/>
          <a:stretch/>
        </p:blipFill>
        <p:spPr>
          <a:xfrm>
            <a:off x="2356694" y="3861050"/>
            <a:ext cx="7242636" cy="2696503"/>
          </a:xfrm>
          <a:prstGeom prst="rect">
            <a:avLst/>
          </a:prstGeom>
          <a:effectLst>
            <a:outerShdw blurRad="381000" dist="177800" dir="5400000" algn="ctr" rotWithShape="0">
              <a:srgbClr val="000000">
                <a:alpha val="43137"/>
              </a:srgbClr>
            </a:outerShdw>
          </a:effectLst>
        </p:spPr>
      </p:pic>
      <p:sp>
        <p:nvSpPr>
          <p:cNvPr id="9" name="TextBox 8"/>
          <p:cNvSpPr txBox="1"/>
          <p:nvPr/>
        </p:nvSpPr>
        <p:spPr>
          <a:xfrm>
            <a:off x="2372423" y="3399386"/>
            <a:ext cx="2373150" cy="46166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>
                <a:solidFill>
                  <a:srgbClr val="1F497D"/>
                </a:solidFill>
                <a:latin typeface="Calibri"/>
                <a:cs typeface="Times New Roman" panose="02020603050405020304" pitchFamily="18" charset="0"/>
              </a:rPr>
              <a:t>Ответ: </a:t>
            </a:r>
            <a:r>
              <a:rPr lang="ru-RU" sz="2400" b="1" dirty="0">
                <a:solidFill>
                  <a:srgbClr val="FF0000"/>
                </a:solidFill>
                <a:latin typeface="Calibri"/>
                <a:cs typeface="Times New Roman" panose="02020603050405020304" pitchFamily="18" charset="0"/>
              </a:rPr>
              <a:t>4217 кв.м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Прямоугольник 11"/>
              <p:cNvSpPr/>
              <p:nvPr/>
            </p:nvSpPr>
            <p:spPr>
              <a:xfrm>
                <a:off x="9217498" y="2351582"/>
                <a:ext cx="658922" cy="71468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ru-RU" sz="2400" dirty="0">
                    <a:solidFill>
                      <a:srgbClr val="1F497D"/>
                    </a:solidFill>
                    <a:latin typeface="Arial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800" b="1" i="1">
                            <a:solidFill>
                              <a:srgbClr val="1F497D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2800" b="1" i="1">
                            <a:solidFill>
                              <a:srgbClr val="1F497D"/>
                            </a:solidFill>
                            <a:latin typeface="Cambria Math" panose="02040503050406030204" pitchFamily="18" charset="0"/>
                          </a:rPr>
                          <m:t>𝟏</m:t>
                        </m:r>
                      </m:num>
                      <m:den>
                        <m:r>
                          <a:rPr lang="ru-RU" sz="2800" b="1" i="1">
                            <a:solidFill>
                              <a:srgbClr val="1F497D"/>
                            </a:solidFill>
                            <a:latin typeface="Cambria Math" panose="02040503050406030204" pitchFamily="18" charset="0"/>
                          </a:rPr>
                          <m:t>𝟔</m:t>
                        </m:r>
                      </m:den>
                    </m:f>
                  </m:oMath>
                </a14:m>
                <a:endParaRPr lang="ru-RU" sz="2800" b="1" dirty="0">
                  <a:solidFill>
                    <a:srgbClr val="1F497D"/>
                  </a:solidFill>
                  <a:latin typeface="Arial" charset="0"/>
                </a:endParaRPr>
              </a:p>
            </p:txBody>
          </p:sp>
        </mc:Choice>
        <mc:Fallback xmlns="">
          <p:sp>
            <p:nvSpPr>
              <p:cNvPr id="12" name="Прямоугольник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217498" y="2351582"/>
                <a:ext cx="658922" cy="714683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Скругленный прямоугольник 13"/>
          <p:cNvSpPr/>
          <p:nvPr/>
        </p:nvSpPr>
        <p:spPr>
          <a:xfrm>
            <a:off x="3004656" y="561309"/>
            <a:ext cx="5946721" cy="594507"/>
          </a:xfrm>
          <a:prstGeom prst="roundRect">
            <a:avLst/>
          </a:prstGeom>
          <a:effectLst>
            <a:outerShdw blurRad="660400" dist="127000" dir="5400000" algn="ctr" rotWithShape="0">
              <a:srgbClr val="000000">
                <a:alpha val="5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207241" y="471450"/>
            <a:ext cx="5541549" cy="707886"/>
          </a:xfrm>
          <a:prstGeom prst="rect">
            <a:avLst/>
          </a:prstGeom>
          <a:effectLst>
            <a:glow rad="787400">
              <a:schemeClr val="accent1">
                <a:alpha val="12000"/>
              </a:schemeClr>
            </a:glow>
            <a:outerShdw blurRad="139700" dist="88900" dir="27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b="1" i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Times New Roman" panose="02020603050405020304" pitchFamily="18" charset="0"/>
              </a:rPr>
              <a:t>5. Уборка территории</a:t>
            </a:r>
            <a:endParaRPr lang="ru-RU" sz="4000" i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1835" y="73343"/>
            <a:ext cx="3707904" cy="1655702"/>
          </a:xfrm>
          <a:prstGeom prst="rect">
            <a:avLst/>
          </a:prstGeom>
          <a:effectLst>
            <a:outerShdw blurRad="101600" dist="114300" dir="5400000" algn="ctr" rotWithShape="0">
              <a:srgbClr val="000000">
                <a:alpha val="25000"/>
              </a:srgbClr>
            </a:outerShdw>
          </a:effectLst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524119">
            <a:off x="9620507" y="3772925"/>
            <a:ext cx="3353067" cy="2680627"/>
          </a:xfrm>
          <a:prstGeom prst="rect">
            <a:avLst/>
          </a:prstGeom>
          <a:effectLst>
            <a:glow>
              <a:schemeClr val="accent1">
                <a:alpha val="40000"/>
              </a:schemeClr>
            </a:glow>
            <a:outerShdw blurRad="203200" dist="127000" dir="5400000" algn="ctr" rotWithShape="0">
              <a:srgbClr val="000000">
                <a:alpha val="4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570830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sz="quarter" idx="13"/>
          </p:nvPr>
        </p:nvSpPr>
        <p:spPr>
          <a:xfrm>
            <a:off x="3544392" y="3787889"/>
            <a:ext cx="7559038" cy="3805707"/>
          </a:xfrm>
        </p:spPr>
        <p:txBody>
          <a:bodyPr>
            <a:normAutofit fontScale="40000" lnSpcReduction="20000"/>
          </a:bodyPr>
          <a:lstStyle/>
          <a:p>
            <a:endParaRPr lang="ru-RU" dirty="0" smtClean="0"/>
          </a:p>
          <a:p>
            <a:r>
              <a:rPr lang="ru-RU" sz="5100" b="1" dirty="0">
                <a:solidFill>
                  <a:schemeClr val="accent4">
                    <a:lumMod val="50000"/>
                  </a:schemeClr>
                </a:solidFill>
              </a:rPr>
              <a:t>ИЗМЕНЕНИЕ ЗАПРОСА НА КАЧЕСТВО ОБЩЕГО ОБРАЗОВАНИЯ</a:t>
            </a:r>
          </a:p>
          <a:p>
            <a:r>
              <a:rPr lang="ru-RU" sz="5100" b="1" dirty="0">
                <a:solidFill>
                  <a:schemeClr val="accent4">
                    <a:lumMod val="50000"/>
                  </a:schemeClr>
                </a:solidFill>
              </a:rPr>
              <a:t>ПРИОРИТЕТНОЙ ЦЕЛЬЮ СТАНОВИТСЯ ФОРМИРОВАНИЕ ФУНКЦИОНАЛЬНОЙ ГРАМОТНОСТИ В СИСТЕМЕ ОБЩЕГО ОБРАЗОВАНИЯ (PISA: МАТЕМАТИЧЕСКАЯ, ЕСТЕСТВЕННОНАУЧНАЯ, ЧИТАТЕЛЬСКАЯ И ДР.) </a:t>
            </a:r>
          </a:p>
          <a:p>
            <a:r>
              <a:rPr lang="ru-RU" sz="5100" b="1" dirty="0">
                <a:solidFill>
                  <a:schemeClr val="accent4">
                    <a:lumMod val="50000"/>
                  </a:schemeClr>
                </a:solidFill>
              </a:rPr>
              <a:t>СОЗДАНИЕ ПОДДЕРЖИВАЮЩЕЙ ПОЗИТИВНОЙ ОБРАЗОВАТЕЛЬНОЙ СРЕДЫ ЗА СЧЕТ ИЗМЕНЕНИЯ СОДЕРЖАНИЯ ОБРАЗОВАТЕЛЬНЫХ ПРОГРАММ ДЛЯ БОЛЕЕ ПОЛНОГО УЧЕТА ИНТЕРЕСОВ УЧАЩИХСЯ И ТРЕБОВАНИЙ 21 ВЕКА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04932" y="2"/>
            <a:ext cx="12087069" cy="1323439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chemeClr val="bg1"/>
                </a:solidFill>
              </a:rPr>
              <a:t>                         ОСОБЕННОСТИ </a:t>
            </a:r>
            <a:r>
              <a:rPr lang="ru-RU" sz="4000" b="1" dirty="0">
                <a:solidFill>
                  <a:schemeClr val="bg1"/>
                </a:solidFill>
              </a:rPr>
              <a:t>ЭТАПА РАЗВИТИЯ </a:t>
            </a:r>
          </a:p>
          <a:p>
            <a:pPr algn="ctr"/>
            <a:r>
              <a:rPr lang="ru-RU" sz="4000" b="1" dirty="0">
                <a:solidFill>
                  <a:schemeClr val="bg1"/>
                </a:solidFill>
              </a:rPr>
              <a:t>                              </a:t>
            </a:r>
            <a:r>
              <a:rPr lang="ru-RU" sz="4000" b="1" dirty="0" smtClean="0">
                <a:solidFill>
                  <a:schemeClr val="bg1"/>
                </a:solidFill>
              </a:rPr>
              <a:t>РОССИЙСКОГО </a:t>
            </a:r>
            <a:r>
              <a:rPr lang="ru-RU" sz="4000" b="1" dirty="0">
                <a:solidFill>
                  <a:schemeClr val="bg1"/>
                </a:solidFill>
              </a:rPr>
              <a:t>ОБРАЗОВАНИЯ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515809" y="1840319"/>
            <a:ext cx="9484237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>
                <a:solidFill>
                  <a:srgbClr val="FF0000"/>
                </a:solidFill>
                <a:cs typeface="Times New Roman" pitchFamily="18" charset="0"/>
              </a:rPr>
              <a:t>«Нельзя человека научить на всю жизнь,</a:t>
            </a:r>
          </a:p>
          <a:p>
            <a:r>
              <a:rPr lang="ru-RU" sz="4000" b="1" dirty="0">
                <a:solidFill>
                  <a:srgbClr val="FF0000"/>
                </a:solidFill>
                <a:cs typeface="Times New Roman" pitchFamily="18" charset="0"/>
              </a:rPr>
              <a:t>его надо научить учиться всю жизнь!» </a:t>
            </a:r>
          </a:p>
          <a:p>
            <a:r>
              <a:rPr lang="ru-RU" sz="4000" b="1" dirty="0">
                <a:solidFill>
                  <a:srgbClr val="FF0000"/>
                </a:solidFill>
                <a:cs typeface="Times New Roman" pitchFamily="18" charset="0"/>
              </a:rPr>
              <a:t>                                 К. Д. Ушинский</a:t>
            </a:r>
          </a:p>
          <a:p>
            <a:endParaRPr lang="ru-RU" sz="4000" dirty="0">
              <a:solidFill>
                <a:srgbClr val="FF0000"/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1835" y="73343"/>
            <a:ext cx="3707904" cy="1655702"/>
          </a:xfrm>
          <a:prstGeom prst="rect">
            <a:avLst/>
          </a:prstGeom>
          <a:effectLst>
            <a:outerShdw blurRad="101600" dist="114300" dir="5400000" algn="ctr" rotWithShape="0">
              <a:srgbClr val="000000">
                <a:alpha val="25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524119">
            <a:off x="9620507" y="3772925"/>
            <a:ext cx="3353067" cy="2680627"/>
          </a:xfrm>
          <a:prstGeom prst="rect">
            <a:avLst/>
          </a:prstGeom>
          <a:effectLst>
            <a:glow>
              <a:schemeClr val="accent1">
                <a:alpha val="40000"/>
              </a:schemeClr>
            </a:glow>
            <a:outerShdw blurRad="203200" dist="127000" dir="5400000" algn="ctr" rotWithShape="0">
              <a:srgbClr val="000000">
                <a:alpha val="45000"/>
              </a:srgbClr>
            </a:outerShdw>
          </a:effectLst>
        </p:spPr>
      </p:pic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021" y="3624292"/>
            <a:ext cx="3172779" cy="26382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253238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/>
          <p:nvPr/>
        </p:nvPicPr>
        <p:blipFill>
          <a:blip r:embed="rId2"/>
          <a:stretch>
            <a:fillRect/>
          </a:stretch>
        </p:blipFill>
        <p:spPr>
          <a:xfrm>
            <a:off x="6005554" y="2713984"/>
            <a:ext cx="3690849" cy="3028386"/>
          </a:xfrm>
          <a:prstGeom prst="rect">
            <a:avLst/>
          </a:prstGeom>
        </p:spPr>
      </p:pic>
      <p:pic>
        <p:nvPicPr>
          <p:cNvPr id="8" name="Рисунок 7"/>
          <p:cNvPicPr/>
          <p:nvPr/>
        </p:nvPicPr>
        <p:blipFill rotWithShape="1">
          <a:blip r:embed="rId3"/>
          <a:srcRect l="8487"/>
          <a:stretch/>
        </p:blipFill>
        <p:spPr>
          <a:xfrm>
            <a:off x="2279579" y="2677529"/>
            <a:ext cx="3578389" cy="3033463"/>
          </a:xfrm>
          <a:prstGeom prst="rect">
            <a:avLst/>
          </a:prstGeom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7392ECC-8FAC-4AA6-8846-A4A834C14022}" type="slidenum">
              <a:rPr lang="ru-RU">
                <a:solidFill>
                  <a:prstClr val="black">
                    <a:tint val="75000"/>
                  </a:prstClr>
                </a:solidFill>
                <a:latin typeface="Calibri"/>
              </a:rPr>
              <a:pPr>
                <a:defRPr/>
              </a:pPr>
              <a:t>20</a:t>
            </a:fld>
            <a:endParaRPr lang="ru-RU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pic>
        <p:nvPicPr>
          <p:cNvPr id="6" name="Рисунок 5"/>
          <p:cNvPicPr/>
          <p:nvPr/>
        </p:nvPicPr>
        <p:blipFill>
          <a:blip r:embed="rId4"/>
          <a:stretch>
            <a:fillRect/>
          </a:stretch>
        </p:blipFill>
        <p:spPr>
          <a:xfrm>
            <a:off x="4378415" y="2626228"/>
            <a:ext cx="2741118" cy="322843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701" r="6638"/>
          <a:stretch/>
        </p:blipFill>
        <p:spPr>
          <a:xfrm>
            <a:off x="2764902" y="2476439"/>
            <a:ext cx="6300298" cy="3916795"/>
          </a:xfrm>
          <a:prstGeom prst="rect">
            <a:avLst/>
          </a:prstGeom>
        </p:spPr>
      </p:pic>
      <p:sp>
        <p:nvSpPr>
          <p:cNvPr id="14" name="Скругленный прямоугольник 13"/>
          <p:cNvSpPr/>
          <p:nvPr/>
        </p:nvSpPr>
        <p:spPr>
          <a:xfrm>
            <a:off x="3004656" y="561309"/>
            <a:ext cx="5946721" cy="594507"/>
          </a:xfrm>
          <a:prstGeom prst="roundRect">
            <a:avLst/>
          </a:prstGeom>
          <a:effectLst>
            <a:outerShdw blurRad="660400" dist="127000" dir="5400000" algn="ctr" rotWithShape="0">
              <a:srgbClr val="000000">
                <a:alpha val="5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207241" y="471450"/>
            <a:ext cx="5541549" cy="707886"/>
          </a:xfrm>
          <a:prstGeom prst="rect">
            <a:avLst/>
          </a:prstGeom>
          <a:effectLst>
            <a:glow rad="787400">
              <a:schemeClr val="accent1">
                <a:alpha val="12000"/>
              </a:schemeClr>
            </a:glow>
            <a:outerShdw blurRad="139700" dist="88900" dir="27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b="1" i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Times New Roman" panose="02020603050405020304" pitchFamily="18" charset="0"/>
              </a:rPr>
              <a:t>6. Сбор макулатуры</a:t>
            </a:r>
            <a:endParaRPr lang="ru-RU" sz="4000" i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703512" y="1203652"/>
            <a:ext cx="8090924" cy="122495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marL="457200" algn="ctr" fontAlgn="base">
              <a:lnSpc>
                <a:spcPct val="115000"/>
              </a:lnSpc>
              <a:spcBef>
                <a:spcPct val="0"/>
              </a:spcBef>
            </a:pPr>
            <a:r>
              <a:rPr lang="ru-RU" sz="1600" i="1" dirty="0">
                <a:solidFill>
                  <a:srgbClr val="1F497D"/>
                </a:solidFill>
                <a:latin typeface="Calibri"/>
                <a:ea typeface="Times New Roman" panose="02020603050405020304" pitchFamily="18" charset="0"/>
                <a:cs typeface="Times New Roman" panose="02020603050405020304" pitchFamily="18" charset="0"/>
              </a:rPr>
              <a:t>В нашем районе, как и по всей стране, сборы гуманитарных грузов на передовую Специальной Военной Операции идут непрерывно. И происходит это благодаря неравнодушию каждого. Ведь у многих сейчас в СВО участвуют родные и близкие. Внести свою лепту никогда не поздно и по силам каждому.</a:t>
            </a:r>
            <a:endParaRPr lang="ru-RU" sz="1400" i="1" dirty="0">
              <a:solidFill>
                <a:srgbClr val="1F497D"/>
              </a:solidFill>
              <a:latin typeface="Calibri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1835" y="73343"/>
            <a:ext cx="3707904" cy="1655702"/>
          </a:xfrm>
          <a:prstGeom prst="rect">
            <a:avLst/>
          </a:prstGeom>
          <a:effectLst>
            <a:outerShdw blurRad="101600" dist="114300" dir="5400000" algn="ctr" rotWithShape="0">
              <a:srgbClr val="000000">
                <a:alpha val="25000"/>
              </a:srgbClr>
            </a:outerShdw>
          </a:effectLst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524119">
            <a:off x="9620507" y="3772925"/>
            <a:ext cx="3353067" cy="2680627"/>
          </a:xfrm>
          <a:prstGeom prst="rect">
            <a:avLst/>
          </a:prstGeom>
          <a:effectLst>
            <a:glow>
              <a:schemeClr val="accent1">
                <a:alpha val="40000"/>
              </a:schemeClr>
            </a:glow>
            <a:outerShdw blurRad="203200" dist="127000" dir="5400000" algn="ctr" rotWithShape="0">
              <a:srgbClr val="000000">
                <a:alpha val="4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9609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2315580" y="476675"/>
            <a:ext cx="7560840" cy="5878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lnSpc>
                <a:spcPct val="115000"/>
              </a:lnSpc>
              <a:spcBef>
                <a:spcPct val="0"/>
              </a:spcBef>
              <a:spcAft>
                <a:spcPts val="1000"/>
              </a:spcAft>
            </a:pPr>
            <a:r>
              <a:rPr lang="ru-RU" sz="2800" b="1" dirty="0">
                <a:solidFill>
                  <a:prstClr val="white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Задача  № 4</a:t>
            </a:r>
            <a:endParaRPr lang="ru-RU" sz="2400" dirty="0">
              <a:solidFill>
                <a:prstClr val="white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172341" y="1443844"/>
            <a:ext cx="7776864" cy="347787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200" i="1" dirty="0">
                <a:solidFill>
                  <a:srgbClr val="1F497D"/>
                </a:solidFill>
                <a:latin typeface="Calibri"/>
                <a:ea typeface="Times New Roman" panose="02020603050405020304" pitchFamily="18" charset="0"/>
              </a:rPr>
              <a:t>Ученики Оборонинской средней школы сдали 2,4 тонны макулатуры. Заработанные 23 520 рублей мордовцы отправили на помощь участникам СВО. Для поддержания соревновательного духа организаторы сбора подготовили почётные грамоты отличившимся. В среднем звене третье место занял наш класс. </a:t>
            </a:r>
          </a:p>
          <a:p>
            <a:pPr marL="457200" indent="-457200" fontAlgn="base">
              <a:spcBef>
                <a:spcPct val="0"/>
              </a:spcBef>
              <a:spcAft>
                <a:spcPct val="0"/>
              </a:spcAft>
              <a:buFontTx/>
              <a:buAutoNum type="arabicParenR"/>
            </a:pPr>
            <a:r>
              <a:rPr lang="ru-RU" sz="2200" i="1" dirty="0">
                <a:solidFill>
                  <a:srgbClr val="1F497D"/>
                </a:solidFill>
                <a:latin typeface="Calibri"/>
                <a:ea typeface="Times New Roman" panose="02020603050405020304" pitchFamily="18" charset="0"/>
              </a:rPr>
              <a:t>Рассчитайте стоимость 1 кг макулатуры </a:t>
            </a:r>
          </a:p>
          <a:p>
            <a:pPr marL="457200" indent="-457200" fontAlgn="base">
              <a:spcBef>
                <a:spcPct val="0"/>
              </a:spcBef>
              <a:spcAft>
                <a:spcPct val="0"/>
              </a:spcAft>
              <a:buFontTx/>
              <a:buAutoNum type="arabicParenR"/>
            </a:pPr>
            <a:r>
              <a:rPr lang="ru-RU" sz="2200" i="1" dirty="0">
                <a:solidFill>
                  <a:srgbClr val="1F497D"/>
                </a:solidFill>
                <a:latin typeface="Calibri"/>
                <a:ea typeface="Times New Roman" panose="02020603050405020304" pitchFamily="18" charset="0"/>
              </a:rPr>
              <a:t>Полученный результат округлите до целых;</a:t>
            </a:r>
          </a:p>
          <a:p>
            <a:pPr marL="457200" indent="-457200" fontAlgn="base">
              <a:spcBef>
                <a:spcPct val="0"/>
              </a:spcBef>
              <a:spcAft>
                <a:spcPct val="0"/>
              </a:spcAft>
              <a:buFontTx/>
              <a:buAutoNum type="arabicParenR"/>
            </a:pPr>
            <a:r>
              <a:rPr lang="ru-RU" sz="2200" i="1" dirty="0">
                <a:solidFill>
                  <a:srgbClr val="1F497D"/>
                </a:solidFill>
                <a:latin typeface="Calibri"/>
                <a:ea typeface="Times New Roman" panose="02020603050405020304" pitchFamily="18" charset="0"/>
              </a:rPr>
              <a:t>Сколько средств направил на помощь участникам СВО</a:t>
            </a:r>
            <a:endParaRPr lang="en-US" sz="2200" i="1" dirty="0">
              <a:solidFill>
                <a:srgbClr val="1F497D"/>
              </a:solidFill>
              <a:latin typeface="Calibri"/>
              <a:ea typeface="Times New Roman" panose="02020603050405020304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200" i="1" dirty="0">
                <a:solidFill>
                  <a:srgbClr val="1F497D"/>
                </a:solidFill>
                <a:latin typeface="Calibri"/>
                <a:ea typeface="Times New Roman" panose="02020603050405020304" pitchFamily="18" charset="0"/>
              </a:rPr>
              <a:t>      </a:t>
            </a:r>
            <a:r>
              <a:rPr lang="ru-RU" sz="2200" i="1" dirty="0">
                <a:solidFill>
                  <a:srgbClr val="1F497D"/>
                </a:solidFill>
                <a:latin typeface="Calibri"/>
                <a:ea typeface="Times New Roman" panose="02020603050405020304" pitchFamily="18" charset="0"/>
              </a:rPr>
              <a:t> наш класс,  если мы собрали 239,5 кг макулатуры?</a:t>
            </a:r>
            <a:endParaRPr lang="ru-RU" sz="2200" i="1" dirty="0">
              <a:solidFill>
                <a:srgbClr val="1F497D"/>
              </a:solidFill>
              <a:latin typeface="Calibri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087888" y="4921716"/>
            <a:ext cx="3456384" cy="1569660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400" i="1" dirty="0">
                <a:solidFill>
                  <a:srgbClr val="1F497D"/>
                </a:solidFill>
                <a:latin typeface="Calibri"/>
                <a:ea typeface="Times New Roman" panose="02020603050405020304" pitchFamily="18" charset="0"/>
              </a:rPr>
              <a:t>Ответ: 1) </a:t>
            </a:r>
            <a:r>
              <a:rPr lang="ru-RU" sz="2400" b="1" i="1" dirty="0">
                <a:solidFill>
                  <a:srgbClr val="FF0000"/>
                </a:solidFill>
                <a:latin typeface="Calibri"/>
                <a:ea typeface="Times New Roman" panose="02020603050405020304" pitchFamily="18" charset="0"/>
              </a:rPr>
              <a:t>9,8 руб </a:t>
            </a:r>
            <a:r>
              <a:rPr lang="ru-RU" sz="2400" i="1" dirty="0">
                <a:solidFill>
                  <a:srgbClr val="1F497D"/>
                </a:solidFill>
                <a:latin typeface="Calibri"/>
                <a:ea typeface="Times New Roman" panose="02020603050405020304" pitchFamily="18" charset="0"/>
              </a:rPr>
              <a:t>за 1 кг   макулатуры,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400" i="1" dirty="0">
                <a:solidFill>
                  <a:srgbClr val="1F497D"/>
                </a:solidFill>
                <a:latin typeface="Calibri"/>
                <a:ea typeface="Times New Roman" panose="02020603050405020304" pitchFamily="18" charset="0"/>
              </a:rPr>
              <a:t>            2)  </a:t>
            </a:r>
            <a:r>
              <a:rPr lang="ru-RU" sz="2400" b="1" i="1" dirty="0">
                <a:solidFill>
                  <a:srgbClr val="FF0000"/>
                </a:solidFill>
                <a:latin typeface="Calibri"/>
                <a:ea typeface="Times New Roman" panose="02020603050405020304" pitchFamily="18" charset="0"/>
              </a:rPr>
              <a:t>10 руб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400" i="1" dirty="0">
                <a:solidFill>
                  <a:srgbClr val="1F497D"/>
                </a:solidFill>
                <a:latin typeface="Calibri"/>
                <a:ea typeface="Times New Roman" panose="02020603050405020304" pitchFamily="18" charset="0"/>
              </a:rPr>
              <a:t>            3)  </a:t>
            </a:r>
            <a:r>
              <a:rPr lang="ru-RU" sz="2400" b="1" i="1" dirty="0">
                <a:solidFill>
                  <a:srgbClr val="FF0000"/>
                </a:solidFill>
                <a:latin typeface="Calibri"/>
                <a:ea typeface="Times New Roman" panose="02020603050405020304" pitchFamily="18" charset="0"/>
              </a:rPr>
              <a:t>2395 руб </a:t>
            </a:r>
            <a:endParaRPr lang="ru-RU" sz="2400" b="1" i="1" dirty="0">
              <a:solidFill>
                <a:srgbClr val="FF0000"/>
              </a:solidFill>
              <a:latin typeface="Calibri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3004656" y="561309"/>
            <a:ext cx="5946721" cy="594507"/>
          </a:xfrm>
          <a:prstGeom prst="roundRect">
            <a:avLst/>
          </a:prstGeom>
          <a:effectLst>
            <a:outerShdw blurRad="660400" dist="127000" dir="5400000" algn="ctr" rotWithShape="0">
              <a:srgbClr val="000000">
                <a:alpha val="5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207241" y="471450"/>
            <a:ext cx="5541549" cy="707886"/>
          </a:xfrm>
          <a:prstGeom prst="rect">
            <a:avLst/>
          </a:prstGeom>
          <a:effectLst>
            <a:glow rad="787400">
              <a:schemeClr val="accent1">
                <a:alpha val="12000"/>
              </a:schemeClr>
            </a:glow>
            <a:outerShdw blurRad="139700" dist="88900" dir="27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b="1" i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Times New Roman" panose="02020603050405020304" pitchFamily="18" charset="0"/>
              </a:rPr>
              <a:t>6. Сбор макулатуры</a:t>
            </a:r>
            <a:endParaRPr lang="ru-RU" sz="4000" i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8790" y="4528579"/>
            <a:ext cx="1557395" cy="1836978"/>
          </a:xfrm>
          <a:prstGeom prst="rect">
            <a:avLst/>
          </a:prstGeom>
          <a:effectLst>
            <a:outerShdw blurRad="279400" dist="177800" dir="6600000" sx="107000" sy="107000" algn="ctr" rotWithShape="0">
              <a:srgbClr val="000000">
                <a:alpha val="35000"/>
              </a:srgbClr>
            </a:outerShdw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1835" y="73343"/>
            <a:ext cx="3707904" cy="1655702"/>
          </a:xfrm>
          <a:prstGeom prst="rect">
            <a:avLst/>
          </a:prstGeom>
          <a:effectLst>
            <a:outerShdw blurRad="101600" dist="114300" dir="5400000" algn="ctr" rotWithShape="0">
              <a:srgbClr val="000000">
                <a:alpha val="25000"/>
              </a:srgbClr>
            </a:outerShdw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524119">
            <a:off x="9620507" y="3772925"/>
            <a:ext cx="3353067" cy="2680627"/>
          </a:xfrm>
          <a:prstGeom prst="rect">
            <a:avLst/>
          </a:prstGeom>
          <a:effectLst>
            <a:glow>
              <a:schemeClr val="accent1">
                <a:alpha val="40000"/>
              </a:schemeClr>
            </a:glow>
            <a:outerShdw blurRad="203200" dist="127000" dir="5400000" algn="ctr" rotWithShape="0">
              <a:srgbClr val="000000">
                <a:alpha val="4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636846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7392ECC-8FAC-4AA6-8846-A4A834C14022}" type="slidenum">
              <a:rPr lang="ru-RU">
                <a:solidFill>
                  <a:prstClr val="black">
                    <a:tint val="75000"/>
                  </a:prstClr>
                </a:solidFill>
                <a:latin typeface="Calibri"/>
              </a:rPr>
              <a:pPr>
                <a:defRPr/>
              </a:pPr>
              <a:t>22</a:t>
            </a:fld>
            <a:endParaRPr lang="ru-RU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524119">
            <a:off x="9620507" y="3772925"/>
            <a:ext cx="3353067" cy="2680627"/>
          </a:xfrm>
          <a:prstGeom prst="rect">
            <a:avLst/>
          </a:prstGeom>
          <a:effectLst>
            <a:glow>
              <a:schemeClr val="accent1">
                <a:alpha val="40000"/>
              </a:schemeClr>
            </a:glow>
            <a:outerShdw blurRad="203200" dist="127000" dir="5400000" algn="ctr" rotWithShape="0">
              <a:srgbClr val="000000">
                <a:alpha val="45000"/>
              </a:srgbClr>
            </a:outerShdw>
          </a:effectLst>
        </p:spPr>
      </p:pic>
      <p:sp>
        <p:nvSpPr>
          <p:cNvPr id="12" name="Прямоугольник 11"/>
          <p:cNvSpPr/>
          <p:nvPr/>
        </p:nvSpPr>
        <p:spPr>
          <a:xfrm>
            <a:off x="1733005" y="1044616"/>
            <a:ext cx="9710057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002060"/>
                </a:solidFill>
              </a:rPr>
              <a:t>Функциональная грамотность – это не новые знания. В первую очередь, это – КОМПЕТЕНЦИИ, готовность и способность ДЕЙСТВОВАТЬ с опорой на уже полученные знания по РАЗНЫМ предметам и жизненный опыт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2502" y="2792738"/>
            <a:ext cx="4541979" cy="3631686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5590903" y="3280006"/>
            <a:ext cx="4833257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</a:rPr>
              <a:t> Этот </a:t>
            </a:r>
            <a:r>
              <a:rPr lang="ru-RU" sz="3200" b="1" dirty="0">
                <a:solidFill>
                  <a:srgbClr val="C00000"/>
                </a:solidFill>
              </a:rPr>
              <a:t>комплекс навыков и компетенций необходим школьнику для жизни в мире будущего.</a:t>
            </a: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1835" y="73343"/>
            <a:ext cx="3707904" cy="1655702"/>
          </a:xfrm>
          <a:prstGeom prst="rect">
            <a:avLst/>
          </a:prstGeom>
          <a:effectLst>
            <a:outerShdw blurRad="101600" dist="114300" dir="5400000" algn="ctr" rotWithShape="0">
              <a:srgbClr val="000000">
                <a:alpha val="2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528710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D38780C-E2D6-4F58-95E0-CB6A85B062FF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26.08.2024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http://aida.ucoz.ru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7392ECC-8FAC-4AA6-8846-A4A834C1402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11A8F320-CE51-4A36-AA47-A8DD0BABA4AA}"/>
              </a:ext>
            </a:extLst>
          </p:cNvPr>
          <p:cNvSpPr txBox="1">
            <a:spLocks/>
          </p:cNvSpPr>
          <p:nvPr/>
        </p:nvSpPr>
        <p:spPr>
          <a:xfrm>
            <a:off x="860962" y="681294"/>
            <a:ext cx="10094423" cy="1844195"/>
          </a:xfrm>
          <a:prstGeom prst="rect">
            <a:avLst/>
          </a:prstGeom>
        </p:spPr>
        <p:txBody>
          <a:bodyPr>
            <a:normAutofit fontScale="90000" lnSpcReduction="10000"/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ts val="0"/>
              </a:spcBef>
            </a:pPr>
            <a:r>
              <a:rPr lang="kk-KZ" b="1" dirty="0" smtClean="0">
                <a:ln w="18000">
                  <a:solidFill>
                    <a:srgbClr val="DA1F28">
                      <a:satMod val="140000"/>
                    </a:srgbClr>
                  </a:solidFill>
                  <a:prstDash val="solid"/>
                  <a:miter lim="800000"/>
                </a:ln>
                <a:latin typeface="Calibri" panose="020F0502020204030204" pitchFamily="34" charset="0"/>
              </a:rPr>
              <a:t>Спасибо за внимание!</a:t>
            </a:r>
            <a:br>
              <a:rPr lang="kk-KZ" b="1" dirty="0" smtClean="0">
                <a:ln w="18000">
                  <a:solidFill>
                    <a:srgbClr val="DA1F28">
                      <a:satMod val="140000"/>
                    </a:srgbClr>
                  </a:solidFill>
                  <a:prstDash val="solid"/>
                  <a:miter lim="800000"/>
                </a:ln>
                <a:latin typeface="Calibri" panose="020F0502020204030204" pitchFamily="34" charset="0"/>
              </a:rPr>
            </a:br>
            <a:r>
              <a:rPr lang="kk-KZ" b="1" dirty="0" smtClean="0">
                <a:ln w="18000">
                  <a:solidFill>
                    <a:srgbClr val="DA1F28">
                      <a:satMod val="140000"/>
                    </a:srgbClr>
                  </a:solidFill>
                  <a:prstDash val="solid"/>
                  <a:miter lim="800000"/>
                </a:ln>
                <a:latin typeface="Calibri" panose="020F0502020204030204" pitchFamily="34" charset="0"/>
              </a:rPr>
              <a:t>Желаю удачи  и новых высот в процессе обучения !</a:t>
            </a:r>
            <a:endParaRPr lang="en-US" b="1" dirty="0">
              <a:ln w="18000">
                <a:solidFill>
                  <a:srgbClr val="DA1F28">
                    <a:satMod val="140000"/>
                  </a:srgbClr>
                </a:solidFill>
                <a:prstDash val="solid"/>
                <a:miter lim="800000"/>
              </a:ln>
              <a:latin typeface="Tw Cen MT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4378" y="2626774"/>
            <a:ext cx="8565622" cy="381642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524119">
            <a:off x="9620507" y="3772925"/>
            <a:ext cx="3353067" cy="2680627"/>
          </a:xfrm>
          <a:prstGeom prst="rect">
            <a:avLst/>
          </a:prstGeom>
          <a:effectLst>
            <a:glow>
              <a:schemeClr val="accent1">
                <a:alpha val="40000"/>
              </a:schemeClr>
            </a:glow>
            <a:outerShdw blurRad="203200" dist="127000" dir="5400000" algn="ctr" rotWithShape="0">
              <a:srgbClr val="000000">
                <a:alpha val="45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1835" y="73343"/>
            <a:ext cx="3707904" cy="1655702"/>
          </a:xfrm>
          <a:prstGeom prst="rect">
            <a:avLst/>
          </a:prstGeom>
          <a:effectLst>
            <a:outerShdw blurRad="101600" dist="114300" dir="5400000" algn="ctr" rotWithShape="0">
              <a:srgbClr val="000000">
                <a:alpha val="2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954947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Users\avdeeva\Desktop\Новая папка (2)\Новая папка\3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899" r="31955" b="6484"/>
          <a:stretch/>
        </p:blipFill>
        <p:spPr bwMode="auto">
          <a:xfrm>
            <a:off x="1088571" y="367938"/>
            <a:ext cx="10337074" cy="63354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1835" y="73343"/>
            <a:ext cx="3707904" cy="1655702"/>
          </a:xfrm>
          <a:prstGeom prst="rect">
            <a:avLst/>
          </a:prstGeom>
          <a:effectLst>
            <a:outerShdw blurRad="101600" dist="114300" dir="5400000" algn="ctr" rotWithShape="0">
              <a:srgbClr val="000000">
                <a:alpha val="25000"/>
              </a:srgb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524119">
            <a:off x="9620507" y="3772925"/>
            <a:ext cx="3353067" cy="2680627"/>
          </a:xfrm>
          <a:prstGeom prst="rect">
            <a:avLst/>
          </a:prstGeom>
          <a:effectLst>
            <a:glow>
              <a:schemeClr val="accent1">
                <a:alpha val="40000"/>
              </a:schemeClr>
            </a:glow>
            <a:outerShdw blurRad="203200" dist="127000" dir="5400000" algn="ctr" rotWithShape="0">
              <a:srgbClr val="000000">
                <a:alpha val="4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531853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sz="quarter" idx="13"/>
          </p:nvPr>
        </p:nvSpPr>
        <p:spPr>
          <a:xfrm>
            <a:off x="0" y="1722120"/>
            <a:ext cx="8478619" cy="5135880"/>
          </a:xfrm>
        </p:spPr>
        <p:txBody>
          <a:bodyPr>
            <a:noAutofit/>
          </a:bodyPr>
          <a:lstStyle/>
          <a:p>
            <a:pPr marL="0" indent="457200" algn="just">
              <a:spcBef>
                <a:spcPts val="0"/>
              </a:spcBef>
            </a:pPr>
            <a:r>
              <a:rPr lang="ru-RU" sz="2000" b="1" dirty="0">
                <a:solidFill>
                  <a:schemeClr val="accent5">
                    <a:lumMod val="75000"/>
                  </a:schemeClr>
                </a:solidFill>
              </a:rPr>
              <a:t>1. Читательская грамотность </a:t>
            </a:r>
            <a:r>
              <a:rPr lang="ru-RU" sz="2000" dirty="0">
                <a:solidFill>
                  <a:schemeClr val="accent5">
                    <a:lumMod val="75000"/>
                  </a:schemeClr>
                </a:solidFill>
              </a:rPr>
              <a:t>Способность человека понимать и использовать письменное тексты, размышлять о них и заниматься чтением, чтобы достигать своих целей, расширять свои знания и возможности, участвовать в социальной жизни. </a:t>
            </a:r>
          </a:p>
          <a:p>
            <a:pPr marL="0" indent="457200" algn="just">
              <a:spcBef>
                <a:spcPts val="0"/>
              </a:spcBef>
            </a:pPr>
            <a:r>
              <a:rPr lang="ru-RU" sz="2000" b="1" dirty="0">
                <a:solidFill>
                  <a:schemeClr val="accent5">
                    <a:lumMod val="75000"/>
                  </a:schemeClr>
                </a:solidFill>
              </a:rPr>
              <a:t>2. Естественно-научная грамотность </a:t>
            </a:r>
            <a:r>
              <a:rPr lang="ru-RU" sz="2000" dirty="0">
                <a:solidFill>
                  <a:schemeClr val="accent5">
                    <a:lumMod val="75000"/>
                  </a:schemeClr>
                </a:solidFill>
              </a:rPr>
              <a:t>Способность человека занимать активную гражданскую позицию по вопросам, связанным с естественно-научными идеями: научно объяснять явления; понимать особенности естественно-научного исследования; интерпретировать данные и использовать научные доказательства. </a:t>
            </a:r>
          </a:p>
          <a:p>
            <a:pPr marL="0" indent="457200" algn="just">
              <a:spcBef>
                <a:spcPts val="0"/>
              </a:spcBef>
            </a:pPr>
            <a:r>
              <a:rPr lang="ru-RU" sz="2000" b="1" dirty="0">
                <a:solidFill>
                  <a:srgbClr val="FF0000"/>
                </a:solidFill>
              </a:rPr>
              <a:t>3. Математическая грамотность </a:t>
            </a:r>
            <a:r>
              <a:rPr lang="ru-RU" sz="2000" dirty="0">
                <a:solidFill>
                  <a:schemeClr val="accent5">
                    <a:lumMod val="75000"/>
                  </a:schemeClr>
                </a:solidFill>
              </a:rPr>
              <a:t>Способность формулировать, применять и интерпретировать математику в разнообразных контекстах: применять математические рассуждения; использовать математические понятия и инструменты. </a:t>
            </a:r>
          </a:p>
          <a:p>
            <a:pPr marL="0" indent="457200" algn="just">
              <a:spcBef>
                <a:spcPts val="0"/>
              </a:spcBef>
            </a:pPr>
            <a:r>
              <a:rPr lang="ru-RU" sz="2000" b="1" dirty="0">
                <a:solidFill>
                  <a:schemeClr val="accent5">
                    <a:lumMod val="75000"/>
                  </a:schemeClr>
                </a:solidFill>
              </a:rPr>
              <a:t>4. Финансовая грамотность</a:t>
            </a:r>
          </a:p>
          <a:p>
            <a:pPr marL="0" indent="457200" algn="just">
              <a:spcBef>
                <a:spcPts val="0"/>
              </a:spcBef>
            </a:pPr>
            <a:r>
              <a:rPr lang="ru-RU" sz="2000" b="1" dirty="0">
                <a:solidFill>
                  <a:schemeClr val="accent5">
                    <a:lumMod val="75000"/>
                  </a:schemeClr>
                </a:solidFill>
              </a:rPr>
              <a:t> 5. Креативное мышление</a:t>
            </a:r>
          </a:p>
          <a:p>
            <a:pPr marL="0" indent="457200" algn="just">
              <a:spcBef>
                <a:spcPts val="0"/>
              </a:spcBef>
            </a:pPr>
            <a:r>
              <a:rPr lang="ru-RU" sz="2000" b="1" dirty="0">
                <a:solidFill>
                  <a:schemeClr val="accent5">
                    <a:lumMod val="75000"/>
                  </a:schemeClr>
                </a:solidFill>
              </a:rPr>
              <a:t> 6. Глобальные компетенции</a:t>
            </a:r>
          </a:p>
          <a:p>
            <a:pPr marL="0" indent="457200" algn="just">
              <a:spcBef>
                <a:spcPts val="0"/>
              </a:spcBef>
            </a:pPr>
            <a:r>
              <a:rPr lang="ru-RU" sz="2000" b="1" dirty="0">
                <a:solidFill>
                  <a:schemeClr val="accent5">
                    <a:lumMod val="75000"/>
                  </a:schemeClr>
                </a:solidFill>
              </a:rPr>
              <a:t/>
            </a:r>
            <a:br>
              <a:rPr lang="ru-RU" sz="2000" b="1" dirty="0">
                <a:solidFill>
                  <a:schemeClr val="accent5">
                    <a:lumMod val="75000"/>
                  </a:schemeClr>
                </a:solidFill>
              </a:rPr>
            </a:br>
            <a:r>
              <a:rPr lang="ru-RU" sz="2000" b="1" dirty="0">
                <a:solidFill>
                  <a:schemeClr val="accent5">
                    <a:lumMod val="75000"/>
                  </a:schemeClr>
                </a:solidFill>
              </a:rPr>
              <a:t/>
            </a:r>
            <a:br>
              <a:rPr lang="ru-RU" sz="2000" b="1" dirty="0">
                <a:solidFill>
                  <a:schemeClr val="accent5">
                    <a:lumMod val="75000"/>
                  </a:schemeClr>
                </a:solidFill>
              </a:rPr>
            </a:br>
            <a:endParaRPr lang="ru-RU" sz="20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2"/>
            <a:ext cx="12192000" cy="1323439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chemeClr val="bg1"/>
                </a:solidFill>
              </a:rPr>
              <a:t>                         СОСТАВЛЯЮЩИЕ </a:t>
            </a:r>
          </a:p>
          <a:p>
            <a:pPr algn="r"/>
            <a:r>
              <a:rPr lang="ru-RU" sz="4000" b="1" dirty="0" smtClean="0">
                <a:solidFill>
                  <a:schemeClr val="bg1"/>
                </a:solidFill>
              </a:rPr>
              <a:t>ФУНКЦИОНАЛЬНОЙ ГРАМОТНОСТИ</a:t>
            </a:r>
            <a:endParaRPr lang="ru-RU" sz="4400" b="1" dirty="0">
              <a:solidFill>
                <a:schemeClr val="bg1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78621" y="1802675"/>
            <a:ext cx="3713381" cy="722066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1835" y="73343"/>
            <a:ext cx="3707904" cy="1655702"/>
          </a:xfrm>
          <a:prstGeom prst="rect">
            <a:avLst/>
          </a:prstGeom>
          <a:effectLst>
            <a:outerShdw blurRad="101600" dist="114300" dir="5400000" algn="ctr" rotWithShape="0">
              <a:srgbClr val="000000">
                <a:alpha val="2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33298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sz="quarter" idx="13"/>
          </p:nvPr>
        </p:nvSpPr>
        <p:spPr>
          <a:xfrm>
            <a:off x="434716" y="1738859"/>
            <a:ext cx="10529375" cy="5119141"/>
          </a:xfrm>
        </p:spPr>
        <p:txBody>
          <a:bodyPr>
            <a:noAutofit/>
          </a:bodyPr>
          <a:lstStyle/>
          <a:p>
            <a:r>
              <a:rPr lang="ru-RU" sz="2800" dirty="0"/>
              <a:t>Формирование и развитие функциональной грамотности школьников выступает одним из главных показателей качества знаний и умений учащихся в аспекте международных сравнительных исследований. </a:t>
            </a:r>
          </a:p>
          <a:p>
            <a:r>
              <a:rPr lang="ru-RU" sz="2800" dirty="0"/>
              <a:t>Функциональная грамотность – это ключевые умения, которые позволяют использовать математические методы, чтобы решать задачи, которые возникают из практики, решать задачи, с которыми мы сталкиваемся в жизни.</a:t>
            </a:r>
          </a:p>
          <a:p>
            <a:r>
              <a:rPr lang="ru-RU" sz="2800" dirty="0"/>
              <a:t> В действительности, функциональная грамотность стоит в основе самой математики.</a:t>
            </a:r>
            <a:endParaRPr lang="ru-RU" sz="2800" dirty="0" smtClean="0"/>
          </a:p>
        </p:txBody>
      </p:sp>
      <p:sp>
        <p:nvSpPr>
          <p:cNvPr id="2" name="TextBox 1"/>
          <p:cNvSpPr txBox="1"/>
          <p:nvPr/>
        </p:nvSpPr>
        <p:spPr>
          <a:xfrm>
            <a:off x="104931" y="2"/>
            <a:ext cx="12087069" cy="1323439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solidFill>
                  <a:prstClr val="white"/>
                </a:solidFill>
              </a:rPr>
              <a:t>ФУНКЦИОНАЛЬНАЯ ГРАМОТНОСТЬ СТОИТ В ОСНОВЕ САМОЙ МАТЕМАТИКИ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524119">
            <a:off x="9620507" y="3772925"/>
            <a:ext cx="3353067" cy="2680627"/>
          </a:xfrm>
          <a:prstGeom prst="rect">
            <a:avLst/>
          </a:prstGeom>
          <a:effectLst>
            <a:glow>
              <a:schemeClr val="accent1">
                <a:alpha val="40000"/>
              </a:schemeClr>
            </a:glow>
            <a:outerShdw blurRad="203200" dist="127000" dir="5400000" algn="ctr" rotWithShape="0">
              <a:srgbClr val="000000">
                <a:alpha val="4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107898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4931" y="2"/>
            <a:ext cx="12087069" cy="64633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prstClr val="white"/>
                </a:solidFill>
              </a:rPr>
              <a:t>СТРУКТУРА ОЦЕНКИ МАТЕМАТИЧЕСКОЙ ГРАМОТНОСТИ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3" cstate="email"/>
          <a:srcRect t="14811"/>
          <a:stretch/>
        </p:blipFill>
        <p:spPr bwMode="auto">
          <a:xfrm>
            <a:off x="707033" y="1904374"/>
            <a:ext cx="9869657" cy="5088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3" cstate="email"/>
          <a:srcRect b="84151"/>
          <a:stretch/>
        </p:blipFill>
        <p:spPr bwMode="auto">
          <a:xfrm>
            <a:off x="2670746" y="651276"/>
            <a:ext cx="9144000" cy="8770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524119">
            <a:off x="9620507" y="3772925"/>
            <a:ext cx="3353067" cy="2680627"/>
          </a:xfrm>
          <a:prstGeom prst="rect">
            <a:avLst/>
          </a:prstGeom>
          <a:effectLst>
            <a:glow>
              <a:schemeClr val="accent1">
                <a:alpha val="40000"/>
              </a:schemeClr>
            </a:glow>
            <a:outerShdw blurRad="203200" dist="127000" dir="5400000" algn="ctr" rotWithShape="0">
              <a:srgbClr val="000000">
                <a:alpha val="4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0780006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Объект 2"/>
          <p:cNvPicPr>
            <a:picLocks noGrp="1" noChangeAspect="1"/>
          </p:cNvPicPr>
          <p:nvPr>
            <p:ph sz="quarter" idx="13"/>
          </p:nvPr>
        </p:nvPicPr>
        <p:blipFill rotWithShape="1">
          <a:blip r:embed="rId3"/>
          <a:srcRect l="2292" t="24044" r="56914" b="-1858"/>
          <a:stretch/>
        </p:blipFill>
        <p:spPr>
          <a:xfrm>
            <a:off x="5791201" y="1747257"/>
            <a:ext cx="4859629" cy="511074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04932" y="126447"/>
            <a:ext cx="12087068" cy="1323439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solidFill>
                  <a:prstClr val="white"/>
                </a:solidFill>
              </a:rPr>
              <a:t>МАТЕМАТИЧЕСКОЕ СОДЕРЖАНИЕ – ПРЕДМЕТНОЕ ЯДРО ФУНКЦИОНАЛЬНОЙ ГРАМОТНОСТИ     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/>
          <a:srcRect l="5245" t="5430" r="9193" b="12832"/>
          <a:stretch/>
        </p:blipFill>
        <p:spPr>
          <a:xfrm>
            <a:off x="0" y="1888760"/>
            <a:ext cx="3912433" cy="280316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5"/>
          <a:srcRect l="6836" t="25195" r="52513" b="13174"/>
          <a:stretch/>
        </p:blipFill>
        <p:spPr>
          <a:xfrm>
            <a:off x="3912433" y="1888762"/>
            <a:ext cx="1858780" cy="2113613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062334" y="4002375"/>
            <a:ext cx="15739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FF0000"/>
                </a:solidFill>
              </a:rPr>
              <a:t>Оценить результат!</a:t>
            </a:r>
          </a:p>
        </p:txBody>
      </p:sp>
    </p:spTree>
    <p:extLst>
      <p:ext uri="{BB962C8B-B14F-4D97-AF65-F5344CB8AC3E}">
        <p14:creationId xmlns:p14="http://schemas.microsoft.com/office/powerpoint/2010/main" val="1300007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>
            <a:extLst>
              <a:ext uri="{FF2B5EF4-FFF2-40B4-BE49-F238E27FC236}">
                <a16:creationId xmlns:a16="http://schemas.microsoft.com/office/drawing/2014/main" id="{D47D0689-A00C-454E-9434-2FD4AE9EDDB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24520" y="1770811"/>
            <a:ext cx="9104335" cy="498763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970143" y="648940"/>
            <a:ext cx="9416751" cy="367862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ПРАКТИКО-ОРИЕНТИРОВАННЫЕ ЗАДАЧИ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1835" y="73343"/>
            <a:ext cx="3707904" cy="1655702"/>
          </a:xfrm>
          <a:prstGeom prst="rect">
            <a:avLst/>
          </a:prstGeom>
          <a:effectLst>
            <a:outerShdw blurRad="101600" dist="114300" dir="5400000" algn="ctr" rotWithShape="0">
              <a:srgbClr val="000000">
                <a:alpha val="25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524119">
            <a:off x="9620507" y="3772925"/>
            <a:ext cx="3353067" cy="2680627"/>
          </a:xfrm>
          <a:prstGeom prst="rect">
            <a:avLst/>
          </a:prstGeom>
          <a:effectLst>
            <a:glow>
              <a:schemeClr val="accent1">
                <a:alpha val="40000"/>
              </a:schemeClr>
            </a:glow>
            <a:outerShdw blurRad="203200" dist="127000" dir="5400000" algn="ctr" rotWithShape="0">
              <a:srgbClr val="000000">
                <a:alpha val="4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52854493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D279D43-8B19-45ED-A82B-D940216F315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8759" t="44401" r="53240" b="34623"/>
          <a:stretch/>
        </p:blipFill>
        <p:spPr>
          <a:xfrm>
            <a:off x="2098768" y="3762103"/>
            <a:ext cx="7733211" cy="29354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3EEBAFB-4B7D-45EA-A507-F6C11654AD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1606" y="352847"/>
            <a:ext cx="11090086" cy="3279227"/>
          </a:xfrm>
        </p:spPr>
        <p:txBody>
          <a:bodyPr>
            <a:noAutofit/>
          </a:bodyPr>
          <a:lstStyle/>
          <a:p>
            <a:r>
              <a:rPr lang="ru-RU" sz="2000" dirty="0">
                <a:solidFill>
                  <a:srgbClr val="002060"/>
                </a:solidFill>
              </a:rPr>
              <a:t>                                               </a:t>
            </a:r>
            <a:r>
              <a:rPr lang="ru-RU" sz="3600" b="1" dirty="0">
                <a:solidFill>
                  <a:srgbClr val="002060"/>
                </a:solidFill>
              </a:rPr>
              <a:t>АНАЛИЗ </a:t>
            </a:r>
            <a:r>
              <a:rPr lang="ru-RU" sz="3600" b="1" dirty="0" smtClean="0">
                <a:solidFill>
                  <a:srgbClr val="002060"/>
                </a:solidFill>
              </a:rPr>
              <a:t>ГРАФИКОВ</a:t>
            </a:r>
            <a:r>
              <a:rPr lang="ru-RU" sz="3600" b="1" dirty="0">
                <a:solidFill>
                  <a:srgbClr val="002060"/>
                </a:solidFill>
              </a:rPr>
              <a:t/>
            </a:r>
            <a:br>
              <a:rPr lang="ru-RU" sz="3600" b="1" dirty="0">
                <a:solidFill>
                  <a:srgbClr val="002060"/>
                </a:solidFill>
              </a:rPr>
            </a:br>
            <a:r>
              <a:rPr lang="ru-RU" sz="2000" b="1" dirty="0">
                <a:solidFill>
                  <a:srgbClr val="002060"/>
                </a:solidFill>
              </a:rPr>
              <a:t/>
            </a:r>
            <a:br>
              <a:rPr lang="ru-RU" sz="2000" b="1" dirty="0">
                <a:solidFill>
                  <a:srgbClr val="002060"/>
                </a:solidFill>
              </a:rPr>
            </a:br>
            <a:r>
              <a:rPr lang="ru-RU" sz="2000" b="1" dirty="0">
                <a:solidFill>
                  <a:srgbClr val="002060"/>
                </a:solidFill>
              </a:rPr>
              <a:t/>
            </a:r>
            <a:br>
              <a:rPr lang="ru-RU" sz="2000" b="1" dirty="0">
                <a:solidFill>
                  <a:srgbClr val="002060"/>
                </a:solidFill>
              </a:rPr>
            </a:b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графике точками отмечена цена тонны меди на момент закрытия биржевых торгов во все рабочие дни с 3 по 18 марта 2018 г. По горизонтали указываются числа месяца, по вертикали — цена тонны меди в евро.</a:t>
            </a:r>
            <a:b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Когда было выгодно совершить покупку меди?</a:t>
            </a:r>
            <a:b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А) 3 марта;		Б) 13 марта;	В) 5 марта;		г) 4 марта;	д) 18 марта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1835" y="73343"/>
            <a:ext cx="3707904" cy="1655702"/>
          </a:xfrm>
          <a:prstGeom prst="rect">
            <a:avLst/>
          </a:prstGeom>
          <a:effectLst>
            <a:outerShdw blurRad="101600" dist="114300" dir="5400000" algn="ctr" rotWithShape="0">
              <a:srgbClr val="000000">
                <a:alpha val="25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524119">
            <a:off x="9620507" y="3772925"/>
            <a:ext cx="3353067" cy="2680627"/>
          </a:xfrm>
          <a:prstGeom prst="rect">
            <a:avLst/>
          </a:prstGeom>
          <a:effectLst>
            <a:glow>
              <a:schemeClr val="accent1">
                <a:alpha val="40000"/>
              </a:schemeClr>
            </a:glow>
            <a:outerShdw blurRad="203200" dist="127000" dir="5400000" algn="ctr" rotWithShape="0">
              <a:srgbClr val="000000">
                <a:alpha val="4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62697374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WidescreenPresentation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Median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5000"/>
                <a:satMod val="150000"/>
              </a:schemeClr>
            </a:gs>
            <a:gs pos="35000">
              <a:schemeClr val="phClr">
                <a:shade val="60000"/>
                <a:satMod val="150000"/>
              </a:schemeClr>
            </a:gs>
            <a:gs pos="100000">
              <a:schemeClr val="phClr">
                <a:tint val="97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математика - 14!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математика - 14!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2839</TotalTime>
  <Words>1120</Words>
  <Application>Microsoft Office PowerPoint</Application>
  <PresentationFormat>Широкоэкранный</PresentationFormat>
  <Paragraphs>341</Paragraphs>
  <Slides>23</Slides>
  <Notes>9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3</vt:i4>
      </vt:variant>
      <vt:variant>
        <vt:lpstr>Заголовки слайдов</vt:lpstr>
      </vt:variant>
      <vt:variant>
        <vt:i4>23</vt:i4>
      </vt:variant>
    </vt:vector>
  </HeadingPairs>
  <TitlesOfParts>
    <vt:vector size="34" baseType="lpstr">
      <vt:lpstr>Arial</vt:lpstr>
      <vt:lpstr>Calibri</vt:lpstr>
      <vt:lpstr>Cambria Math</vt:lpstr>
      <vt:lpstr>Monotype Corsiva</vt:lpstr>
      <vt:lpstr>Times New Roman</vt:lpstr>
      <vt:lpstr>Tw Cen MT</vt:lpstr>
      <vt:lpstr>Wingdings</vt:lpstr>
      <vt:lpstr>Wingdings 2</vt:lpstr>
      <vt:lpstr>WidescreenPresentation</vt:lpstr>
      <vt:lpstr>математика - 14!</vt:lpstr>
      <vt:lpstr>1_математика - 14!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ПРАКТИКО-ОРИЕНТИРОВАННЫЕ ЗАДАЧИ</vt:lpstr>
      <vt:lpstr>                                               АНАЛИЗ ГРАФИКОВ   На графике точками отмечена цена тонны меди на момент закрытия биржевых торгов во все рабочие дни с 3 по 18 марта 2018 г. По горизонтали указываются числа месяца, по вертикали — цена тонны меди в евро.  Когда было выгодно совершить покупку меди? А) 3 марта;  Б) 13 марта; В) 5 марта;  г) 4 марта; д) 18 марта.</vt:lpstr>
      <vt:lpstr>Презентация PowerPoint</vt:lpstr>
      <vt:lpstr>Презентация PowerPoint</vt:lpstr>
      <vt:lpstr>Урок обобщения и систематизации знаний в рамках игры  «Математический бой»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 Windows</dc:creator>
  <cp:lastModifiedBy>Алексей</cp:lastModifiedBy>
  <cp:revision>124</cp:revision>
  <cp:lastPrinted>2022-02-14T17:00:51Z</cp:lastPrinted>
  <dcterms:created xsi:type="dcterms:W3CDTF">2022-02-05T14:24:54Z</dcterms:created>
  <dcterms:modified xsi:type="dcterms:W3CDTF">2024-08-26T20:35:45Z</dcterms:modified>
</cp:coreProperties>
</file>