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69"/>
  </p:notesMasterIdLst>
  <p:sldIdLst>
    <p:sldId id="260" r:id="rId9"/>
    <p:sldId id="262" r:id="rId10"/>
    <p:sldId id="261" r:id="rId11"/>
    <p:sldId id="264" r:id="rId12"/>
    <p:sldId id="266" r:id="rId13"/>
    <p:sldId id="267" r:id="rId14"/>
    <p:sldId id="270" r:id="rId15"/>
    <p:sldId id="268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5" r:id="rId44"/>
    <p:sldId id="297" r:id="rId45"/>
    <p:sldId id="304" r:id="rId46"/>
    <p:sldId id="298" r:id="rId47"/>
    <p:sldId id="299" r:id="rId48"/>
    <p:sldId id="300" r:id="rId49"/>
    <p:sldId id="306" r:id="rId50"/>
    <p:sldId id="301" r:id="rId51"/>
    <p:sldId id="302" r:id="rId52"/>
    <p:sldId id="309" r:id="rId53"/>
    <p:sldId id="313" r:id="rId54"/>
    <p:sldId id="314" r:id="rId55"/>
    <p:sldId id="315" r:id="rId56"/>
    <p:sldId id="318" r:id="rId57"/>
    <p:sldId id="319" r:id="rId58"/>
    <p:sldId id="320" r:id="rId59"/>
    <p:sldId id="321" r:id="rId60"/>
    <p:sldId id="322" r:id="rId61"/>
    <p:sldId id="324" r:id="rId62"/>
    <p:sldId id="325" r:id="rId63"/>
    <p:sldId id="326" r:id="rId64"/>
    <p:sldId id="327" r:id="rId65"/>
    <p:sldId id="328" r:id="rId66"/>
    <p:sldId id="303" r:id="rId67"/>
    <p:sldId id="265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7" Type="http://schemas.openxmlformats.org/officeDocument/2006/relationships/slideMaster" Target="slideMasters/slideMaster7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0355F-4A49-4024-BC90-6B4FF40FEB2E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BF448-2EAE-4B18-B37C-F04CD5A6DC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4A2D35-0DAA-4C1D-ADC5-7F40103117BF}" type="slidenum">
              <a:rPr lang="en-GB"/>
              <a:pPr/>
              <a:t>47</a:t>
            </a:fld>
            <a:endParaRPr lang="en-GB"/>
          </a:p>
        </p:txBody>
      </p:sp>
      <p:sp>
        <p:nvSpPr>
          <p:cNvPr id="604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ln/>
        </p:spPr>
      </p:sp>
      <p:sp>
        <p:nvSpPr>
          <p:cNvPr id="604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10" Type="http://schemas.openxmlformats.org/officeDocument/2006/relationships/image" Target="../media/image16.gif"/><Relationship Id="rId4" Type="http://schemas.openxmlformats.org/officeDocument/2006/relationships/image" Target="../media/image10.gif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8.gif"/><Relationship Id="rId4" Type="http://schemas.openxmlformats.org/officeDocument/2006/relationships/image" Target="../media/image4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gif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2.gif"/><Relationship Id="rId4" Type="http://schemas.openxmlformats.org/officeDocument/2006/relationships/image" Target="../media/image1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90;&#1072;&#1083;&#1100;&#1103;\Documents\&#1053;&#1086;&#1074;&#1072;&#1103;%20&#1087;&#1072;&#1087;&#1082;&#1072;\&#1082;&#1083;&#1072;&#1089;%20&#1095;&#1072;&#1089;\&#1059;&#1056;&#1054;&#1050;%20&#1052;&#1048;&#1056;&#1040;\&#171;&#1053;&#1072;%20&#1082;&#1086;&#1085;&#1082;&#1091;&#1088;&#1089;%20&#1084;&#1077;&#1090;&#1086;&#1076;&#1080;&#1095;&#1077;&#1089;&#1082;&#1080;&#1093;%20&#1080;&#1076;&#1077;&#1081;-2019&#187;%20&#1050;&#1072;&#1088;&#1096;&#1077;&#1074;&#1086;\&#1087;&#1088;&#1077;&#1079;&#1077;&#1085;&#1090;&#1072;&#1094;&#1080;&#1103;%20&#1059;&#1056;&#1054;&#1050;%20&#1052;&#1048;&#1056;&#1040;\&#1103;&#1087;&#1086;&#1085;&#1089;&#1082;&#1080;&#1081;%20&#1078;&#1091;&#1088;&#1072;&#1074;&#1083;&#1080;&#1082;.mp3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1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gif"/><Relationship Id="rId4" Type="http://schemas.openxmlformats.org/officeDocument/2006/relationships/image" Target="../media/image9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22.gif"/><Relationship Id="rId7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7.gif"/><Relationship Id="rId4" Type="http://schemas.openxmlformats.org/officeDocument/2006/relationships/image" Target="../media/image9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картинка 9\Новая папка (3)\animated0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3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57200" y="857251"/>
            <a:ext cx="8229600" cy="285734"/>
          </a:xfrm>
        </p:spPr>
        <p:txBody>
          <a:bodyPr>
            <a:normAutofit fontScale="90000"/>
          </a:bodyPr>
          <a:lstStyle/>
          <a:p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0244" name="Содержимое 2"/>
          <p:cNvSpPr>
            <a:spLocks noGrp="1"/>
          </p:cNvSpPr>
          <p:nvPr>
            <p:ph idx="1"/>
          </p:nvPr>
        </p:nvSpPr>
        <p:spPr>
          <a:xfrm>
            <a:off x="1714480" y="1357298"/>
            <a:ext cx="6286500" cy="2114552"/>
          </a:xfrm>
          <a:solidFill>
            <a:schemeClr val="accent1"/>
          </a:solidFill>
        </p:spPr>
        <p:txBody>
          <a:bodyPr/>
          <a:lstStyle/>
          <a:p>
            <a:pPr algn="ctr">
              <a:buFontTx/>
              <a:buNone/>
            </a:pPr>
            <a:endParaRPr lang="ru-RU" b="1" dirty="0" smtClean="0"/>
          </a:p>
          <a:p>
            <a:pPr algn="ctr"/>
            <a:endParaRPr lang="ru-RU" dirty="0" smtClean="0"/>
          </a:p>
        </p:txBody>
      </p:sp>
      <p:pic>
        <p:nvPicPr>
          <p:cNvPr id="1024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679076">
            <a:off x="7455740" y="5345884"/>
            <a:ext cx="1063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3" descr="C:\Documents and Settings\Голубка\Рабочий стол\Документы\Рисунки\Gif (живые картинки)\1055_babochkiz.narod.ru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189058">
            <a:off x="669658" y="5196823"/>
            <a:ext cx="130651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85918" y="1142984"/>
            <a:ext cx="57864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Урок МИРА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17" name="Picture 18" descr="j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2000240"/>
            <a:ext cx="36010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428860" y="214290"/>
            <a:ext cx="1628787" cy="857256"/>
          </a:xfrm>
          <a:prstGeom prst="rect">
            <a:avLst/>
          </a:prstGeom>
          <a:noFill/>
        </p:spPr>
      </p:pic>
      <p:pic>
        <p:nvPicPr>
          <p:cNvPr id="18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85728"/>
            <a:ext cx="1643074" cy="857256"/>
          </a:xfrm>
          <a:prstGeom prst="rect">
            <a:avLst/>
          </a:prstGeom>
          <a:noFill/>
        </p:spPr>
      </p:pic>
      <p:pic>
        <p:nvPicPr>
          <p:cNvPr id="19" name="Picture 17" descr="Рисунок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0" y="571480"/>
            <a:ext cx="2125879" cy="2786082"/>
          </a:xfrm>
          <a:prstGeom prst="rect">
            <a:avLst/>
          </a:prstGeom>
          <a:noFill/>
          <a:ln/>
        </p:spPr>
      </p:pic>
      <p:pic>
        <p:nvPicPr>
          <p:cNvPr id="20" name="Picture 14" descr="Рисунок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6500826" y="2285992"/>
            <a:ext cx="2099022" cy="2315484"/>
          </a:xfrm>
          <a:prstGeom prst="rect">
            <a:avLst/>
          </a:prstGeom>
          <a:noFill/>
          <a:ln/>
        </p:spPr>
      </p:pic>
      <p:pic>
        <p:nvPicPr>
          <p:cNvPr id="21" name="Picture 15" descr="Рисунок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57224" y="2214554"/>
            <a:ext cx="1785950" cy="2472125"/>
          </a:xfrm>
          <a:prstGeom prst="rect">
            <a:avLst/>
          </a:prstGeom>
          <a:noFill/>
          <a:ln/>
        </p:spPr>
      </p:pic>
      <p:pic>
        <p:nvPicPr>
          <p:cNvPr id="22" name="Picture 12" descr="солнышко крутится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785794"/>
            <a:ext cx="1357322" cy="128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аталья\Desktop\Надо сделать\таня смвичева\hello_html_m39b1796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"/>
            <a:ext cx="73152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аталья\Desktop\Надо сделать\таня смвичева\regnum_picture_149460337736510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00042"/>
            <a:ext cx="8636435" cy="56406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Наталья\Desktop\Надо сделать\таня смвичева\1_49154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7315200" cy="3952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4786322"/>
            <a:ext cx="87154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Даже страшно представить, что чувствовала Таня, когда писала эти слова.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3372" y="142852"/>
            <a:ext cx="4643471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Вскоре девочку,  обессиленную дистрофией, цингой и нервными потрясениями  отправили в детский дом. В начале марта 1944 года  перевили в дом инвалидов.</a:t>
            </a:r>
          </a:p>
          <a:p>
            <a:pPr algn="ctr"/>
            <a:r>
              <a:rPr lang="ru-RU" sz="2800" dirty="0" smtClean="0"/>
              <a:t>   1 июля 1944 в возрасте 14 с половиной лет Таня Савичева умерла.  Перед смертью её часто мучили головные боли, а в последние дни она ослепла.</a:t>
            </a:r>
          </a:p>
          <a:p>
            <a:endParaRPr lang="ru-RU" dirty="0"/>
          </a:p>
        </p:txBody>
      </p:sp>
      <p:pic>
        <p:nvPicPr>
          <p:cNvPr id="3" name="Picture 5" descr="C:\Users\Наталья\Desktop\Надо сделать\таня смвичева\original.jpg"/>
          <p:cNvPicPr>
            <a:picLocks noChangeAspect="1" noChangeArrowheads="1"/>
          </p:cNvPicPr>
          <p:nvPr/>
        </p:nvPicPr>
        <p:blipFill>
          <a:blip r:embed="rId2" cstate="print"/>
          <a:srcRect r="50171" b="11538"/>
          <a:stretch>
            <a:fillRect/>
          </a:stretch>
        </p:blipFill>
        <p:spPr bwMode="auto">
          <a:xfrm>
            <a:off x="357158" y="1428736"/>
            <a:ext cx="3438549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" name="Picture 15" descr="av164480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372845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143512"/>
            <a:ext cx="8572560" cy="98265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В 1981 году на 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Шатковском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 кладбище открыт памятник — мраморное надгробие  и стела с бронзовым барельефом. Рядом находится возведённая в 1972 году стела с барельефным портретом девочки и страничками из её дневника.</a:t>
            </a:r>
          </a:p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8194" name="Picture 2" descr="C:\Users\Наталья\Desktop\Надо сделать\таня смвичева\2e8a4aceba757508c9a074285c234b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57166"/>
            <a:ext cx="7358114" cy="4699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Наталья\Desktop\Надо сделать\таня смвичева\img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C:\Users\Наталья\Desktop\Надо сделать\таня смвичева\3c86afe2545fb1e3505eb06bded5f29a-800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428604"/>
            <a:ext cx="4929222" cy="614366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700" b="1" dirty="0" smtClean="0">
                <a:solidFill>
                  <a:srgbClr val="FF0000"/>
                </a:solidFill>
              </a:rPr>
              <a:t>Анна Франк  </a:t>
            </a:r>
          </a:p>
          <a:p>
            <a:pPr algn="ctr">
              <a:buNone/>
            </a:pPr>
            <a:r>
              <a:rPr lang="ru-RU" sz="4700" b="1" dirty="0" smtClean="0">
                <a:solidFill>
                  <a:srgbClr val="FF0000"/>
                </a:solidFill>
              </a:rPr>
              <a:t>(1929 — 1945) —</a:t>
            </a:r>
            <a:r>
              <a:rPr lang="ru-RU" sz="3300" b="1" dirty="0" smtClean="0"/>
              <a:t> </a:t>
            </a:r>
          </a:p>
          <a:p>
            <a:pPr algn="ctr">
              <a:buNone/>
            </a:pPr>
            <a:r>
              <a:rPr lang="ru-RU" sz="3300" b="1" dirty="0" smtClean="0"/>
              <a:t>    </a:t>
            </a:r>
          </a:p>
          <a:p>
            <a:pPr algn="ctr">
              <a:buNone/>
            </a:pPr>
            <a:r>
              <a:rPr lang="ru-RU" sz="3300" b="1" dirty="0" smtClean="0"/>
              <a:t>еврейская девочка, родившаяся в Германии. Вместе с семьей скрывалась от фашистов в Нидерландах.  Анна вела дневник, в котором описала  всю нечеловеческую жестокость фашизма к еврейскому народу. Она умерла в концлагере  и похоронена,  как и  старшая сестра в братской могиле.</a:t>
            </a:r>
          </a:p>
          <a:p>
            <a:pPr algn="ctr">
              <a:buNone/>
            </a:pPr>
            <a:r>
              <a:rPr lang="ru-RU" sz="3300" b="1" dirty="0" smtClean="0"/>
              <a:t> </a:t>
            </a:r>
          </a:p>
          <a:p>
            <a:endParaRPr lang="ru-RU" dirty="0"/>
          </a:p>
        </p:txBody>
      </p:sp>
      <p:pic>
        <p:nvPicPr>
          <p:cNvPr id="11266" name="Picture 2" descr="C:\Users\Наталья\Desktop\Надо сделать\аня франк\140314_220703_21589_2.jpg"/>
          <p:cNvPicPr>
            <a:picLocks noChangeAspect="1" noChangeArrowheads="1"/>
          </p:cNvPicPr>
          <p:nvPr/>
        </p:nvPicPr>
        <p:blipFill>
          <a:blip r:embed="rId2" cstate="print"/>
          <a:srcRect l="18461"/>
          <a:stretch>
            <a:fillRect/>
          </a:stretch>
        </p:blipFill>
        <p:spPr bwMode="auto">
          <a:xfrm>
            <a:off x="571472" y="1285860"/>
            <a:ext cx="3786246" cy="3805933"/>
          </a:xfrm>
          <a:prstGeom prst="rect">
            <a:avLst/>
          </a:prstGeom>
          <a:noFill/>
        </p:spPr>
      </p:pic>
      <p:pic>
        <p:nvPicPr>
          <p:cNvPr id="5" name="Picture 5" descr="0a99f255f8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714884"/>
            <a:ext cx="392909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8596" y="285727"/>
            <a:ext cx="1428760" cy="751979"/>
          </a:xfrm>
          <a:prstGeom prst="rect">
            <a:avLst/>
          </a:prstGeom>
          <a:noFill/>
        </p:spPr>
      </p:pic>
      <p:pic>
        <p:nvPicPr>
          <p:cNvPr id="7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85728"/>
            <a:ext cx="1500198" cy="751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Наталья\Desktop\Надо сделать\аня франк\513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2542"/>
          <a:stretch>
            <a:fillRect/>
          </a:stretch>
        </p:blipFill>
        <p:spPr bwMode="auto">
          <a:xfrm>
            <a:off x="0" y="0"/>
            <a:ext cx="9144000" cy="44831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500570"/>
            <a:ext cx="8643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Сам дневник Анна получила в качестве подарка от своего отца </a:t>
            </a:r>
            <a:r>
              <a:rPr lang="ru-RU" sz="2000" b="1" dirty="0" err="1" smtClean="0"/>
              <a:t>Отто</a:t>
            </a:r>
            <a:r>
              <a:rPr lang="ru-RU" sz="2000" b="1" dirty="0" smtClean="0"/>
              <a:t> на свой 13-й день рождения, 12 июня 1942 года, и в тот же день сделала там свою первую запись.</a:t>
            </a:r>
          </a:p>
          <a:p>
            <a:pPr algn="just"/>
            <a:r>
              <a:rPr lang="ru-RU" sz="2000" b="1" dirty="0" smtClean="0"/>
              <a:t>В дневнике она рассказывала  всё, что происходило с ней и с другими обитателями убежища каждый день. Свой дневник Анна назвала </a:t>
            </a:r>
            <a:r>
              <a:rPr lang="ru-RU" sz="2000" b="1" i="1" dirty="0" smtClean="0"/>
              <a:t>«</a:t>
            </a:r>
            <a:r>
              <a:rPr lang="ru-RU" sz="2000" b="1" i="1" dirty="0" err="1" smtClean="0"/>
              <a:t>Het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Achterhuis</a:t>
            </a:r>
            <a:r>
              <a:rPr lang="ru-RU" sz="2000" b="1" i="1" dirty="0" smtClean="0"/>
              <a:t>»</a:t>
            </a:r>
            <a:r>
              <a:rPr lang="ru-RU" sz="2000" b="1" dirty="0" smtClean="0"/>
              <a:t> (рус. </a:t>
            </a:r>
            <a:r>
              <a:rPr lang="ru-RU" sz="2000" b="1" i="1" dirty="0" smtClean="0"/>
              <a:t>В заднем доме</a:t>
            </a:r>
            <a:r>
              <a:rPr lang="ru-RU" sz="2000" b="1" dirty="0" smtClean="0"/>
              <a:t>). В русской версии — «Убежище».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357166"/>
            <a:ext cx="4186238" cy="621510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Запись 19 ноября 1942:</a:t>
            </a:r>
          </a:p>
          <a:p>
            <a:pPr>
              <a:buNone/>
            </a:pPr>
            <a:r>
              <a:rPr lang="ru-RU" i="1" dirty="0" smtClean="0"/>
              <a:t>«Немцы звонят в каждую дверь и спрашивают, не живут ли в доме евреи… Вечером, когда темно, я вижу колонны людей с плачущими детьми. Они идут и идут, осыпаемые ударами и пинками, которые почти сбивают их с ног. Никого не осталось — старики, младенцы, беременные женщины, больные — все тронулись в этот смертельный поход».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3315" name="Picture 3" descr="C:\Users\Наталья\Desktop\Надо сделать\аня франк\4-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4051526" cy="6300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5016"/>
            <a:ext cx="8715436" cy="92869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1 сентября 1939 года началась Вторая Мировая война, которая нарушила Мир: разрушила привычный ход жизни миллионов людей, разорвала миллионы жизней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Наталья\Desktop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695"/>
            <a:ext cx="9144000" cy="6822305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2-mirovaya-voj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28604"/>
            <a:ext cx="7088398" cy="4429156"/>
          </a:xfrm>
          <a:prstGeom prst="rect">
            <a:avLst/>
          </a:prstGeom>
          <a:noFill/>
        </p:spPr>
      </p:pic>
      <p:pic>
        <p:nvPicPr>
          <p:cNvPr id="1028" name="Picture 4" descr="C:\Users\Наталья\Desktop\vtoraya-mirov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85728"/>
            <a:ext cx="7143799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4286248" cy="635798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     </a:t>
            </a:r>
            <a:r>
              <a:rPr lang="ru-RU" sz="3400" b="1" dirty="0" smtClean="0"/>
              <a:t>Когда читаешь дневник, то удивляешься мудрости и силе воли этой еврейской девочки:</a:t>
            </a:r>
          </a:p>
          <a:p>
            <a:pPr>
              <a:buNone/>
            </a:pPr>
            <a:endParaRPr lang="ru-RU" sz="38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800" b="1" i="1" dirty="0" smtClean="0">
                <a:solidFill>
                  <a:srgbClr val="FF0000"/>
                </a:solidFill>
              </a:rPr>
              <a:t>«Честно говоря, я не очень хорошо себе представляю, как может человек сказать: "Я слабый" - и после этого оставаться слабым. Если ты знаешь о своей слабости, почему же не борешься с ней, почему не закаляешь характер? Ответом было: "Потому что так гораздо удобнее!" Меня это немного огорчило. Удобнее? Неужели жизнь, построенная на лени и обмане, это удобная жизнь? О нет, неправда, я не верю".</a:t>
            </a:r>
          </a:p>
          <a:p>
            <a:endParaRPr lang="ru-RU" sz="3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Наталья\Desktop\Надо сделать\аня франк\anne-frank-top-B_4SDmjltpZYQkUDFUElpQ.jpg"/>
          <p:cNvPicPr>
            <a:picLocks noChangeAspect="1" noChangeArrowheads="1"/>
          </p:cNvPicPr>
          <p:nvPr/>
        </p:nvPicPr>
        <p:blipFill>
          <a:blip r:embed="rId2" cstate="print"/>
          <a:srcRect l="19718" t="-3704" r="-1408"/>
          <a:stretch>
            <a:fillRect/>
          </a:stretch>
        </p:blipFill>
        <p:spPr bwMode="auto">
          <a:xfrm>
            <a:off x="4286248" y="1357298"/>
            <a:ext cx="4643470" cy="4143404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72330" y="465862"/>
            <a:ext cx="1643074" cy="786160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00042"/>
            <a:ext cx="1643074" cy="751979"/>
          </a:xfrm>
          <a:prstGeom prst="rect">
            <a:avLst/>
          </a:prstGeom>
          <a:noFill/>
        </p:spPr>
      </p:pic>
      <p:pic>
        <p:nvPicPr>
          <p:cNvPr id="7" name="Picture 14" descr="C:\Users\Public\Documents\картинка 9\ручные\h1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5643578"/>
            <a:ext cx="1181100" cy="904875"/>
          </a:xfrm>
          <a:prstGeom prst="rect">
            <a:avLst/>
          </a:prstGeom>
          <a:noFill/>
        </p:spPr>
      </p:pic>
      <p:pic>
        <p:nvPicPr>
          <p:cNvPr id="8" name="Picture 17" descr="044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5357826"/>
            <a:ext cx="3286148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500066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    Последняя запись в дневнике датирована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+mj-lt"/>
              </a:rPr>
              <a:t>1 августа 1944 года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 Через три дня  гестапо арестовало всех, кто прятался в убежище.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 Сама Анна умерла в концлагере </a:t>
            </a:r>
            <a:r>
              <a:rPr lang="ru-RU" dirty="0" err="1" smtClean="0">
                <a:latin typeface="+mj-lt"/>
              </a:rPr>
              <a:t>Берген-Бельзен</a:t>
            </a:r>
            <a:r>
              <a:rPr lang="ru-RU" dirty="0" smtClean="0">
                <a:latin typeface="+mj-lt"/>
              </a:rPr>
              <a:t> от сыпного тифа.</a:t>
            </a:r>
          </a:p>
          <a:p>
            <a:endParaRPr lang="ru-RU" dirty="0"/>
          </a:p>
        </p:txBody>
      </p:sp>
      <p:pic>
        <p:nvPicPr>
          <p:cNvPr id="14338" name="Picture 2" descr="C:\Users\Наталья\Desktop\Надо сделать\аня франк\e8f91b8f0d5a765314190ec333e06b82.jpg"/>
          <p:cNvPicPr>
            <a:picLocks noChangeAspect="1" noChangeArrowheads="1"/>
          </p:cNvPicPr>
          <p:nvPr/>
        </p:nvPicPr>
        <p:blipFill>
          <a:blip r:embed="rId2" cstate="print"/>
          <a:srcRect l="15385"/>
          <a:stretch>
            <a:fillRect/>
          </a:stretch>
        </p:blipFill>
        <p:spPr bwMode="auto">
          <a:xfrm>
            <a:off x="5500694" y="1571612"/>
            <a:ext cx="3143272" cy="3714776"/>
          </a:xfrm>
          <a:prstGeom prst="rect">
            <a:avLst/>
          </a:prstGeom>
          <a:noFill/>
        </p:spPr>
      </p:pic>
      <p:pic>
        <p:nvPicPr>
          <p:cNvPr id="5" name="Picture 5" descr="0a99f255f8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4500570"/>
            <a:ext cx="392905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57166"/>
            <a:ext cx="1714512" cy="786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1"/>
            <a:ext cx="4500594" cy="39290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Дневник Анны Франк стал одним из 35 объектов, включённых в регистр </a:t>
            </a:r>
            <a:r>
              <a:rPr lang="ru-RU" b="1" dirty="0" smtClean="0">
                <a:solidFill>
                  <a:srgbClr val="FF0000"/>
                </a:solidFill>
              </a:rPr>
              <a:t>«Память мира» </a:t>
            </a:r>
            <a:r>
              <a:rPr lang="ru-RU" dirty="0" smtClean="0"/>
              <a:t>Списка всемирного наследия ЮНЕСКО. </a:t>
            </a:r>
          </a:p>
          <a:p>
            <a:pPr>
              <a:buNone/>
            </a:pPr>
            <a:r>
              <a:rPr lang="ru-RU" dirty="0" smtClean="0"/>
              <a:t>В настоящее время книга переведена на </a:t>
            </a:r>
            <a:r>
              <a:rPr lang="ru-RU" b="1" dirty="0" smtClean="0">
                <a:solidFill>
                  <a:srgbClr val="FF0000"/>
                </a:solidFill>
              </a:rPr>
              <a:t>67 языков мира.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Наталья\Desktop\Надо сделать\аня франк\i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85794"/>
            <a:ext cx="3643338" cy="53220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" name="Picture 3" descr="C:\Users\Наталья\Desktop\Надо сделать\аня франк\4-1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46015">
            <a:off x="4154818" y="3451080"/>
            <a:ext cx="2096657" cy="3260424"/>
          </a:xfrm>
          <a:prstGeom prst="rect">
            <a:avLst/>
          </a:prstGeom>
          <a:noFill/>
        </p:spPr>
      </p:pic>
      <p:pic>
        <p:nvPicPr>
          <p:cNvPr id="6" name="Picture 5" descr="0a99f255f80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286388"/>
            <a:ext cx="385765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8596" y="4714884"/>
            <a:ext cx="1460570" cy="642942"/>
          </a:xfrm>
          <a:prstGeom prst="rect">
            <a:avLst/>
          </a:prstGeom>
          <a:noFill/>
        </p:spPr>
      </p:pic>
      <p:pic>
        <p:nvPicPr>
          <p:cNvPr id="8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4714884"/>
            <a:ext cx="1468388" cy="642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Documents\картинка 9\Gift pictures\CHIP0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3590" cy="22145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08" y="274638"/>
            <a:ext cx="5143536" cy="10112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Садако Сасаки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14810" y="1285860"/>
            <a:ext cx="4786346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6 августа 1945 года на Хиросиму упала атомная бомба.</a:t>
            </a:r>
          </a:p>
          <a:p>
            <a:pPr>
              <a:buNone/>
            </a:pPr>
            <a:r>
              <a:rPr lang="ru-RU" dirty="0" smtClean="0"/>
              <a:t>     Маленькой девочке Садако Сасаки на момент взрыва было 2 года: она родилась 7 января 1943 года, в разгар II мировой войны. Дом Садако находился не более чем в двух километрах от эпицентра взрыва (около 1,5 км), но Садако повезло – она осталась жива. И даже не получила ни царапины. Её родители тоже остались живы. Всё было в порядке.</a:t>
            </a:r>
          </a:p>
          <a:p>
            <a:endParaRPr lang="ru-RU" dirty="0"/>
          </a:p>
        </p:txBody>
      </p:sp>
      <p:pic>
        <p:nvPicPr>
          <p:cNvPr id="7170" name="Picture 2" descr="C:\Users\Наталья\Desktop\Надо сделать\садака сасаки\25175833.782076.8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00240"/>
            <a:ext cx="3714776" cy="414340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6" name="Содержимое 3" descr="япония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286644" y="0"/>
            <a:ext cx="1857356" cy="12110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17" descr="044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715016"/>
            <a:ext cx="3786214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Public\Documents\картинка 9\Gift pictures\CHIP0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43233"/>
            <a:ext cx="2000232" cy="24147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571480"/>
            <a:ext cx="4429156" cy="51435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/>
              <a:t>Через девять лет у девочки проявились первые признаки неизлечимой болезни.</a:t>
            </a:r>
          </a:p>
          <a:p>
            <a:pPr algn="ctr">
              <a:buNone/>
            </a:pPr>
            <a:r>
              <a:rPr lang="ru-RU" b="1" dirty="0" smtClean="0"/>
              <a:t>    В январе 1954 года одиннадцатилетняя Садако  помещена в госпиталь с диагнозом лейкемия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C:\Users\Наталья\Desktop\Надо сделать\садака сасаки\Садако Саса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642918"/>
            <a:ext cx="3203269" cy="4000528"/>
          </a:xfrm>
          <a:prstGeom prst="rect">
            <a:avLst/>
          </a:prstGeom>
          <a:noFill/>
        </p:spPr>
      </p:pic>
      <p:pic>
        <p:nvPicPr>
          <p:cNvPr id="8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5715016"/>
            <a:ext cx="1799166" cy="823417"/>
          </a:xfrm>
          <a:prstGeom prst="rect">
            <a:avLst/>
          </a:prstGeom>
          <a:noFill/>
        </p:spPr>
      </p:pic>
      <p:pic>
        <p:nvPicPr>
          <p:cNvPr id="9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143108" y="5715016"/>
            <a:ext cx="1643074" cy="864776"/>
          </a:xfrm>
          <a:prstGeom prst="rect">
            <a:avLst/>
          </a:prstGeom>
          <a:noFill/>
        </p:spPr>
      </p:pic>
      <p:pic>
        <p:nvPicPr>
          <p:cNvPr id="10" name="Picture 5" descr="0a99f255f80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0"/>
            <a:ext cx="385765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ublic\Documents\картинка 9\Gift pictures\CHIP0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072198" y="4600362"/>
            <a:ext cx="3071802" cy="22576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428628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3 августа 1955 года её в очередной раз навестила подруга. Она принесла с собой лист позолоченной бумаги и сделала из него журавлика. А потом рассказала Садако старинную японскую легенду:</a:t>
            </a:r>
          </a:p>
          <a:p>
            <a:pPr algn="just"/>
            <a:r>
              <a:rPr lang="ru-RU" b="1" i="1" dirty="0" smtClean="0">
                <a:solidFill>
                  <a:srgbClr val="C00000"/>
                </a:solidFill>
              </a:rPr>
              <a:t>"Это называется «</a:t>
            </a:r>
            <a:r>
              <a:rPr lang="ru-RU" b="1" i="1" dirty="0" err="1" smtClean="0">
                <a:solidFill>
                  <a:srgbClr val="C00000"/>
                </a:solidFill>
              </a:rPr>
              <a:t>сенбазуру</a:t>
            </a:r>
            <a:r>
              <a:rPr lang="ru-RU" b="1" i="1" dirty="0" smtClean="0">
                <a:solidFill>
                  <a:srgbClr val="C00000"/>
                </a:solidFill>
              </a:rPr>
              <a:t>». Тот, кто сложит 1000 бумажных журавликов, получит от судьбы в подарок одно желание – длинную жизнь, излечение от болезни или травмы. Его – желание – принесёт в клюве журавль".</a:t>
            </a:r>
            <a:endParaRPr lang="ru-RU" dirty="0" smtClean="0">
              <a:solidFill>
                <a:srgbClr val="C00000"/>
              </a:solidFill>
            </a:endParaRPr>
          </a:p>
          <a:p>
            <a:pPr algn="just"/>
            <a:r>
              <a:rPr lang="ru-RU" dirty="0" smtClean="0"/>
              <a:t>Легенда повлияла на Садако, и она, как многие пациенты госпиталя, стала складывать журавликов из любых попадавших в её руки кусочков бумаги.</a:t>
            </a:r>
          </a:p>
          <a:p>
            <a:endParaRPr lang="ru-RU" dirty="0"/>
          </a:p>
        </p:txBody>
      </p:sp>
      <p:pic>
        <p:nvPicPr>
          <p:cNvPr id="5" name="Picture 3" descr="C:\Users\Наталья\Desktop\Надо сделать\садака сасаки\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643446"/>
            <a:ext cx="3000396" cy="2005265"/>
          </a:xfrm>
          <a:prstGeom prst="rect">
            <a:avLst/>
          </a:prstGeom>
          <a:noFill/>
        </p:spPr>
      </p:pic>
      <p:pic>
        <p:nvPicPr>
          <p:cNvPr id="6" name="Picture 3" descr="C:\Users\Public\Documents\картинка 9\Gift pictures\CHIP01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443233"/>
            <a:ext cx="2000232" cy="2414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643446"/>
            <a:ext cx="8358246" cy="2000264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Она умерла в октябре 1955 года, успев сделать </a:t>
            </a:r>
          </a:p>
          <a:p>
            <a:pPr algn="ctr">
              <a:buNone/>
            </a:pPr>
            <a:r>
              <a:rPr lang="ru-RU" b="1" dirty="0" smtClean="0"/>
              <a:t>644 журавлика.  </a:t>
            </a:r>
          </a:p>
          <a:p>
            <a:pPr algn="ctr">
              <a:buNone/>
            </a:pPr>
            <a:r>
              <a:rPr lang="ru-RU" b="1" dirty="0" smtClean="0"/>
              <a:t>Друзья закончили работу, и Садако была похоронена вместе с тысячей бумажных журавликов. </a:t>
            </a:r>
          </a:p>
          <a:p>
            <a:endParaRPr lang="ru-RU" dirty="0"/>
          </a:p>
        </p:txBody>
      </p:sp>
      <p:pic>
        <p:nvPicPr>
          <p:cNvPr id="8195" name="Picture 3" descr="C:\Users\Наталья\Desktop\Надо сделать\садака сасаки\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948" y="285728"/>
            <a:ext cx="6413387" cy="42862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285729"/>
            <a:ext cx="3571900" cy="45720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В 1959 году в </a:t>
            </a:r>
            <a:r>
              <a:rPr lang="ru-RU" b="1" dirty="0" smtClean="0">
                <a:solidFill>
                  <a:srgbClr val="C00000"/>
                </a:solidFill>
              </a:rPr>
              <a:t>Парке Мира в городе Хиросима </a:t>
            </a:r>
            <a:r>
              <a:rPr lang="ru-RU" dirty="0" smtClean="0"/>
              <a:t> установлена статуя, изображающая Садако с бумажным журавликом в руке. На постаменте статуи написано: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«Это наш плач.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Это наша молитва.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Мир во всём мире».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Наталья\Desktop\Надо сделать\садака сасаки\Садако-памятник-в-Хиросиме_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604"/>
            <a:ext cx="5072098" cy="564360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5" name="Picture 10" descr="bird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18002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Public\Documents\картинка 9\Gift pictures\CHIP01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786578" y="4643446"/>
            <a:ext cx="2096478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34" y="357166"/>
            <a:ext cx="4071966" cy="621510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    Существует статуя Садако и в </a:t>
            </a:r>
            <a:r>
              <a:rPr lang="ru-RU" b="1" dirty="0" smtClean="0">
                <a:solidFill>
                  <a:srgbClr val="C00000"/>
                </a:solidFill>
              </a:rPr>
              <a:t>Парке Мира города Сиэтл, США. </a:t>
            </a:r>
            <a:r>
              <a:rPr lang="ru-RU" dirty="0" smtClean="0"/>
              <a:t>Статуя в натуральную величину также изображает девочку с бумажным журавликом в руках. На постаменте написано: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«Садако Сасаки. Дитя мира. Она подарила нам бумажного журавлика, символизирующего нашу надежду на мир во всём мире».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Наталья\Desktop\Надо сделать\садака сасаки\Садако и в Парке Мира города Сиэт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618448" cy="615793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5929330"/>
            <a:ext cx="1370538" cy="627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Public\Documents\картинка 9\Gift pictures\CHIP0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1943"/>
            <a:ext cx="2357422" cy="27860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4214810" cy="435771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/>
              <a:t>    26 октября 2000 года Ассоциацией Студентов Муниципальной Юношеской Высшей Школы </a:t>
            </a:r>
            <a:r>
              <a:rPr lang="ru-RU" b="1" dirty="0" err="1" smtClean="0"/>
              <a:t>Нобори-тё</a:t>
            </a:r>
            <a:r>
              <a:rPr lang="ru-RU" b="1" dirty="0" smtClean="0"/>
              <a:t> был открыт памятник бумажному журавлику.</a:t>
            </a:r>
            <a:endParaRPr lang="ru-RU" b="1" dirty="0"/>
          </a:p>
        </p:txBody>
      </p:sp>
      <p:pic>
        <p:nvPicPr>
          <p:cNvPr id="3074" name="Picture 2" descr="C:\Users\Наталья\Desktop\Надо сделать\садака сасаки\Нобори-тё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85728"/>
            <a:ext cx="4357718" cy="6143668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</p:pic>
      <p:pic>
        <p:nvPicPr>
          <p:cNvPr id="5" name="Picture 5" descr="0a99f255f80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5572140"/>
            <a:ext cx="500062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C:\Users\Public\Documents\картинка 9\мальчики\pl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714752"/>
            <a:ext cx="2437822" cy="21431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15370" cy="271464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  В 1989 году </a:t>
            </a:r>
            <a:r>
              <a:rPr lang="ru-RU" b="1" dirty="0" smtClean="0">
                <a:solidFill>
                  <a:schemeClr val="tx2"/>
                </a:solidFill>
              </a:rPr>
              <a:t>Комитетом защиты мира</a:t>
            </a:r>
            <a:r>
              <a:rPr lang="ru-RU" dirty="0" smtClean="0"/>
              <a:t> была учреждена </a:t>
            </a:r>
            <a:r>
              <a:rPr lang="ru-RU" b="1" u="sng" dirty="0" smtClean="0">
                <a:solidFill>
                  <a:srgbClr val="FF0000"/>
                </a:solidFill>
              </a:rPr>
              <a:t>Медаль Четырёх Девочек, 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dirty="0" smtClean="0"/>
              <a:t>вручаемая борцам за счастье детей и авторам лучших художественных произведений, под девизом </a:t>
            </a:r>
          </a:p>
          <a:p>
            <a:pPr algn="ctr">
              <a:buNone/>
            </a:pPr>
            <a:r>
              <a:rPr lang="ru-RU" sz="3600" b="1" u="sng" dirty="0" smtClean="0">
                <a:solidFill>
                  <a:srgbClr val="FF0000"/>
                </a:solidFill>
              </a:rPr>
              <a:t>«Мир — детям мира!».</a:t>
            </a:r>
          </a:p>
          <a:p>
            <a:endParaRPr lang="ru-RU" dirty="0"/>
          </a:p>
        </p:txBody>
      </p:sp>
      <p:pic>
        <p:nvPicPr>
          <p:cNvPr id="4" name="Picture 9" descr="C:\Users\Public\Documents\картинка 9\учебник\мои анимашки\globus_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972796"/>
            <a:ext cx="1717838" cy="1885204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14290"/>
            <a:ext cx="1301958" cy="642942"/>
          </a:xfrm>
          <a:prstGeom prst="rect">
            <a:avLst/>
          </a:prstGeom>
          <a:noFill/>
        </p:spPr>
      </p:pic>
      <p:pic>
        <p:nvPicPr>
          <p:cNvPr id="7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8596" y="285728"/>
            <a:ext cx="1221590" cy="642942"/>
          </a:xfrm>
          <a:prstGeom prst="rect">
            <a:avLst/>
          </a:prstGeom>
          <a:noFill/>
        </p:spPr>
      </p:pic>
      <p:pic>
        <p:nvPicPr>
          <p:cNvPr id="8" name="Picture 8" descr="anim0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4786322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anim0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643702" y="4714884"/>
            <a:ext cx="107157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солнышко крутится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214290"/>
            <a:ext cx="774533" cy="735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428604"/>
            <a:ext cx="3614734" cy="569755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Памятник в Уэльсе (Англия)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dirty="0" smtClean="0"/>
              <a:t>Садако стала символом неприятия ядерной войны.</a:t>
            </a:r>
          </a:p>
          <a:p>
            <a:endParaRPr lang="ru-RU" dirty="0"/>
          </a:p>
        </p:txBody>
      </p:sp>
      <p:pic>
        <p:nvPicPr>
          <p:cNvPr id="4098" name="Picture 2" descr="C:\Users\Наталья\Desktop\Надо сделать\садака сасаки\Памятник Садако в Уэльсе Англ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786314" cy="638175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Picture 3" descr="C:\Users\Public\Documents\картинка 9\Gift pictures\CHIP0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29454" y="4529476"/>
            <a:ext cx="2214546" cy="2328524"/>
          </a:xfrm>
          <a:prstGeom prst="rect">
            <a:avLst/>
          </a:prstGeom>
          <a:noFill/>
        </p:spPr>
      </p:pic>
      <p:pic>
        <p:nvPicPr>
          <p:cNvPr id="6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714752"/>
            <a:ext cx="3786214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428604"/>
            <a:ext cx="4572032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Самая известная из книг — книга Элеоноры </a:t>
            </a:r>
            <a:r>
              <a:rPr lang="ru-RU" sz="2800" dirty="0" err="1" smtClean="0"/>
              <a:t>Корр</a:t>
            </a:r>
            <a:r>
              <a:rPr lang="ru-RU" sz="2800" dirty="0" smtClean="0"/>
              <a:t>  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«Садако и тысяча бумажных журавликов» </a:t>
            </a:r>
          </a:p>
          <a:p>
            <a:pPr algn="ctr">
              <a:buNone/>
            </a:pPr>
            <a:r>
              <a:rPr lang="ru-RU" sz="2800" dirty="0" smtClean="0"/>
              <a:t>вышла в 1977 году и была издана в 18 странах мира. В США по книге снят фильм.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Users\Наталья\Desktop\Надо сделать\садака сасаки\Кн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3887481" cy="5000660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007376" y="5643578"/>
            <a:ext cx="1778806" cy="936214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5572140"/>
            <a:ext cx="1643074" cy="947136"/>
          </a:xfrm>
          <a:prstGeom prst="rect">
            <a:avLst/>
          </a:prstGeom>
          <a:noFill/>
        </p:spPr>
      </p:pic>
      <p:pic>
        <p:nvPicPr>
          <p:cNvPr id="7" name="японский журавл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428604"/>
            <a:ext cx="4714908" cy="61436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  </a:t>
            </a:r>
            <a:r>
              <a:rPr lang="ru-RU" b="1" dirty="0" smtClean="0">
                <a:solidFill>
                  <a:srgbClr val="C00000"/>
                </a:solidFill>
              </a:rPr>
              <a:t> </a:t>
            </a:r>
            <a:r>
              <a:rPr lang="ru-RU" b="1" dirty="0" err="1" smtClean="0">
                <a:solidFill>
                  <a:srgbClr val="C00000"/>
                </a:solidFill>
              </a:rPr>
              <a:t>Саманта</a:t>
            </a:r>
            <a:r>
              <a:rPr lang="ru-RU" b="1" dirty="0" smtClean="0">
                <a:solidFill>
                  <a:srgbClr val="C00000"/>
                </a:solidFill>
              </a:rPr>
              <a:t>  Смит 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(1972 -1985) </a:t>
            </a:r>
          </a:p>
          <a:p>
            <a:pPr algn="ctr">
              <a:buNone/>
            </a:pPr>
            <a:r>
              <a:rPr lang="ru-RU" dirty="0" smtClean="0"/>
              <a:t>американская школьница из штата Мэн, ставшая всемирно известной благодаря письму, которое она написала  генеральному  секретарю ЦК КПСС  </a:t>
            </a:r>
          </a:p>
          <a:p>
            <a:pPr algn="ctr">
              <a:buNone/>
            </a:pPr>
            <a:r>
              <a:rPr lang="ru-RU" dirty="0" smtClean="0"/>
              <a:t>Юрию Владимировичу </a:t>
            </a:r>
          </a:p>
          <a:p>
            <a:pPr algn="ctr">
              <a:buNone/>
            </a:pPr>
            <a:r>
              <a:rPr lang="ru-RU" dirty="0" smtClean="0"/>
              <a:t> Андропову </a:t>
            </a:r>
          </a:p>
          <a:p>
            <a:pPr algn="ctr">
              <a:buNone/>
            </a:pPr>
            <a:r>
              <a:rPr lang="ru-RU" dirty="0" smtClean="0"/>
              <a:t>в самый разгар холодной войны.</a:t>
            </a:r>
          </a:p>
          <a:p>
            <a:endParaRPr lang="ru-RU" dirty="0"/>
          </a:p>
        </p:txBody>
      </p:sp>
      <p:pic>
        <p:nvPicPr>
          <p:cNvPr id="1026" name="Picture 2" descr="C:\Users\Наталья\Desktop\Надо сделать\смит\Samantha-Reed-Smith-11.jpg"/>
          <p:cNvPicPr>
            <a:picLocks noChangeAspect="1" noChangeArrowheads="1"/>
          </p:cNvPicPr>
          <p:nvPr/>
        </p:nvPicPr>
        <p:blipFill>
          <a:blip r:embed="rId2" cstate="print"/>
          <a:srcRect l="50000" t="-3049" b="8536"/>
          <a:stretch>
            <a:fillRect/>
          </a:stretch>
        </p:blipFill>
        <p:spPr bwMode="auto">
          <a:xfrm>
            <a:off x="571472" y="1071546"/>
            <a:ext cx="3500462" cy="4650647"/>
          </a:xfrm>
          <a:prstGeom prst="rect">
            <a:avLst/>
          </a:prstGeom>
          <a:noFill/>
        </p:spPr>
      </p:pic>
      <p:pic>
        <p:nvPicPr>
          <p:cNvPr id="5" name="Содержимое 3" descr="us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1857372" cy="1238248"/>
          </a:xfrm>
          <a:prstGeom prst="rect">
            <a:avLst/>
          </a:prstGeom>
        </p:spPr>
      </p:pic>
      <p:pic>
        <p:nvPicPr>
          <p:cNvPr id="6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643578"/>
            <a:ext cx="4240563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i="1" dirty="0" smtClean="0"/>
              <a:t>            «Уважаемый мистер Андропов,</a:t>
            </a:r>
          </a:p>
          <a:p>
            <a:pPr algn="ctr">
              <a:buNone/>
            </a:pPr>
            <a:r>
              <a:rPr lang="ru-RU" b="1" i="1" dirty="0" smtClean="0"/>
              <a:t>     Меня зовут </a:t>
            </a:r>
            <a:r>
              <a:rPr lang="ru-RU" b="1" i="1" dirty="0" err="1" smtClean="0"/>
              <a:t>Саманта</a:t>
            </a:r>
            <a:r>
              <a:rPr lang="ru-RU" b="1" i="1" dirty="0" smtClean="0"/>
              <a:t> Смит. Мне десять лет. Поздравляю Вас с избранием на новую должность. Я очень беспокоюсь, не начнётся ли ядерная война между СССР и Соединенными Штатами. Вы собираетесь начать войну или нет? Если вы против войны, скажите, пожалуйста, как вы собираетесь предотвратить войну? Вы, конечно, не обязаны отвечать на мой вопрос, но я хотела бы знать, почему Вы хотите завоевать весь мир или, по крайней мере, нашу страну. Бог создал Землю, чтобы мы все вместе жили в мире и не воевали.</a:t>
            </a:r>
          </a:p>
          <a:p>
            <a:pPr algn="ctr">
              <a:buNone/>
            </a:pPr>
            <a:r>
              <a:rPr lang="ru-RU" b="1" i="1" dirty="0" smtClean="0"/>
              <a:t>            Искренне Ваша, </a:t>
            </a:r>
            <a:r>
              <a:rPr lang="ru-RU" b="1" i="1" dirty="0" err="1" smtClean="0"/>
              <a:t>Саманта</a:t>
            </a:r>
            <a:r>
              <a:rPr lang="ru-RU" b="1" i="1" dirty="0" smtClean="0"/>
              <a:t> Смит»</a:t>
            </a:r>
          </a:p>
          <a:p>
            <a:endParaRPr lang="ru-RU" dirty="0"/>
          </a:p>
        </p:txBody>
      </p:sp>
      <p:pic>
        <p:nvPicPr>
          <p:cNvPr id="4" name="Picture 14" descr="C:\Users\Public\Documents\картинка 9\ручные\h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5643578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642918"/>
            <a:ext cx="5643602" cy="548324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    26 апреля 1983 г. </a:t>
            </a:r>
          </a:p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Саманта</a:t>
            </a:r>
            <a:r>
              <a:rPr lang="ru-RU" dirty="0" smtClean="0"/>
              <a:t> получила от Андропова ответное письмо с приглашением приехать и лично убедиться в том, что СССР не готовится к войне. </a:t>
            </a:r>
            <a:r>
              <a:rPr lang="ru-RU" b="1" i="1" dirty="0" smtClean="0">
                <a:solidFill>
                  <a:srgbClr val="C00000"/>
                </a:solidFill>
              </a:rPr>
              <a:t>«Мы в Советском Союзе стараемся делать все для того, чтобы не было войны между нашими странами, чтобы вообще не было войны на Земле. Так хочет каждый советский человек», </a:t>
            </a:r>
            <a:r>
              <a:rPr lang="ru-RU" dirty="0" smtClean="0"/>
              <a:t>– писал Андропов.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Наталья\Desktop\Надо сделать\смит\220px-Yuri_Andropov_-_Soviet_Life,_August_19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2832277" cy="3643338"/>
          </a:xfrm>
          <a:prstGeom prst="rect">
            <a:avLst/>
          </a:prstGeom>
          <a:noFill/>
        </p:spPr>
      </p:pic>
      <p:pic>
        <p:nvPicPr>
          <p:cNvPr id="5" name="Picture 15" descr="av164480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372845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C:\Users\Public\Documents\картинка 9\ручные\h1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5143512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20002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dirty="0" smtClean="0"/>
              <a:t>В июле 1983 г. </a:t>
            </a:r>
            <a:r>
              <a:rPr lang="ru-RU" sz="2400" b="1" dirty="0" err="1" smtClean="0"/>
              <a:t>Саманта</a:t>
            </a:r>
            <a:r>
              <a:rPr lang="ru-RU" sz="2400" b="1" dirty="0" smtClean="0"/>
              <a:t> Смит с родителями прибыла в СССР и пробыла там 2 недели. Ей показали мавзолей, музеи, достопримечательности Москвы и Ленинграда, пионерлагерь «Артек» в Крыму. Ее встречали тысячи людей.</a:t>
            </a:r>
            <a:endParaRPr lang="ru-RU" sz="2400" b="1" dirty="0"/>
          </a:p>
        </p:txBody>
      </p:sp>
      <p:pic>
        <p:nvPicPr>
          <p:cNvPr id="3074" name="Picture 2" descr="C:\Users\Наталья\Desktop\Надо сделать\смит\Samantha-Reed-Smith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214554"/>
            <a:ext cx="6095996" cy="4362991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2910" y="5786454"/>
            <a:ext cx="1558420" cy="823417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928802"/>
            <a:ext cx="1799166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Наталья\Desktop\Надо сделать\смит\Samantha-Reed-Smith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00042"/>
            <a:ext cx="7747502" cy="5500726"/>
          </a:xfrm>
          <a:prstGeom prst="rect">
            <a:avLst/>
          </a:prstGeom>
          <a:noFill/>
        </p:spPr>
      </p:pic>
      <p:pic>
        <p:nvPicPr>
          <p:cNvPr id="9220" name="Picture 4" descr="C:\Users\Наталья\Desktop\Надо сделать\смит\Samantha-Reed-Smith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557" y="500042"/>
            <a:ext cx="7823971" cy="5500726"/>
          </a:xfrm>
          <a:prstGeom prst="rect">
            <a:avLst/>
          </a:prstGeom>
          <a:noFill/>
        </p:spPr>
      </p:pic>
      <p:pic>
        <p:nvPicPr>
          <p:cNvPr id="9221" name="Picture 5" descr="C:\Users\Наталья\Desktop\Надо сделать\смит\Samantha-Reed-Smith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235" y="500042"/>
            <a:ext cx="7816293" cy="5500726"/>
          </a:xfrm>
          <a:prstGeom prst="rect">
            <a:avLst/>
          </a:prstGeom>
          <a:noFill/>
        </p:spPr>
      </p:pic>
      <p:pic>
        <p:nvPicPr>
          <p:cNvPr id="9222" name="Picture 6" descr="C:\Users\Наталья\Desktop\Надо сделать\смит\Samantha-Reed-Smith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937" y="447638"/>
            <a:ext cx="7807153" cy="5624568"/>
          </a:xfrm>
          <a:prstGeom prst="rect">
            <a:avLst/>
          </a:prstGeom>
          <a:noFill/>
        </p:spPr>
      </p:pic>
      <p:pic>
        <p:nvPicPr>
          <p:cNvPr id="9223" name="Picture 7" descr="C:\Users\Наталья\Desktop\Надо сделать\смит\Samantha-Reed-Smith-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270" y="428604"/>
            <a:ext cx="791325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15716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Перед отлётом домой  </a:t>
            </a:r>
            <a:r>
              <a:rPr lang="ru-RU" dirty="0" err="1" smtClean="0"/>
              <a:t>Саманта</a:t>
            </a:r>
            <a:r>
              <a:rPr lang="ru-RU" dirty="0" smtClean="0"/>
              <a:t> улыбнулась телекамерам и крикнула по-русски: </a:t>
            </a:r>
            <a:r>
              <a:rPr lang="ru-RU" b="1" i="1" dirty="0" smtClean="0">
                <a:solidFill>
                  <a:srgbClr val="C00000"/>
                </a:solidFill>
              </a:rPr>
              <a:t>«Будем жить!».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C:\Users\Public\Documents\картинка 9\ручные\2H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1947302" cy="2214578"/>
          </a:xfrm>
          <a:prstGeom prst="rect">
            <a:avLst/>
          </a:prstGeom>
          <a:noFill/>
        </p:spPr>
      </p:pic>
      <p:pic>
        <p:nvPicPr>
          <p:cNvPr id="4099" name="Picture 3" descr="C:\Users\Наталья\Desktop\Надо сделать\смит\Samantha-Reed-Smith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061216"/>
            <a:ext cx="5929354" cy="4430075"/>
          </a:xfrm>
          <a:prstGeom prst="rect">
            <a:avLst/>
          </a:prstGeom>
          <a:noFill/>
        </p:spPr>
      </p:pic>
      <p:pic>
        <p:nvPicPr>
          <p:cNvPr id="8" name="Picture 4" descr="C:\Users\Public\Documents\картинка 9\ручные\2H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72330" y="3643314"/>
            <a:ext cx="1714512" cy="2214578"/>
          </a:xfrm>
          <a:prstGeom prst="rect">
            <a:avLst/>
          </a:prstGeom>
          <a:noFill/>
        </p:spPr>
      </p:pic>
      <p:pic>
        <p:nvPicPr>
          <p:cNvPr id="7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571612"/>
            <a:ext cx="1799166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После поездки </a:t>
            </a:r>
            <a:r>
              <a:rPr lang="ru-RU" dirty="0" err="1" smtClean="0"/>
              <a:t>Саманта</a:t>
            </a:r>
            <a:r>
              <a:rPr lang="ru-RU" dirty="0" smtClean="0"/>
              <a:t> Смит написала книгу </a:t>
            </a:r>
            <a:r>
              <a:rPr lang="ru-RU" b="1" dirty="0" smtClean="0">
                <a:solidFill>
                  <a:srgbClr val="C00000"/>
                </a:solidFill>
              </a:rPr>
              <a:t>«Мое путешествие в СССР»</a:t>
            </a:r>
            <a:r>
              <a:rPr lang="ru-RU" dirty="0" smtClean="0"/>
              <a:t>, в которой утверждала: </a:t>
            </a:r>
            <a:r>
              <a:rPr lang="ru-RU" b="1" i="1" dirty="0" smtClean="0">
                <a:solidFill>
                  <a:schemeClr val="tx2"/>
                </a:solidFill>
              </a:rPr>
              <a:t>«Они такие же, как мы!»</a:t>
            </a:r>
          </a:p>
          <a:p>
            <a:pPr algn="ctr"/>
            <a:endParaRPr lang="ru-RU" dirty="0"/>
          </a:p>
        </p:txBody>
      </p:sp>
      <p:pic>
        <p:nvPicPr>
          <p:cNvPr id="4" name="Picture 2" descr="C:\Users\Наталья\Desktop\Надо сделать\смит\Samantha-Reed-Smith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740020" cy="4429156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857364"/>
            <a:ext cx="1799166" cy="823417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85720" y="5715016"/>
            <a:ext cx="1415544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285727"/>
            <a:ext cx="5214974" cy="635798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err="1" smtClean="0"/>
              <a:t>Саманта</a:t>
            </a:r>
            <a:r>
              <a:rPr lang="ru-RU" b="1" dirty="0" smtClean="0"/>
              <a:t> считала, что её миссия — </a:t>
            </a:r>
            <a:r>
              <a:rPr lang="ru-RU" b="1" dirty="0" smtClean="0">
                <a:solidFill>
                  <a:srgbClr val="C00000"/>
                </a:solidFill>
              </a:rPr>
              <a:t>мир и дружба между детьми</a:t>
            </a:r>
            <a:r>
              <a:rPr lang="ru-RU" b="1" dirty="0" smtClean="0"/>
              <a:t>, ей писали ребята со всего мира, особенно из Советского Союза. В одном из последних писем в общество «США — СССР» </a:t>
            </a:r>
            <a:r>
              <a:rPr lang="ru-RU" b="1" dirty="0" err="1" smtClean="0"/>
              <a:t>Саманта</a:t>
            </a:r>
            <a:r>
              <a:rPr lang="ru-RU" b="1" dirty="0" smtClean="0"/>
              <a:t> отметила:</a:t>
            </a:r>
          </a:p>
          <a:p>
            <a:pPr algn="ctr"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b="1" i="1" dirty="0" smtClean="0">
                <a:solidFill>
                  <a:schemeClr val="tx2"/>
                </a:solidFill>
              </a:rPr>
              <a:t>Я повстречалась со многими интересными и добрыми людьми, которые заставили меня по-новому взглянуть на мир. Я была по-настоящему счастлива и никогда не забуду дружеской теплоты писем, которые я получаю от детей со всего света».</a:t>
            </a:r>
            <a:endParaRPr lang="ru-RU" b="1" dirty="0" smtClean="0">
              <a:solidFill>
                <a:schemeClr val="tx2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4" name="Picture 4" descr="C:\Users\Наталья\Desktop\Надо сделать\смит\Samantha-Reed-Smith-3.jpg"/>
          <p:cNvPicPr>
            <a:picLocks noChangeAspect="1" noChangeArrowheads="1"/>
          </p:cNvPicPr>
          <p:nvPr/>
        </p:nvPicPr>
        <p:blipFill>
          <a:blip r:embed="rId2" cstate="print"/>
          <a:srcRect r="49857"/>
          <a:stretch>
            <a:fillRect/>
          </a:stretch>
        </p:blipFill>
        <p:spPr bwMode="auto">
          <a:xfrm>
            <a:off x="500034" y="285728"/>
            <a:ext cx="3143272" cy="4432793"/>
          </a:xfrm>
          <a:prstGeom prst="rect">
            <a:avLst/>
          </a:prstGeom>
          <a:noFill/>
        </p:spPr>
      </p:pic>
      <p:pic>
        <p:nvPicPr>
          <p:cNvPr id="7" name="Picture 13" descr="C:\Users\Public\Documents\картинка 9\девочки\ручка и книг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9208" y="5143512"/>
            <a:ext cx="2482470" cy="1285884"/>
          </a:xfrm>
          <a:prstGeom prst="rect">
            <a:avLst/>
          </a:prstGeom>
          <a:noFill/>
        </p:spPr>
      </p:pic>
      <p:pic>
        <p:nvPicPr>
          <p:cNvPr id="6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00570"/>
            <a:ext cx="3786214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Наталья\Desktop\Надо сделать\аня франк\i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4236"/>
          <a:stretch>
            <a:fillRect/>
          </a:stretch>
        </p:blipFill>
        <p:spPr bwMode="auto">
          <a:xfrm>
            <a:off x="1928794" y="285728"/>
            <a:ext cx="2363308" cy="283341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Наталья\Desktop\Надо сделать\смит\U.S._girl_Samantha_Smith_in_Artek_cropped.jpg"/>
          <p:cNvPicPr>
            <a:picLocks noChangeAspect="1" noChangeArrowheads="1"/>
          </p:cNvPicPr>
          <p:nvPr/>
        </p:nvPicPr>
        <p:blipFill>
          <a:blip r:embed="rId3" cstate="print"/>
          <a:srcRect b="28976"/>
          <a:stretch>
            <a:fillRect/>
          </a:stretch>
        </p:blipFill>
        <p:spPr bwMode="auto">
          <a:xfrm>
            <a:off x="5072066" y="285728"/>
            <a:ext cx="2357454" cy="28626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4" name="Picture 4" descr="C:\Users\Наталья\Desktop\Надо сделать\садака сасаки\Садако Сасаки.jpg"/>
          <p:cNvPicPr>
            <a:picLocks noChangeAspect="1" noChangeArrowheads="1"/>
          </p:cNvPicPr>
          <p:nvPr/>
        </p:nvPicPr>
        <p:blipFill>
          <a:blip r:embed="rId4" cstate="print"/>
          <a:srcRect t="8000"/>
          <a:stretch>
            <a:fillRect/>
          </a:stretch>
        </p:blipFill>
        <p:spPr bwMode="auto">
          <a:xfrm>
            <a:off x="1571604" y="3357562"/>
            <a:ext cx="2860062" cy="31432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5" name="Picture 5" descr="C:\Users\Наталья\Desktop\Надо сделать\таня смвичева\original.jpg"/>
          <p:cNvPicPr>
            <a:picLocks noChangeAspect="1" noChangeArrowheads="1"/>
          </p:cNvPicPr>
          <p:nvPr/>
        </p:nvPicPr>
        <p:blipFill>
          <a:blip r:embed="rId5" cstate="print"/>
          <a:srcRect r="50171" b="11538"/>
          <a:stretch>
            <a:fillRect/>
          </a:stretch>
        </p:blipFill>
        <p:spPr bwMode="auto">
          <a:xfrm>
            <a:off x="4857752" y="3357562"/>
            <a:ext cx="2714644" cy="3214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57158" y="1172360"/>
            <a:ext cx="1428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Анна Франк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29520" y="1214422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Саманта</a:t>
            </a:r>
            <a:r>
              <a:rPr lang="ru-RU" sz="2400" b="1" dirty="0" smtClean="0"/>
              <a:t> Смит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4214818"/>
            <a:ext cx="135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Садако Сасаки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429520" y="4214818"/>
            <a:ext cx="171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Таня Савичева</a:t>
            </a:r>
            <a:endParaRPr lang="ru-RU" sz="2400" b="1" dirty="0"/>
          </a:p>
        </p:txBody>
      </p:sp>
      <p:pic>
        <p:nvPicPr>
          <p:cNvPr id="1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285728"/>
            <a:ext cx="1301958" cy="642942"/>
          </a:xfrm>
          <a:prstGeom prst="rect">
            <a:avLst/>
          </a:prstGeom>
          <a:noFill/>
        </p:spPr>
      </p:pic>
      <p:pic>
        <p:nvPicPr>
          <p:cNvPr id="1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57158" y="285728"/>
            <a:ext cx="1293028" cy="642942"/>
          </a:xfrm>
          <a:prstGeom prst="rect">
            <a:avLst/>
          </a:prstGeom>
          <a:noFill/>
        </p:spPr>
      </p:pic>
      <p:pic>
        <p:nvPicPr>
          <p:cNvPr id="17" name="Picture 5" descr="0a99f255f80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5572140"/>
            <a:ext cx="7286677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044[1]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2714620"/>
            <a:ext cx="2954802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86388"/>
            <a:ext cx="8329642" cy="128588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     «По-моему, люди наших стран должны вместе заниматься спортом, наукой, искусством – тогда мы всегда будем верить, что мир возможен. Пусть всегда будет солнце! Пусть всегда чистым будет небо!</a:t>
            </a:r>
            <a:r>
              <a:rPr lang="ru-RU" b="1" baseline="300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Наталья\Desktop\Надо сделать\смит\Samantha-Reed-Smith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642918"/>
            <a:ext cx="5806124" cy="4553802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85728"/>
            <a:ext cx="1799166" cy="823417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2" y="357166"/>
            <a:ext cx="1844172" cy="823417"/>
          </a:xfrm>
          <a:prstGeom prst="rect">
            <a:avLst/>
          </a:prstGeom>
          <a:noFill/>
        </p:spPr>
      </p:pic>
      <p:pic>
        <p:nvPicPr>
          <p:cNvPr id="7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762779" y="3024171"/>
            <a:ext cx="278605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523895" y="3024171"/>
            <a:ext cx="278605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642918"/>
            <a:ext cx="4429156" cy="57864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Саманта</a:t>
            </a:r>
            <a:r>
              <a:rPr lang="ru-RU" b="1" dirty="0" smtClean="0">
                <a:solidFill>
                  <a:srgbClr val="C00000"/>
                </a:solidFill>
              </a:rPr>
              <a:t> Смит </a:t>
            </a:r>
          </a:p>
          <a:p>
            <a:pPr algn="ctr">
              <a:buNone/>
            </a:pPr>
            <a:r>
              <a:rPr lang="ru-RU" dirty="0" smtClean="0"/>
              <a:t>    погибла в авиакатастрофе 25 августа 1985 года.  </a:t>
            </a:r>
          </a:p>
          <a:p>
            <a:pPr algn="ctr">
              <a:buNone/>
            </a:pPr>
            <a:r>
              <a:rPr lang="ru-RU" dirty="0" smtClean="0"/>
              <a:t>В тот день они с отцом  возвращались со съёмок сериала Роберта Вагнера «</a:t>
            </a:r>
            <a:r>
              <a:rPr lang="ru-RU" dirty="0" err="1" smtClean="0"/>
              <a:t>Lime</a:t>
            </a:r>
            <a:r>
              <a:rPr lang="ru-RU" dirty="0" smtClean="0"/>
              <a:t> </a:t>
            </a:r>
            <a:r>
              <a:rPr lang="ru-RU" dirty="0" err="1" smtClean="0"/>
              <a:t>Street</a:t>
            </a:r>
            <a:r>
              <a:rPr lang="ru-RU" dirty="0" smtClean="0"/>
              <a:t>», где </a:t>
            </a:r>
            <a:r>
              <a:rPr lang="ru-RU" dirty="0" err="1" smtClean="0"/>
              <a:t>Саманта</a:t>
            </a:r>
            <a:r>
              <a:rPr lang="ru-RU" dirty="0" smtClean="0"/>
              <a:t> играла одну из ролей. </a:t>
            </a:r>
          </a:p>
          <a:p>
            <a:endParaRPr lang="ru-RU" dirty="0"/>
          </a:p>
        </p:txBody>
      </p:sp>
      <p:pic>
        <p:nvPicPr>
          <p:cNvPr id="7170" name="Picture 2" descr="C:\Users\Наталья\Desktop\Надо сделать\смит\U.S._girl_Samantha_Smith_in_Artek_cropp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642918"/>
            <a:ext cx="3162142" cy="5406243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  <p:pic>
        <p:nvPicPr>
          <p:cNvPr id="5" name="Picture 5" descr="0a99f255f8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86388"/>
            <a:ext cx="500062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7158" y="285728"/>
            <a:ext cx="1844172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Наталья\Desktop\Надо сделать\смит\Sam_Smith_Alley_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49035"/>
            <a:ext cx="4183082" cy="6331665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Надо сделать\смит\1985_CPA_56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7166"/>
            <a:ext cx="3000396" cy="4252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192882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err="1" smtClean="0"/>
              <a:t>Саманту</a:t>
            </a:r>
            <a:r>
              <a:rPr lang="ru-RU" b="1" dirty="0" smtClean="0"/>
              <a:t>   называют ангелом мира, послом доброй воли.  Какой же нужно быть смелой, чтобы написать письмо руководителю страны, которую твои соотечественники считают врагом.</a:t>
            </a:r>
          </a:p>
          <a:p>
            <a:endParaRPr lang="ru-RU" dirty="0"/>
          </a:p>
        </p:txBody>
      </p:sp>
      <p:pic>
        <p:nvPicPr>
          <p:cNvPr id="8194" name="Picture 2" descr="C:\Users\Наталья\Desktop\Надо сделать\смит\Samantha-Reed-Smith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571744"/>
            <a:ext cx="5691773" cy="4000504"/>
          </a:xfrm>
          <a:prstGeom prst="rect">
            <a:avLst/>
          </a:prstGeom>
          <a:noFill/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428868"/>
            <a:ext cx="1799166" cy="823417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2" y="5643578"/>
            <a:ext cx="1714512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95459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Мы – против войны, мы помним тех, кто стал жертвами неслыханной жестокости фашистов.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«Война – это преступление, которое не оправдывается победой»</a:t>
            </a:r>
          </a:p>
          <a:p>
            <a:pPr>
              <a:buNone/>
            </a:pPr>
            <a:r>
              <a:rPr lang="ru-RU" dirty="0" smtClean="0"/>
              <a:t>                                                    Анатоль Франс</a:t>
            </a:r>
            <a:endParaRPr lang="ru-RU" dirty="0"/>
          </a:p>
        </p:txBody>
      </p:sp>
      <p:pic>
        <p:nvPicPr>
          <p:cNvPr id="4" name="Picture 5" descr="0a99f255f80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857760"/>
            <a:ext cx="607223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85728"/>
            <a:ext cx="1799166" cy="823417"/>
          </a:xfrm>
          <a:prstGeom prst="rect">
            <a:avLst/>
          </a:prstGeom>
          <a:noFill/>
        </p:spPr>
      </p:pic>
      <p:pic>
        <p:nvPicPr>
          <p:cNvPr id="6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58" y="285728"/>
            <a:ext cx="1928826" cy="82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3 СЕНТЯБРЯ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/>
              <a:t>Для всей России этот день стал днем общенациональной скорби, а дата </a:t>
            </a:r>
            <a:r>
              <a:rPr lang="ru-RU" sz="4400" b="1" dirty="0" smtClean="0">
                <a:solidFill>
                  <a:srgbClr val="FF0000"/>
                </a:solidFill>
              </a:rPr>
              <a:t>3 сентября </a:t>
            </a:r>
            <a:r>
              <a:rPr lang="ru-RU" sz="4400" b="1" dirty="0" smtClean="0"/>
              <a:t>объявлена Указом президента России Днем солидарности в борьбе с терроризмом.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dirty="0" smtClean="0">
                <a:solidFill>
                  <a:srgbClr val="FF0000"/>
                </a:solidFill>
              </a:rPr>
              <a:t>Разрушенная школа</a:t>
            </a:r>
          </a:p>
        </p:txBody>
      </p:sp>
      <p:pic>
        <p:nvPicPr>
          <p:cNvPr id="14339" name="Picture 3" descr="E:\фотки проектов\beslan_10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735962" cy="450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3311525" cy="2636838"/>
            <a:chOff x="0" y="0"/>
            <a:chExt cx="2086" cy="1661"/>
          </a:xfrm>
        </p:grpSpPr>
        <p:pic>
          <p:nvPicPr>
            <p:cNvPr id="2048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7" cy="16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0488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2087" cy="166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1773238"/>
            <a:ext cx="3781425" cy="2835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76700"/>
            <a:ext cx="3355975" cy="2516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0"/>
            <a:ext cx="3787775" cy="28400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263" y="3789363"/>
            <a:ext cx="3816350" cy="2862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Великое горе</a:t>
            </a:r>
          </a:p>
        </p:txBody>
      </p:sp>
      <p:pic>
        <p:nvPicPr>
          <p:cNvPr id="16387" name="Picture 3" descr="E:\фотки проектов\9ee49d7573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764704"/>
            <a:ext cx="45720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E:\фотки проектов\80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04864"/>
            <a:ext cx="4725433" cy="371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3676650" y="27574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90" name="Рисунок 28" descr="5062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933056"/>
            <a:ext cx="3266256" cy="235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285728"/>
            <a:ext cx="5143536" cy="635798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    </a:t>
            </a:r>
            <a:r>
              <a:rPr lang="ru-RU" sz="4100" b="1" dirty="0" smtClean="0">
                <a:solidFill>
                  <a:srgbClr val="C00000"/>
                </a:solidFill>
              </a:rPr>
              <a:t>Татьяна  Савичева </a:t>
            </a:r>
          </a:p>
          <a:p>
            <a:pPr algn="ctr">
              <a:buNone/>
            </a:pPr>
            <a:r>
              <a:rPr lang="ru-RU" sz="4100" b="1" dirty="0" smtClean="0">
                <a:solidFill>
                  <a:srgbClr val="C00000"/>
                </a:solidFill>
              </a:rPr>
              <a:t>(1930- 1944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 — школьница, которая с начала блокады Ленинграда начала вести дневник в записной книжке. Почти вся семья Тани Савичевой погибла в период с декабря 1941 года по май 1942 года. Сама Таня умерла уже в эвакуации. Блокаду пережили только её старшие сестра Нина и брат Михаил, благодаря которым дневник Тани уцелел. В  дневнике девять страниц, на шести из которых даты смерти близких людей — матери, бабушки, сестры, брата и двух дядей.</a:t>
            </a:r>
          </a:p>
          <a:p>
            <a:endParaRPr lang="ru-RU" dirty="0"/>
          </a:p>
        </p:txBody>
      </p:sp>
      <p:pic>
        <p:nvPicPr>
          <p:cNvPr id="4" name="Picture 5" descr="C:\Users\Наталья\Desktop\Надо сделать\таня смвичева\original.jpg"/>
          <p:cNvPicPr>
            <a:picLocks noChangeAspect="1" noChangeArrowheads="1"/>
          </p:cNvPicPr>
          <p:nvPr/>
        </p:nvPicPr>
        <p:blipFill>
          <a:blip r:embed="rId2" cstate="print"/>
          <a:srcRect r="50171" b="11538"/>
          <a:stretch>
            <a:fillRect/>
          </a:stretch>
        </p:blipFill>
        <p:spPr bwMode="auto">
          <a:xfrm>
            <a:off x="428596" y="1357298"/>
            <a:ext cx="3438549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15" descr="av164480z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1372845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0a99f255f80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72074"/>
            <a:ext cx="378621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7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Никто не должен страдать от войны. Преступники те, кто развязывает войну и кто пособничает войне!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28794" y="2357430"/>
            <a:ext cx="5142335" cy="3857652"/>
          </a:xfrm>
          <a:prstGeom prst="rect">
            <a:avLst/>
          </a:prstGeom>
          <a:noFill/>
          <a:ln/>
        </p:spPr>
      </p:pic>
      <p:pic>
        <p:nvPicPr>
          <p:cNvPr id="5" name="Picture 10" descr="bird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571612"/>
            <a:ext cx="1606531" cy="18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Public\Documents\картинка 9\учебник\мои анимашки\sun_tu4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14488"/>
            <a:ext cx="1339457" cy="1190628"/>
          </a:xfrm>
          <a:prstGeom prst="rect">
            <a:avLst/>
          </a:prstGeom>
          <a:noFill/>
        </p:spPr>
      </p:pic>
      <p:pic>
        <p:nvPicPr>
          <p:cNvPr id="8" name="Picture 4" descr="C:\Users\Public\Documents\картинка 9\ручные\2H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857496"/>
            <a:ext cx="1570405" cy="1785950"/>
          </a:xfrm>
          <a:prstGeom prst="rect">
            <a:avLst/>
          </a:prstGeom>
          <a:noFill/>
        </p:spPr>
      </p:pic>
      <p:pic>
        <p:nvPicPr>
          <p:cNvPr id="9" name="Picture 4" descr="C:\Users\Public\Documents\картинка 9\ручные\2H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00892" y="2857496"/>
            <a:ext cx="1481690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14290"/>
            <a:ext cx="5143504" cy="621510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   К началу войны Таня с мамой, бабушкой,  старшими сестрами Женей и  Ниной,  братьями Леонидом и Мишей   жили на 2-й линии Васильевского острова.</a:t>
            </a:r>
          </a:p>
          <a:p>
            <a:pPr>
              <a:buNone/>
            </a:pPr>
            <a:r>
              <a:rPr lang="ru-RU" dirty="0" smtClean="0"/>
              <a:t>Тридцатидвухлетняя сестра  Женя подорвала свое здоровье частой донорской сдачей крови и тем,  что от дома до завода, где она работала,  приходилось ходить почти семь километров.  </a:t>
            </a:r>
          </a:p>
          <a:p>
            <a:pPr>
              <a:buNone/>
            </a:pPr>
            <a:r>
              <a:rPr lang="ru-RU" dirty="0" smtClean="0"/>
              <a:t>В  декабре 1941 года она умерла. Именно тогда маленькая Таня сделала  первую запись в своем дневнике:</a:t>
            </a:r>
          </a:p>
          <a:p>
            <a:pPr>
              <a:buNone/>
            </a:pPr>
            <a:r>
              <a:rPr lang="ru-RU" dirty="0" smtClean="0"/>
              <a:t>                   </a:t>
            </a:r>
          </a:p>
          <a:p>
            <a:pPr>
              <a:buNone/>
            </a:pPr>
            <a:r>
              <a:rPr lang="ru-RU" dirty="0" smtClean="0"/>
              <a:t>   </a:t>
            </a:r>
            <a:r>
              <a:rPr lang="ru-RU" b="1" dirty="0" smtClean="0">
                <a:solidFill>
                  <a:srgbClr val="FF0000"/>
                </a:solidFill>
              </a:rPr>
              <a:t>«Женя умерла 28 дек в 12.00 час утра 1941 г.»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C:\Users\Наталья\Desktop\Надо сделать\таня смвичева\original.jpg"/>
          <p:cNvPicPr>
            <a:picLocks noChangeAspect="1" noChangeArrowheads="1"/>
          </p:cNvPicPr>
          <p:nvPr/>
        </p:nvPicPr>
        <p:blipFill>
          <a:blip r:embed="rId2" cstate="print"/>
          <a:srcRect r="50171" b="11538"/>
          <a:stretch>
            <a:fillRect/>
          </a:stretch>
        </p:blipFill>
        <p:spPr bwMode="auto">
          <a:xfrm>
            <a:off x="428596" y="1357298"/>
            <a:ext cx="3438549" cy="40719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12" descr="C:\Users\Public\Documents\картинка 9\игрушки\голубь правый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8596" y="285727"/>
            <a:ext cx="1428760" cy="751979"/>
          </a:xfrm>
          <a:prstGeom prst="rect">
            <a:avLst/>
          </a:prstGeom>
          <a:noFill/>
        </p:spPr>
      </p:pic>
      <p:pic>
        <p:nvPicPr>
          <p:cNvPr id="6" name="Picture 17" descr="044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804" y="5286388"/>
            <a:ext cx="390036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7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57950" y="3286124"/>
            <a:ext cx="2125879" cy="2786082"/>
          </a:xfrm>
          <a:prstGeom prst="rect">
            <a:avLst/>
          </a:prstGeom>
          <a:noFill/>
          <a:ln/>
        </p:spPr>
      </p:pic>
      <p:pic>
        <p:nvPicPr>
          <p:cNvPr id="3" name="Picture 8" descr="anim0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86578" y="214290"/>
            <a:ext cx="121444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anim0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85728"/>
            <a:ext cx="128588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Public\Documents\картинка 9\Анимашки\earth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643182"/>
            <a:ext cx="3929090" cy="3929090"/>
          </a:xfrm>
          <a:prstGeom prst="rect">
            <a:avLst/>
          </a:prstGeom>
          <a:noFill/>
        </p:spPr>
      </p:pic>
      <p:pic>
        <p:nvPicPr>
          <p:cNvPr id="10" name="Picture 13" descr="C:\Users\Public\Documents\картинка 9\учебник\мои анимашки\15-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214290"/>
            <a:ext cx="4408745" cy="17145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0488392">
            <a:off x="929956" y="1717470"/>
            <a:ext cx="32985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МИРУ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267632">
            <a:off x="5217564" y="1986310"/>
            <a:ext cx="3103179" cy="1332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МИР!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13" name="Picture 15" descr="Рисунок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71472" y="3214686"/>
            <a:ext cx="1785950" cy="2472125"/>
          </a:xfrm>
          <a:prstGeom prst="rect">
            <a:avLst/>
          </a:prstGeom>
          <a:noFill/>
          <a:ln/>
        </p:spPr>
      </p:pic>
      <p:pic>
        <p:nvPicPr>
          <p:cNvPr id="15" name="Picture 14" descr="Рисунок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1857356" y="4357694"/>
            <a:ext cx="2099022" cy="2315484"/>
          </a:xfrm>
          <a:prstGeom prst="rect">
            <a:avLst/>
          </a:prstGeom>
          <a:noFill/>
          <a:ln/>
        </p:spPr>
      </p:pic>
      <p:pic>
        <p:nvPicPr>
          <p:cNvPr id="17" name="Picture 12" descr="солнышко крутится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86182" y="1071546"/>
            <a:ext cx="1285884" cy="122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Наталья\Desktop\Надо сделать\таня смвичева\img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8715404" cy="6309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аталья\Desktop\Надо сделать\таня смвичева\dnevnik-Tani-Savichevo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Наталья\Desktop\Надо сделать\таня смвичева\1446269088_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4290"/>
            <a:ext cx="7027291" cy="6451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746</Words>
  <PresentationFormat>Экран (4:3)</PresentationFormat>
  <Paragraphs>97</Paragraphs>
  <Slides>60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60</vt:i4>
      </vt:variant>
    </vt:vector>
  </HeadingPairs>
  <TitlesOfParts>
    <vt:vector size="68" baseType="lpstr">
      <vt:lpstr>Тема Office</vt:lpstr>
      <vt:lpstr>Апекс</vt:lpstr>
      <vt:lpstr>Бумажная</vt:lpstr>
      <vt:lpstr>Аспект</vt:lpstr>
      <vt:lpstr>1_Бумажная</vt:lpstr>
      <vt:lpstr>2_Бумажная</vt:lpstr>
      <vt:lpstr>Трек</vt:lpstr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Садако Сасаки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3 СЕНТЯБРЯ</vt:lpstr>
      <vt:lpstr>Разрушенная школа</vt:lpstr>
      <vt:lpstr>Слайд 47</vt:lpstr>
      <vt:lpstr>Великое горе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</dc:title>
  <dc:creator>Наталья</dc:creator>
  <cp:lastModifiedBy>Наталья</cp:lastModifiedBy>
  <cp:revision>92</cp:revision>
  <dcterms:created xsi:type="dcterms:W3CDTF">2019-08-01T09:58:10Z</dcterms:created>
  <dcterms:modified xsi:type="dcterms:W3CDTF">2020-09-29T16:59:43Z</dcterms:modified>
</cp:coreProperties>
</file>