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319" r:id="rId32"/>
    <p:sldId id="320" r:id="rId33"/>
    <p:sldId id="321" r:id="rId34"/>
    <p:sldId id="322" r:id="rId35"/>
    <p:sldId id="324" r:id="rId36"/>
    <p:sldId id="323" r:id="rId37"/>
    <p:sldId id="325" r:id="rId38"/>
    <p:sldId id="326" r:id="rId39"/>
    <p:sldId id="327" r:id="rId40"/>
    <p:sldId id="288" r:id="rId41"/>
    <p:sldId id="328" r:id="rId42"/>
    <p:sldId id="329" r:id="rId43"/>
    <p:sldId id="290" r:id="rId44"/>
    <p:sldId id="330" r:id="rId45"/>
    <p:sldId id="331" r:id="rId46"/>
    <p:sldId id="332" r:id="rId47"/>
    <p:sldId id="333" r:id="rId48"/>
    <p:sldId id="334" r:id="rId49"/>
    <p:sldId id="335" r:id="rId50"/>
    <p:sldId id="336" r:id="rId51"/>
    <p:sldId id="337" r:id="rId52"/>
    <p:sldId id="302" r:id="rId53"/>
    <p:sldId id="338" r:id="rId54"/>
    <p:sldId id="339" r:id="rId55"/>
    <p:sldId id="306" r:id="rId56"/>
    <p:sldId id="340" r:id="rId57"/>
    <p:sldId id="341" r:id="rId58"/>
    <p:sldId id="342" r:id="rId59"/>
    <p:sldId id="343" r:id="rId60"/>
    <p:sldId id="344" r:id="rId61"/>
    <p:sldId id="311" r:id="rId62"/>
    <p:sldId id="345" r:id="rId63"/>
    <p:sldId id="346" r:id="rId64"/>
    <p:sldId id="347" r:id="rId65"/>
    <p:sldId id="314" r:id="rId66"/>
    <p:sldId id="348" r:id="rId67"/>
    <p:sldId id="349" r:id="rId68"/>
    <p:sldId id="316" r:id="rId69"/>
    <p:sldId id="317" r:id="rId70"/>
    <p:sldId id="350" r:id="rId71"/>
    <p:sldId id="351" r:id="rId72"/>
  </p:sldIdLst>
  <p:sldSz cx="12192000" cy="6858000"/>
  <p:notesSz cx="12192000" cy="6858000"/>
  <p:defaultTextStyle>
    <a:defPPr>
      <a:defRPr lang="en-US"/>
    </a:defPPr>
    <a:lvl1pPr marL="0" algn="l" defTabSz="4572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D5ABB26-0587-4C30-8999-92F81FD0307C}">
  <a:tblStyle styleId="{2D5ABB26-0587-4C30-8999-92F81FD0307C}" styleName="No Style, No Grid">
    <a:wholeTbl>
      <a:tcTxStyle>
        <a:fontRef idx="minor">
          <a:prstClr val="black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lt1"/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/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dk1"/>
      </a:tcTxStyle>
      <a:tcStyle>
        <a:tcBdr/>
        <a:fill>
          <a:solidFill>
            <a:schemeClr val="lt1"/>
          </a:solidFill>
        </a:fill>
      </a:tcStyle>
    </a:lastCol>
    <a:firstCol>
      <a:tcTxStyle b="on">
        <a:fontRef idx="minor">
          <a:prstClr val="black"/>
        </a:fontRef>
        <a:schemeClr val="dk1"/>
      </a:tcTxStyle>
      <a:tcStyle>
        <a:tcBdr/>
        <a:fill>
          <a:solidFill>
            <a:schemeClr val="lt1"/>
          </a:solidFill>
        </a:fill>
      </a:tcStyle>
    </a:firstCol>
    <a:lastRow>
      <a:tcTxStyle b="on">
        <a:fontRef idx="minor">
          <a:prstClr val="black"/>
        </a:fontRef>
        <a:schemeClr val="dk1"/>
      </a:tcTxStyle>
      <a:tcStyle>
        <a:tcBdr>
          <a:top>
            <a:ln>
              <a:noFill/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prstClr val="black"/>
        </a:fontRef>
        <a:schemeClr val="dk1"/>
      </a:tcTxStyle>
      <a:tcStyle>
        <a:tcBdr>
          <a:bottom>
            <a:ln>
              <a:noFill/>
            </a:ln>
          </a:bottom>
        </a:tcBdr>
        <a:fill>
          <a:solidFill>
            <a:schemeClr val="lt1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876" y="108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914400" y="2130427"/>
            <a:ext cx="10363199" cy="1470025"/>
          </a:xfrm>
        </p:spPr>
        <p:txBody>
          <a:bodyPr/>
          <a:lstStyle/>
          <a:p>
            <a:pPr>
              <a:defRPr/>
            </a:pPr>
            <a:r>
              <a:rPr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828800" y="3886200"/>
            <a:ext cx="8534399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328A2AD-CA6C-4CEE-80DD-5B3591997DB0}" type="datetimeFigureOut">
              <a:rPr lang="ru-RU"/>
              <a:t>11.08.2025</a:t>
            </a:fld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F5014F7-E485-415F-A69C-6237A648DEF6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/>
              <a:t>Образец текста</a:t>
            </a:r>
          </a:p>
          <a:p>
            <a:pPr lvl="1">
              <a:defRPr/>
            </a:pPr>
            <a:r>
              <a:rPr/>
              <a:t>Второй уровень</a:t>
            </a:r>
          </a:p>
          <a:p>
            <a:pPr lvl="2">
              <a:defRPr/>
            </a:pPr>
            <a:r>
              <a:rPr/>
              <a:t>Третий уровень</a:t>
            </a:r>
          </a:p>
          <a:p>
            <a:pPr lvl="3">
              <a:defRPr/>
            </a:pPr>
            <a:r>
              <a:rPr/>
              <a:t>Четвертый уровень</a:t>
            </a:r>
          </a:p>
          <a:p>
            <a:pPr lvl="4">
              <a:defRPr/>
            </a:pPr>
            <a:r>
              <a:rPr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328A2AD-CA6C-4CEE-80DD-5B3591997DB0}" type="datetimeFigureOut">
              <a:rPr lang="ru-RU"/>
              <a:t>11.08.2025</a:t>
            </a:fld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F5014F7-E485-415F-A69C-6237A648DEF6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963083" y="4406901"/>
            <a:ext cx="10363199" cy="136207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>
              <a:defRPr/>
            </a:pPr>
            <a:r>
              <a:rPr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963083" y="2906713"/>
            <a:ext cx="10363199" cy="150018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328A2AD-CA6C-4CEE-80DD-5B3591997DB0}" type="datetimeFigureOut">
              <a:rPr lang="ru-RU"/>
              <a:t>11.08.2025</a:t>
            </a:fld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F5014F7-E485-415F-A69C-6237A648DEF6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609599" y="1600201"/>
            <a:ext cx="5384799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/>
              <a:t>Образец текста</a:t>
            </a:r>
          </a:p>
          <a:p>
            <a:pPr lvl="1">
              <a:defRPr/>
            </a:pPr>
            <a:r>
              <a:rPr/>
              <a:t>Второй уровень</a:t>
            </a:r>
          </a:p>
          <a:p>
            <a:pPr lvl="2">
              <a:defRPr/>
            </a:pPr>
            <a:r>
              <a:rPr/>
              <a:t>Третий уровень</a:t>
            </a:r>
          </a:p>
          <a:p>
            <a:pPr lvl="3">
              <a:defRPr/>
            </a:pPr>
            <a:r>
              <a:rPr/>
              <a:t>Четвертый уровень</a:t>
            </a:r>
          </a:p>
          <a:p>
            <a:pPr lvl="4">
              <a:defRPr/>
            </a:pPr>
            <a:r>
              <a:rPr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197599" y="1600201"/>
            <a:ext cx="5384799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/>
              <a:t>Образец текста</a:t>
            </a:r>
          </a:p>
          <a:p>
            <a:pPr lvl="1">
              <a:defRPr/>
            </a:pPr>
            <a:r>
              <a:rPr/>
              <a:t>Второй уровень</a:t>
            </a:r>
          </a:p>
          <a:p>
            <a:pPr lvl="2">
              <a:defRPr/>
            </a:pPr>
            <a:r>
              <a:rPr/>
              <a:t>Третий уровень</a:t>
            </a:r>
          </a:p>
          <a:p>
            <a:pPr lvl="3">
              <a:defRPr/>
            </a:pPr>
            <a:r>
              <a:rPr/>
              <a:t>Четвертый уровень</a:t>
            </a:r>
          </a:p>
          <a:p>
            <a:pPr lvl="4">
              <a:defRPr/>
            </a:pPr>
            <a:r>
              <a:rPr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328A2AD-CA6C-4CEE-80DD-5B3591997DB0}" type="datetimeFigureOut">
              <a:rPr lang="ru-RU"/>
              <a:t>11.08.2025</a:t>
            </a:fld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F5014F7-E485-415F-A69C-6237A648DEF6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609599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09599" y="2174874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/>
              <a:t>Образец текста</a:t>
            </a:r>
          </a:p>
          <a:p>
            <a:pPr lvl="1">
              <a:defRPr/>
            </a:pPr>
            <a:r>
              <a:rPr/>
              <a:t>Второй уровень</a:t>
            </a:r>
          </a:p>
          <a:p>
            <a:pPr lvl="2">
              <a:defRPr/>
            </a:pPr>
            <a:r>
              <a:rPr/>
              <a:t>Третий уровень</a:t>
            </a:r>
          </a:p>
          <a:p>
            <a:pPr lvl="3">
              <a:defRPr/>
            </a:pPr>
            <a:r>
              <a:rPr/>
              <a:t>Четвертый уровень</a:t>
            </a:r>
          </a:p>
          <a:p>
            <a:pPr lvl="4">
              <a:defRPr/>
            </a:pPr>
            <a:r>
              <a:rPr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93373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93373" y="2174874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/>
              <a:t>Образец текста</a:t>
            </a:r>
          </a:p>
          <a:p>
            <a:pPr lvl="1">
              <a:defRPr/>
            </a:pPr>
            <a:r>
              <a:rPr/>
              <a:t>Второй уровень</a:t>
            </a:r>
          </a:p>
          <a:p>
            <a:pPr lvl="2">
              <a:defRPr/>
            </a:pPr>
            <a:r>
              <a:rPr/>
              <a:t>Третий уровень</a:t>
            </a:r>
          </a:p>
          <a:p>
            <a:pPr lvl="3">
              <a:defRPr/>
            </a:pPr>
            <a:r>
              <a:rPr/>
              <a:t>Четвертый уровень</a:t>
            </a:r>
          </a:p>
          <a:p>
            <a:pPr lvl="4">
              <a:defRPr/>
            </a:pPr>
            <a:r>
              <a:rPr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328A2AD-CA6C-4CEE-80DD-5B3591997DB0}" type="datetimeFigureOut">
              <a:rPr lang="ru-RU"/>
              <a:t>11.08.2025</a:t>
            </a:fld>
            <a:endParaRPr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F5014F7-E485-415F-A69C-6237A648DEF6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328A2AD-CA6C-4CEE-80DD-5B3591997DB0}" type="datetimeFigureOut">
              <a:rPr lang="ru-RU"/>
              <a:t>11.08.2025</a:t>
            </a:fld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F5014F7-E485-415F-A69C-6237A648DEF6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328A2AD-CA6C-4CEE-80DD-5B3591997DB0}" type="datetimeFigureOut">
              <a:rPr lang="ru-RU"/>
              <a:t>11.08.2025</a:t>
            </a:fld>
            <a:endParaRPr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F5014F7-E485-415F-A69C-6237A648DEF6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6" y="273049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4766732" y="273053"/>
            <a:ext cx="68156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/>
              <a:t>Образец текста</a:t>
            </a:r>
          </a:p>
          <a:p>
            <a:pPr lvl="1">
              <a:defRPr/>
            </a:pPr>
            <a:r>
              <a:rPr/>
              <a:t>Второй уровень</a:t>
            </a:r>
          </a:p>
          <a:p>
            <a:pPr lvl="2">
              <a:defRPr/>
            </a:pPr>
            <a:r>
              <a:rPr/>
              <a:t>Третий уровень</a:t>
            </a:r>
          </a:p>
          <a:p>
            <a:pPr lvl="3">
              <a:defRPr/>
            </a:pPr>
            <a:r>
              <a:rPr/>
              <a:t>Четвертый уровень</a:t>
            </a:r>
          </a:p>
          <a:p>
            <a:pPr lvl="4">
              <a:defRPr/>
            </a:pPr>
            <a:r>
              <a:rPr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609606" y="1435103"/>
            <a:ext cx="4011084" cy="46910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328A2AD-CA6C-4CEE-80DD-5B3591997DB0}" type="datetimeFigureOut">
              <a:rPr lang="ru-RU"/>
              <a:t>11.08.2025</a:t>
            </a:fld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F5014F7-E485-415F-A69C-6237A648DEF6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2389717" y="480060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2389717" y="612774"/>
            <a:ext cx="7315200" cy="41147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2389717" y="5367339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328A2AD-CA6C-4CEE-80DD-5B3591997DB0}" type="datetimeFigureOut">
              <a:rPr lang="ru-RU"/>
              <a:t>11.08.2025</a:t>
            </a:fld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F5014F7-E485-415F-A69C-6237A648DEF6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/>
              <a:t>Образец текста</a:t>
            </a:r>
          </a:p>
          <a:p>
            <a:pPr lvl="1">
              <a:defRPr/>
            </a:pPr>
            <a:r>
              <a:rPr/>
              <a:t>Второй уровень</a:t>
            </a:r>
          </a:p>
          <a:p>
            <a:pPr lvl="2">
              <a:defRPr/>
            </a:pPr>
            <a:r>
              <a:rPr/>
              <a:t>Третий уровень</a:t>
            </a:r>
          </a:p>
          <a:p>
            <a:pPr lvl="3">
              <a:defRPr/>
            </a:pPr>
            <a:r>
              <a:rPr/>
              <a:t>Четвертый уровень</a:t>
            </a:r>
          </a:p>
          <a:p>
            <a:pPr lvl="4">
              <a:defRPr/>
            </a:pPr>
            <a:r>
              <a:rPr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328A2AD-CA6C-4CEE-80DD-5B3591997DB0}" type="datetimeFigureOut">
              <a:rPr lang="ru-RU"/>
              <a:t>11.08.2025</a:t>
            </a:fld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F5014F7-E485-415F-A69C-6237A648DEF6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199" y="274639"/>
            <a:ext cx="2743200" cy="5851525"/>
          </a:xfrm>
        </p:spPr>
        <p:txBody>
          <a:bodyPr vert="eaVert"/>
          <a:lstStyle>
            <a:lvl1pPr algn="l">
              <a:defRPr/>
            </a:lvl1pPr>
          </a:lstStyle>
          <a:p>
            <a:pPr>
              <a:defRPr/>
            </a:pPr>
            <a:r>
              <a:rPr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599" y="274639"/>
            <a:ext cx="8026399" cy="5851525"/>
          </a:xfrm>
        </p:spPr>
        <p:txBody>
          <a:bodyPr vert="eaVert"/>
          <a:lstStyle/>
          <a:p>
            <a:pPr lvl="0">
              <a:defRPr/>
            </a:pPr>
            <a:r>
              <a:rPr/>
              <a:t>Образец текста</a:t>
            </a:r>
          </a:p>
          <a:p>
            <a:pPr lvl="1">
              <a:defRPr/>
            </a:pPr>
            <a:r>
              <a:rPr/>
              <a:t>Второй уровень</a:t>
            </a:r>
          </a:p>
          <a:p>
            <a:pPr lvl="2">
              <a:defRPr/>
            </a:pPr>
            <a:r>
              <a:rPr/>
              <a:t>Третий уровень</a:t>
            </a:r>
          </a:p>
          <a:p>
            <a:pPr lvl="3">
              <a:defRPr/>
            </a:pPr>
            <a:r>
              <a:rPr/>
              <a:t>Четвертый уровень</a:t>
            </a:r>
          </a:p>
          <a:p>
            <a:pPr lvl="4">
              <a:defRPr/>
            </a:pPr>
            <a:r>
              <a:rPr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328A2AD-CA6C-4CEE-80DD-5B3591997DB0}" type="datetimeFigureOut">
              <a:rPr lang="ru-RU"/>
              <a:t>11.08.2025</a:t>
            </a:fld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F5014F7-E485-415F-A69C-6237A648DEF6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57530" y="883413"/>
            <a:ext cx="9439487" cy="4513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33" b="1" i="0">
                <a:solidFill>
                  <a:srgbClr val="6F2F9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862330" y="3485388"/>
            <a:ext cx="8833273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678856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8496" y="84667"/>
            <a:ext cx="11695005" cy="451342"/>
          </a:xfrm>
        </p:spPr>
        <p:txBody>
          <a:bodyPr lIns="0" tIns="0" rIns="0" bIns="0"/>
          <a:lstStyle>
            <a:lvl1pPr>
              <a:defRPr sz="2933" b="1" i="0">
                <a:solidFill>
                  <a:srgbClr val="6F2F9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44594" y="1448646"/>
            <a:ext cx="10293773" cy="369332"/>
          </a:xfrm>
        </p:spPr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22750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8496" y="84667"/>
            <a:ext cx="11695005" cy="451342"/>
          </a:xfrm>
        </p:spPr>
        <p:txBody>
          <a:bodyPr lIns="0" tIns="0" rIns="0" bIns="0"/>
          <a:lstStyle>
            <a:lvl1pPr>
              <a:defRPr sz="2933" b="1" i="0">
                <a:solidFill>
                  <a:srgbClr val="6F2F9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933392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8496" y="84667"/>
            <a:ext cx="11695005" cy="451342"/>
          </a:xfrm>
        </p:spPr>
        <p:txBody>
          <a:bodyPr lIns="0" tIns="0" rIns="0" bIns="0"/>
          <a:lstStyle>
            <a:lvl1pPr>
              <a:defRPr sz="2933" b="1" i="0">
                <a:solidFill>
                  <a:srgbClr val="6F2F9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46661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70656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Shape 1058"/>
          <p:cNvSpPr>
            <a:spLocks noGrp="1" noChangeArrowheads="1"/>
          </p:cNvSpPr>
          <p:nvPr userDrawn="1"/>
        </p:nvSpPr>
        <p:spPr bwMode="auto">
          <a:xfrm>
            <a:off x="0" y="2"/>
            <a:ext cx="12191999" cy="6838950"/>
          </a:xfrm>
          <a:custGeom>
            <a:avLst/>
            <a:gdLst/>
            <a:ahLst/>
            <a:cxnLst/>
            <a:rect l="l" t="t" r="r" b="b"/>
            <a:pathLst>
              <a:path w="43200" h="43200" stroke="0" extrusionOk="0">
                <a:moveTo>
                  <a:pt x="0" y="30392"/>
                </a:moveTo>
                <a:lnTo>
                  <a:pt x="0" y="30392"/>
                </a:lnTo>
                <a:cubicBezTo>
                  <a:pt x="0" y="30392"/>
                  <a:pt x="30246" y="52055"/>
                  <a:pt x="43200" y="35131"/>
                </a:cubicBezTo>
                <a:lnTo>
                  <a:pt x="43200" y="0"/>
                </a:lnTo>
                <a:lnTo>
                  <a:pt x="0" y="0"/>
                </a:lnTo>
                <a:lnTo>
                  <a:pt x="0" y="30392"/>
                </a:lnTo>
                <a:close/>
              </a:path>
            </a:pathLst>
          </a:custGeom>
          <a:solidFill>
            <a:schemeClr val="accent1"/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8" name="Shape 1059"/>
          <p:cNvSpPr>
            <a:spLocks noGrp="1" noChangeArrowheads="1"/>
          </p:cNvSpPr>
          <p:nvPr userDrawn="1"/>
        </p:nvSpPr>
        <p:spPr bwMode="auto">
          <a:xfrm>
            <a:off x="0" y="2"/>
            <a:ext cx="12191999" cy="6838950"/>
          </a:xfrm>
          <a:custGeom>
            <a:avLst/>
            <a:gdLst/>
            <a:ahLst/>
            <a:cxnLst/>
            <a:rect l="l" t="t" r="r" b="b"/>
            <a:pathLst>
              <a:path w="43200" h="43200" fill="none" extrusionOk="0">
                <a:moveTo>
                  <a:pt x="-22" y="30392"/>
                </a:moveTo>
                <a:lnTo>
                  <a:pt x="-22" y="30392"/>
                </a:lnTo>
                <a:cubicBezTo>
                  <a:pt x="-22" y="30392"/>
                  <a:pt x="30330" y="52055"/>
                  <a:pt x="43245" y="35131"/>
                </a:cubicBezTo>
              </a:path>
            </a:pathLst>
          </a:custGeom>
          <a:solidFill>
            <a:srgbClr val="FFFFFF"/>
          </a:solidFill>
          <a:ln w="7560">
            <a:solidFill>
              <a:srgbClr val="FFFFFF"/>
            </a:solidFill>
            <a:round/>
            <a:headEnd/>
            <a:tailEnd/>
          </a:ln>
        </p:spPr>
      </p:sp>
      <p:sp>
        <p:nvSpPr>
          <p:cNvPr id="9" name="Shape 1060"/>
          <p:cNvSpPr>
            <a:spLocks noGrp="1" noChangeArrowheads="1"/>
          </p:cNvSpPr>
          <p:nvPr userDrawn="1"/>
        </p:nvSpPr>
        <p:spPr bwMode="auto">
          <a:xfrm>
            <a:off x="0" y="2"/>
            <a:ext cx="12191999" cy="6838950"/>
          </a:xfrm>
          <a:custGeom>
            <a:avLst/>
            <a:gdLst/>
            <a:ahLst/>
            <a:cxnLst/>
            <a:rect l="l" t="t" r="r" b="b"/>
            <a:pathLst>
              <a:path w="43200" h="43200" fill="none" extrusionOk="0">
                <a:moveTo>
                  <a:pt x="-22" y="29977"/>
                </a:moveTo>
                <a:lnTo>
                  <a:pt x="-22" y="29977"/>
                </a:lnTo>
                <a:cubicBezTo>
                  <a:pt x="-22" y="29977"/>
                  <a:pt x="29238" y="51595"/>
                  <a:pt x="43239" y="32973"/>
                </a:cubicBezTo>
              </a:path>
            </a:pathLst>
          </a:custGeom>
          <a:solidFill>
            <a:srgbClr val="FFFFFF"/>
          </a:solidFill>
          <a:ln w="6930">
            <a:solidFill>
              <a:srgbClr val="FFFFFF">
                <a:alpha val="0"/>
              </a:srgbClr>
            </a:solidFill>
            <a:round/>
            <a:headEnd/>
            <a:tailEnd/>
          </a:ln>
        </p:spPr>
      </p:sp>
      <p:sp>
        <p:nvSpPr>
          <p:cNvPr id="10" name="Shape 1061"/>
          <p:cNvSpPr>
            <a:spLocks noGrp="1" noChangeArrowheads="1"/>
          </p:cNvSpPr>
          <p:nvPr userDrawn="1"/>
        </p:nvSpPr>
        <p:spPr bwMode="auto">
          <a:xfrm>
            <a:off x="0" y="2"/>
            <a:ext cx="12191999" cy="6838950"/>
          </a:xfrm>
          <a:custGeom>
            <a:avLst/>
            <a:gdLst/>
            <a:ahLst/>
            <a:cxnLst/>
            <a:rect l="l" t="t" r="r" b="b"/>
            <a:pathLst>
              <a:path w="43200" h="43200" fill="none" extrusionOk="0">
                <a:moveTo>
                  <a:pt x="-22" y="29562"/>
                </a:moveTo>
                <a:lnTo>
                  <a:pt x="-22" y="29562"/>
                </a:lnTo>
                <a:cubicBezTo>
                  <a:pt x="-22" y="29562"/>
                  <a:pt x="28147" y="51135"/>
                  <a:pt x="43233" y="30816"/>
                </a:cubicBezTo>
              </a:path>
            </a:pathLst>
          </a:custGeom>
          <a:solidFill>
            <a:srgbClr val="FFFFFF"/>
          </a:solidFill>
          <a:ln w="6300">
            <a:solidFill>
              <a:srgbClr val="FFFFFF">
                <a:alpha val="77254"/>
              </a:srgbClr>
            </a:solidFill>
            <a:round/>
            <a:headEnd/>
            <a:tailEnd/>
          </a:ln>
        </p:spPr>
      </p:sp>
      <p:sp>
        <p:nvSpPr>
          <p:cNvPr id="11" name="Shape 1062"/>
          <p:cNvSpPr>
            <a:spLocks noGrp="1" noChangeArrowheads="1"/>
          </p:cNvSpPr>
          <p:nvPr userDrawn="1"/>
        </p:nvSpPr>
        <p:spPr bwMode="auto">
          <a:xfrm>
            <a:off x="0" y="2"/>
            <a:ext cx="12191999" cy="6838950"/>
          </a:xfrm>
          <a:custGeom>
            <a:avLst/>
            <a:gdLst/>
            <a:ahLst/>
            <a:cxnLst/>
            <a:rect l="l" t="t" r="r" b="b"/>
            <a:pathLst>
              <a:path w="43200" h="43200" fill="none" extrusionOk="0">
                <a:moveTo>
                  <a:pt x="-22" y="29147"/>
                </a:moveTo>
                <a:lnTo>
                  <a:pt x="-22" y="29147"/>
                </a:lnTo>
                <a:cubicBezTo>
                  <a:pt x="-22" y="29147"/>
                  <a:pt x="27056" y="50675"/>
                  <a:pt x="43228" y="28658"/>
                </a:cubicBezTo>
              </a:path>
            </a:pathLst>
          </a:custGeom>
          <a:solidFill>
            <a:srgbClr val="FFFFFF"/>
          </a:solidFill>
          <a:ln w="5670">
            <a:solidFill>
              <a:srgbClr val="FFFFFF">
                <a:alpha val="65882"/>
              </a:srgbClr>
            </a:solidFill>
            <a:round/>
            <a:headEnd/>
            <a:tailEnd/>
          </a:ln>
        </p:spPr>
      </p:sp>
      <p:sp>
        <p:nvSpPr>
          <p:cNvPr id="12" name="Shape 1063"/>
          <p:cNvSpPr>
            <a:spLocks noGrp="1" noChangeArrowheads="1"/>
          </p:cNvSpPr>
          <p:nvPr userDrawn="1"/>
        </p:nvSpPr>
        <p:spPr bwMode="auto">
          <a:xfrm>
            <a:off x="0" y="2"/>
            <a:ext cx="12191999" cy="6838950"/>
          </a:xfrm>
          <a:custGeom>
            <a:avLst/>
            <a:gdLst/>
            <a:ahLst/>
            <a:cxnLst/>
            <a:rect l="l" t="t" r="r" b="b"/>
            <a:pathLst>
              <a:path w="43200" h="43200" fill="none" extrusionOk="0">
                <a:moveTo>
                  <a:pt x="-22" y="28733"/>
                </a:moveTo>
                <a:lnTo>
                  <a:pt x="-22" y="28733"/>
                </a:lnTo>
                <a:cubicBezTo>
                  <a:pt x="-22" y="28733"/>
                  <a:pt x="25965" y="50214"/>
                  <a:pt x="43222" y="26500"/>
                </a:cubicBezTo>
              </a:path>
            </a:pathLst>
          </a:custGeom>
          <a:solidFill>
            <a:srgbClr val="FFFFFF"/>
          </a:solidFill>
          <a:ln w="5040">
            <a:solidFill>
              <a:srgbClr val="FFFFFF">
                <a:alpha val="54900"/>
              </a:srgbClr>
            </a:solidFill>
            <a:round/>
            <a:headEnd/>
            <a:tailEnd/>
          </a:ln>
        </p:spPr>
      </p:sp>
      <p:sp>
        <p:nvSpPr>
          <p:cNvPr id="13" name="Shape 1064"/>
          <p:cNvSpPr>
            <a:spLocks noGrp="1" noChangeArrowheads="1"/>
          </p:cNvSpPr>
          <p:nvPr userDrawn="1"/>
        </p:nvSpPr>
        <p:spPr bwMode="auto">
          <a:xfrm>
            <a:off x="0" y="2"/>
            <a:ext cx="12191999" cy="6838950"/>
          </a:xfrm>
          <a:custGeom>
            <a:avLst/>
            <a:gdLst/>
            <a:ahLst/>
            <a:cxnLst/>
            <a:rect l="l" t="t" r="r" b="b"/>
            <a:pathLst>
              <a:path w="43200" h="43200" fill="none" extrusionOk="0">
                <a:moveTo>
                  <a:pt x="-22" y="28319"/>
                </a:moveTo>
                <a:lnTo>
                  <a:pt x="-22" y="28319"/>
                </a:lnTo>
                <a:cubicBezTo>
                  <a:pt x="-22" y="28319"/>
                  <a:pt x="24873" y="49754"/>
                  <a:pt x="43216" y="24342"/>
                </a:cubicBezTo>
              </a:path>
            </a:pathLst>
          </a:custGeom>
          <a:solidFill>
            <a:srgbClr val="FFFFFF"/>
          </a:solidFill>
          <a:ln w="4410">
            <a:solidFill>
              <a:srgbClr val="FFFFFF">
                <a:alpha val="43529"/>
              </a:srgbClr>
            </a:solidFill>
            <a:round/>
            <a:headEnd/>
            <a:tailEnd/>
          </a:ln>
        </p:spPr>
      </p:sp>
      <p:sp>
        <p:nvSpPr>
          <p:cNvPr id="14" name="Shape 1065"/>
          <p:cNvSpPr>
            <a:spLocks noGrp="1" noChangeArrowheads="1"/>
          </p:cNvSpPr>
          <p:nvPr userDrawn="1"/>
        </p:nvSpPr>
        <p:spPr bwMode="auto">
          <a:xfrm>
            <a:off x="0" y="2"/>
            <a:ext cx="12191999" cy="6838950"/>
          </a:xfrm>
          <a:custGeom>
            <a:avLst/>
            <a:gdLst/>
            <a:ahLst/>
            <a:cxnLst/>
            <a:rect l="l" t="t" r="r" b="b"/>
            <a:pathLst>
              <a:path w="43200" h="43200" fill="none" extrusionOk="0">
                <a:moveTo>
                  <a:pt x="-22" y="27904"/>
                </a:moveTo>
                <a:lnTo>
                  <a:pt x="-22" y="27904"/>
                </a:lnTo>
                <a:cubicBezTo>
                  <a:pt x="-22" y="27904"/>
                  <a:pt x="23782" y="49294"/>
                  <a:pt x="43211" y="22185"/>
                </a:cubicBezTo>
              </a:path>
            </a:pathLst>
          </a:custGeom>
          <a:solidFill>
            <a:srgbClr val="FFFFFF"/>
          </a:solidFill>
          <a:ln w="3780">
            <a:solidFill>
              <a:srgbClr val="FFFFFF">
                <a:alpha val="32156"/>
              </a:srgbClr>
            </a:solidFill>
            <a:round/>
            <a:headEnd/>
            <a:tailEnd/>
          </a:ln>
        </p:spPr>
      </p:sp>
      <p:sp>
        <p:nvSpPr>
          <p:cNvPr id="15" name="Shape 1066"/>
          <p:cNvSpPr>
            <a:spLocks noGrp="1" noChangeArrowheads="1"/>
          </p:cNvSpPr>
          <p:nvPr userDrawn="1"/>
        </p:nvSpPr>
        <p:spPr bwMode="auto">
          <a:xfrm>
            <a:off x="0" y="2"/>
            <a:ext cx="12191999" cy="6838950"/>
          </a:xfrm>
          <a:custGeom>
            <a:avLst/>
            <a:gdLst/>
            <a:ahLst/>
            <a:cxnLst/>
            <a:rect l="l" t="t" r="r" b="b"/>
            <a:pathLst>
              <a:path w="43200" h="43200" fill="none" extrusionOk="0">
                <a:moveTo>
                  <a:pt x="-22" y="27489"/>
                </a:moveTo>
                <a:lnTo>
                  <a:pt x="-22" y="27489"/>
                </a:lnTo>
                <a:cubicBezTo>
                  <a:pt x="-22" y="27489"/>
                  <a:pt x="22691" y="48834"/>
                  <a:pt x="43205" y="20027"/>
                </a:cubicBezTo>
              </a:path>
            </a:pathLst>
          </a:custGeom>
          <a:solidFill>
            <a:srgbClr val="FFFFFF"/>
          </a:solidFill>
          <a:ln w="3150">
            <a:solidFill>
              <a:srgbClr val="FFFFFF">
                <a:alpha val="21176"/>
              </a:srgbClr>
            </a:solidFill>
            <a:round/>
            <a:headEnd/>
            <a:tailEnd/>
          </a:ln>
        </p:spPr>
      </p:sp>
      <p:sp>
        <p:nvSpPr>
          <p:cNvPr id="16" name="Shape 1067"/>
          <p:cNvSpPr>
            <a:spLocks noGrp="1" noChangeArrowheads="1"/>
          </p:cNvSpPr>
          <p:nvPr userDrawn="1"/>
        </p:nvSpPr>
        <p:spPr bwMode="auto">
          <a:xfrm>
            <a:off x="0" y="2"/>
            <a:ext cx="12191999" cy="6838950"/>
          </a:xfrm>
          <a:custGeom>
            <a:avLst/>
            <a:gdLst/>
            <a:ahLst/>
            <a:cxnLst/>
            <a:rect l="l" t="t" r="r" b="b"/>
            <a:pathLst>
              <a:path w="43200" h="43200" fill="none" extrusionOk="0">
                <a:moveTo>
                  <a:pt x="-22" y="27075"/>
                </a:moveTo>
                <a:lnTo>
                  <a:pt x="-22" y="27075"/>
                </a:lnTo>
                <a:cubicBezTo>
                  <a:pt x="-22" y="27075"/>
                  <a:pt x="21600" y="48374"/>
                  <a:pt x="43200" y="17869"/>
                </a:cubicBezTo>
              </a:path>
            </a:pathLst>
          </a:custGeom>
          <a:solidFill>
            <a:srgbClr val="FFFFFF"/>
          </a:solidFill>
          <a:ln w="2520">
            <a:solidFill>
              <a:srgbClr val="FFFFFF">
                <a:alpha val="9803"/>
              </a:srgbClr>
            </a:solidFill>
            <a:round/>
            <a:headEnd/>
            <a:tailEnd/>
          </a:ln>
        </p:spPr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609599" y="1600201"/>
            <a:ext cx="10972800" cy="4525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/>
              <a:t>Образец текста</a:t>
            </a:r>
          </a:p>
          <a:p>
            <a:pPr lvl="1">
              <a:defRPr/>
            </a:pPr>
            <a:r>
              <a:rPr/>
              <a:t>Второй уровень</a:t>
            </a:r>
          </a:p>
          <a:p>
            <a:pPr lvl="2">
              <a:defRPr/>
            </a:pPr>
            <a:r>
              <a:rPr/>
              <a:t>Третий уровень</a:t>
            </a:r>
          </a:p>
          <a:p>
            <a:pPr lvl="3">
              <a:defRPr/>
            </a:pPr>
            <a:r>
              <a:rPr/>
              <a:t>Четвертый уровень</a:t>
            </a:r>
          </a:p>
          <a:p>
            <a:pPr lvl="4">
              <a:defRPr/>
            </a:pPr>
            <a:r>
              <a:rPr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609599" y="6356351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328A2AD-CA6C-4CEE-80DD-5B3591997DB0}" type="datetimeFigureOut">
              <a:rPr lang="ru-RU"/>
              <a:t>11.08.2025</a:t>
            </a:fld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4165599" y="6356351"/>
            <a:ext cx="3860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8737599" y="6356351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F5014F7-E485-415F-A69C-6237A648DEF6}" type="slidenum">
              <a:rPr/>
              <a:t>‹#›</a:t>
            </a:fld>
            <a:endParaRPr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609599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/>
              <a:t>Образец заголовка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>
        <a:spcBef>
          <a:spcPts val="0"/>
        </a:spcBef>
        <a:buNone/>
        <a:defRPr sz="4400" b="1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>
        <a:spcBef>
          <a:spcPts val="0"/>
        </a:spcBef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>
        <a:spcBef>
          <a:spcPts val="0"/>
        </a:spcBef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spcBef>
          <a:spcPts val="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spcBef>
          <a:spcPts val="0"/>
        </a:spcBef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spcBef>
          <a:spcPts val="0"/>
        </a:spcBef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599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/>
          <a:stretch/>
        </p:blipFill>
        <p:spPr>
          <a:xfrm>
            <a:off x="10869507" y="1"/>
            <a:ext cx="1319444" cy="685495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8496" y="84667"/>
            <a:ext cx="11695005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1" i="0">
                <a:solidFill>
                  <a:srgbClr val="6F2F9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44594" y="1448646"/>
            <a:ext cx="1029377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1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1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1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60664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585">
        <a:defRPr>
          <a:latin typeface="+mn-lt"/>
          <a:ea typeface="+mn-ea"/>
          <a:cs typeface="+mn-cs"/>
        </a:defRPr>
      </a:lvl2pPr>
      <a:lvl3pPr marL="1219170">
        <a:defRPr>
          <a:latin typeface="+mn-lt"/>
          <a:ea typeface="+mn-ea"/>
          <a:cs typeface="+mn-cs"/>
        </a:defRPr>
      </a:lvl3pPr>
      <a:lvl4pPr marL="1828754">
        <a:defRPr>
          <a:latin typeface="+mn-lt"/>
          <a:ea typeface="+mn-ea"/>
          <a:cs typeface="+mn-cs"/>
        </a:defRPr>
      </a:lvl4pPr>
      <a:lvl5pPr marL="2438339">
        <a:defRPr>
          <a:latin typeface="+mn-lt"/>
          <a:ea typeface="+mn-ea"/>
          <a:cs typeface="+mn-cs"/>
        </a:defRPr>
      </a:lvl5pPr>
      <a:lvl6pPr marL="3047924">
        <a:defRPr>
          <a:latin typeface="+mn-lt"/>
          <a:ea typeface="+mn-ea"/>
          <a:cs typeface="+mn-cs"/>
        </a:defRPr>
      </a:lvl6pPr>
      <a:lvl7pPr marL="3657509">
        <a:defRPr>
          <a:latin typeface="+mn-lt"/>
          <a:ea typeface="+mn-ea"/>
          <a:cs typeface="+mn-cs"/>
        </a:defRPr>
      </a:lvl7pPr>
      <a:lvl8pPr marL="4267093">
        <a:defRPr>
          <a:latin typeface="+mn-lt"/>
          <a:ea typeface="+mn-ea"/>
          <a:cs typeface="+mn-cs"/>
        </a:defRPr>
      </a:lvl8pPr>
      <a:lvl9pPr marL="487667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585">
        <a:defRPr>
          <a:latin typeface="+mn-lt"/>
          <a:ea typeface="+mn-ea"/>
          <a:cs typeface="+mn-cs"/>
        </a:defRPr>
      </a:lvl2pPr>
      <a:lvl3pPr marL="1219170">
        <a:defRPr>
          <a:latin typeface="+mn-lt"/>
          <a:ea typeface="+mn-ea"/>
          <a:cs typeface="+mn-cs"/>
        </a:defRPr>
      </a:lvl3pPr>
      <a:lvl4pPr marL="1828754">
        <a:defRPr>
          <a:latin typeface="+mn-lt"/>
          <a:ea typeface="+mn-ea"/>
          <a:cs typeface="+mn-cs"/>
        </a:defRPr>
      </a:lvl4pPr>
      <a:lvl5pPr marL="2438339">
        <a:defRPr>
          <a:latin typeface="+mn-lt"/>
          <a:ea typeface="+mn-ea"/>
          <a:cs typeface="+mn-cs"/>
        </a:defRPr>
      </a:lvl5pPr>
      <a:lvl6pPr marL="3047924">
        <a:defRPr>
          <a:latin typeface="+mn-lt"/>
          <a:ea typeface="+mn-ea"/>
          <a:cs typeface="+mn-cs"/>
        </a:defRPr>
      </a:lvl6pPr>
      <a:lvl7pPr marL="3657509">
        <a:defRPr>
          <a:latin typeface="+mn-lt"/>
          <a:ea typeface="+mn-ea"/>
          <a:cs typeface="+mn-cs"/>
        </a:defRPr>
      </a:lvl7pPr>
      <a:lvl8pPr marL="4267093">
        <a:defRPr>
          <a:latin typeface="+mn-lt"/>
          <a:ea typeface="+mn-ea"/>
          <a:cs typeface="+mn-cs"/>
        </a:defRPr>
      </a:lvl8pPr>
      <a:lvl9pPr marL="487667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0.jp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hyperlink" Target="https://dppo.apkpro.ru/registry/" TargetMode="External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5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5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3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154955" y="1395663"/>
            <a:ext cx="8825658" cy="2122086"/>
          </a:xfrm>
        </p:spPr>
        <p:txBody>
          <a:bodyPr/>
          <a:lstStyle/>
          <a:p>
            <a:pPr>
              <a:defRPr/>
            </a:pPr>
            <a:r>
              <a:rPr lang="ru-RU"/>
              <a:t>Аттестация педагогов</a:t>
            </a:r>
            <a:br>
              <a:rPr lang="ru-RU"/>
            </a:br>
            <a:r>
              <a:rPr lang="ru-RU">
                <a:solidFill>
                  <a:srgbClr val="EBEBEB"/>
                </a:solidFill>
              </a:rPr>
              <a:t>Новый порядок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154954" y="4777380"/>
            <a:ext cx="9995127" cy="861420"/>
          </a:xfrm>
        </p:spPr>
        <p:txBody>
          <a:bodyPr>
            <a:normAutofit/>
          </a:bodyPr>
          <a:lstStyle/>
          <a:p>
            <a:pPr algn="r">
              <a:defRPr/>
            </a:pP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Колмакова </a:t>
            </a:r>
            <a:r>
              <a:rPr lang="ru-RU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Юлия </a:t>
            </a: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Николаевна,</a:t>
            </a:r>
          </a:p>
          <a:p>
            <a:pPr algn="r">
              <a:defRPr/>
            </a:pPr>
            <a:r>
              <a:rPr lang="ru-RU" sz="17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методист МБОУ «Биотехнологический лицей № 21»</a:t>
            </a:r>
            <a:endParaRPr lang="ru-RU" sz="17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 sz="2800">
                <a:solidFill>
                  <a:schemeClr val="bg1"/>
                </a:solidFill>
                <a:ea typeface="+mn-ea"/>
                <a:cs typeface="+mn-cs"/>
              </a:rPr>
              <a:t>Новый порядок аттестации</a:t>
            </a:r>
            <a:endParaRPr lang="ru-RU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457123" y="2507247"/>
            <a:ext cx="11237572" cy="3416300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ru-RU" sz="2800"/>
              <a:t>• Приказ Министерства просвещения Российской Федерации от 24.03.2023 № 196 «Об утверждении Порядка проведения аттестации педагогических работников организаций, осуществляющих образовательную деятельность» вступил в силу 1 сентября 2023 года и действует до 31 августа 2029 года (6 лет).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 sz="2800">
                <a:solidFill>
                  <a:prstClr val="white"/>
                </a:solidFill>
              </a:rPr>
              <a:t>Новый порядок аттестации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90453" y="2397477"/>
            <a:ext cx="10816467" cy="3625516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ru-RU" sz="2400"/>
              <a:t>Процедурные и процессуальные подходы не изменились.</a:t>
            </a:r>
            <a:endParaRPr/>
          </a:p>
          <a:p>
            <a:pPr algn="just">
              <a:defRPr/>
            </a:pPr>
            <a:r>
              <a:rPr lang="ru-RU" sz="2400"/>
              <a:t>Все образцы заявлений, приложений, ходатайств работодателя, экспертных заключений направлены в ОО.</a:t>
            </a:r>
            <a:endParaRPr/>
          </a:p>
          <a:p>
            <a:pPr algn="just">
              <a:defRPr/>
            </a:pPr>
            <a:r>
              <a:rPr lang="ru-RU" sz="2400"/>
              <a:t>На сегодняшний день работу</a:t>
            </a:r>
            <a:r>
              <a:rPr lang="en-US" sz="2400"/>
              <a:t> </a:t>
            </a:r>
            <a:r>
              <a:rPr lang="ru-RU" sz="2400"/>
              <a:t>в</a:t>
            </a:r>
            <a:r>
              <a:rPr lang="en-US" sz="2400"/>
              <a:t> </a:t>
            </a:r>
            <a:r>
              <a:rPr lang="ru-RU" sz="2400"/>
              <a:t>ИС "Аттестация педагогических работников НСО“ ведём в новом шаблоне.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 fontScale="90000"/>
          </a:bodyPr>
          <a:lstStyle/>
          <a:p>
            <a:pPr>
              <a:defRPr/>
            </a:pPr>
            <a:r>
              <a:rPr lang="ru-RU"/>
              <a:t>Основные нововведения для педагогов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17281" y="2507247"/>
            <a:ext cx="10960845" cy="3416300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ru-RU" sz="2400"/>
              <a:t>Срок установления квалификационной категории – не ограничен</a:t>
            </a:r>
            <a:endParaRPr/>
          </a:p>
          <a:p>
            <a:pPr algn="just">
              <a:defRPr/>
            </a:pPr>
            <a:r>
              <a:rPr lang="ru-RU" sz="2400"/>
              <a:t>Новые квалификационные категории - «педагог-методист» и «педагог-наставник»</a:t>
            </a:r>
            <a:endParaRPr/>
          </a:p>
          <a:p>
            <a:pPr algn="just">
              <a:defRPr/>
            </a:pPr>
            <a:r>
              <a:rPr lang="ru-RU" sz="2400"/>
              <a:t>Нет ограничения длительности наличия установленной первой категории (по любой педагогической должности) для аттестации на высшую категорию </a:t>
            </a:r>
          </a:p>
          <a:p>
            <a:pPr algn="just">
              <a:defRPr/>
            </a:pPr>
            <a:r>
              <a:rPr lang="ru-RU" sz="2400"/>
              <a:t>Нет ограничения длительности наличия установленной высшей категории для аттестации на категории «педагог-методист» и «педагог-наставник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Осталось неизменным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806038" y="2507247"/>
            <a:ext cx="10696151" cy="3416300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ru-RU" sz="2400"/>
              <a:t>После отказа в установлении квалификационной категории подать заявление на ту же категорию можно только через 1 год после отказа</a:t>
            </a:r>
            <a:endParaRPr/>
          </a:p>
          <a:p>
            <a:pPr algn="just">
              <a:defRPr/>
            </a:pPr>
            <a:r>
              <a:rPr lang="ru-RU" sz="2400"/>
              <a:t>Сроки рассмотрения заявления (30 дней), аттестации (60 дней) и издания приказа (30 дней) остались прежними. </a:t>
            </a:r>
          </a:p>
          <a:p>
            <a:pPr algn="just">
              <a:defRPr/>
            </a:pPr>
            <a:r>
              <a:rPr lang="ru-RU" sz="2400"/>
              <a:t>Высшую категорию можно получить только имея (без привязки к сроку) первую категорию.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 fontScale="90000"/>
          </a:bodyPr>
          <a:lstStyle/>
          <a:p>
            <a:pPr>
              <a:defRPr/>
            </a:pPr>
            <a:r>
              <a:rPr lang="ru-RU"/>
              <a:t>Принципы работы аттестационной комиссии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866197" y="2555373"/>
            <a:ext cx="10395362" cy="3416300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ru-RU" sz="2400" dirty="0"/>
              <a:t>В соответствии с порядком, решение об установлении или отказе в установлении квалификационной категории принимается аттестационной комиссией </a:t>
            </a:r>
          </a:p>
          <a:p>
            <a:pPr algn="just">
              <a:defRPr/>
            </a:pPr>
            <a:r>
              <a:rPr lang="ru-RU" sz="2400" dirty="0"/>
              <a:t>Уровень ответственности педагогов и АК возрастает </a:t>
            </a:r>
          </a:p>
          <a:p>
            <a:pPr algn="just">
              <a:defRPr/>
            </a:pPr>
            <a:r>
              <a:rPr lang="ru-RU" sz="2400" dirty="0"/>
              <a:t>Аттестационной комиссией Новосибирской области принято решение о пересмотре экспертного листа для всесторонней оценки педагогической деятельности и совершенствовании подходов к оценке 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Виды квалификационных категорий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154954" y="2603500"/>
            <a:ext cx="4716457" cy="114866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3200"/>
              <a:t>Первая категория</a:t>
            </a:r>
            <a:endParaRPr/>
          </a:p>
          <a:p>
            <a:pPr>
              <a:defRPr/>
            </a:pPr>
            <a:r>
              <a:rPr lang="ru-RU" sz="3200"/>
              <a:t>Высшая категория</a:t>
            </a:r>
          </a:p>
        </p:txBody>
      </p:sp>
      <p:sp>
        <p:nvSpPr>
          <p:cNvPr id="4" name="Правая фигурная скобка 3"/>
          <p:cNvSpPr/>
          <p:nvPr/>
        </p:nvSpPr>
        <p:spPr bwMode="auto">
          <a:xfrm>
            <a:off x="5426243" y="2711784"/>
            <a:ext cx="661736" cy="1042067"/>
          </a:xfrm>
          <a:prstGeom prst="rightBrace">
            <a:avLst>
              <a:gd name="adj1" fmla="val 8333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6095999" y="2711783"/>
            <a:ext cx="6098159" cy="7013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/>
              <a:t>Основные обязанности по педагогической должности</a:t>
            </a:r>
            <a:endParaRPr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486927" y="4482902"/>
            <a:ext cx="3959447" cy="10671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/>
              <a:t>Педагог - методист</a:t>
            </a:r>
            <a:endParaRPr/>
          </a:p>
          <a:p>
            <a:pPr>
              <a:defRPr/>
            </a:pPr>
            <a:r>
              <a:rPr lang="ru-RU" sz="3200"/>
              <a:t>Педагог - наставник</a:t>
            </a:r>
          </a:p>
        </p:txBody>
      </p:sp>
      <p:sp>
        <p:nvSpPr>
          <p:cNvPr id="7" name="Правая фигурная скобка 6"/>
          <p:cNvSpPr/>
          <p:nvPr/>
        </p:nvSpPr>
        <p:spPr bwMode="auto">
          <a:xfrm>
            <a:off x="4627587" y="4645721"/>
            <a:ext cx="829216" cy="914400"/>
          </a:xfrm>
          <a:prstGeom prst="rightBrace">
            <a:avLst>
              <a:gd name="adj1" fmla="val 8333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5535659" y="4645720"/>
            <a:ext cx="6098159" cy="118907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/>
              <a:t>Дополнительные обязанности связанные с методической работой или наставничеством. Не проходят лица, занимающие должности методист и старший методист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Виды квалификационных категорий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637674" y="2454442"/>
            <a:ext cx="11201400" cy="3958390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ru-RU" sz="2400"/>
              <a:t>• При установлении квалификационной категории «педагог-методист» или «педагог-наставник» высшая квалификационная категория сохраняется</a:t>
            </a:r>
            <a:endParaRPr/>
          </a:p>
          <a:p>
            <a:pPr algn="just">
              <a:defRPr/>
            </a:pPr>
            <a:r>
              <a:rPr lang="ru-RU" sz="2400"/>
              <a:t> • Разные виды доплат – за новые категории, в связи с тем, что это дополнительные обязанности, выплаты компенсационного характера </a:t>
            </a:r>
          </a:p>
          <a:p>
            <a:pPr algn="just">
              <a:defRPr/>
            </a:pPr>
            <a:r>
              <a:rPr lang="ru-RU" sz="2400"/>
              <a:t>• До установления единых подходов к оплате труда педагогов на федеральном или региональном уровне – устанавливаются учреждением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529311" y="937573"/>
            <a:ext cx="10804435" cy="706964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/>
              <a:t>Как проходит аттестация на новые категории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697754" y="2374900"/>
            <a:ext cx="10467550" cy="3416300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ru-RU" sz="2400"/>
              <a:t>  Заявление</a:t>
            </a:r>
            <a:endParaRPr/>
          </a:p>
          <a:p>
            <a:pPr algn="just">
              <a:defRPr/>
            </a:pPr>
            <a:r>
              <a:rPr lang="ru-RU" sz="2400"/>
              <a:t>  Ходатайство работодателя, сформированное на основе решения педагогического совета и согласованное с профсоюзом. Типовая или примерная структура ходатайства должна соответствовать экспертному заключению по данным категориям. Форма в настоящий момент разрабатывается.</a:t>
            </a:r>
            <a:endParaRPr/>
          </a:p>
          <a:p>
            <a:pPr algn="just">
              <a:defRPr/>
            </a:pPr>
            <a:r>
              <a:rPr lang="ru-RU" sz="2400"/>
              <a:t> Оценивается дополнительная деятельность педагогов, направленная на совершенствование методической работы или наставничества непосредственно в ОО, не входящая в основные обязанности по занимаемой должности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529389" y="757989"/>
            <a:ext cx="9853864" cy="922643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/>
              <a:t>Показатели на основе которых будут принимать решение об установлении КК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372980" y="2261937"/>
            <a:ext cx="11345778" cy="3625516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ru-RU" dirty="0"/>
              <a:t>П.35 </a:t>
            </a:r>
            <a:r>
              <a:rPr lang="ru-RU" b="1" dirty="0"/>
              <a:t>Первая КК </a:t>
            </a:r>
            <a:r>
              <a:rPr lang="ru-RU" dirty="0"/>
              <a:t>педагогическим работникам устанавливается на основе: </a:t>
            </a:r>
          </a:p>
          <a:p>
            <a:pPr algn="just">
              <a:defRPr/>
            </a:pPr>
            <a:r>
              <a:rPr lang="ru-RU" dirty="0"/>
              <a:t>- стабильных положительных результатов освоения обучающимися образовательных программ, в том числе в области искусств, физической культуры и спорта по итогам мониторингов, проводимых организацией; </a:t>
            </a:r>
          </a:p>
          <a:p>
            <a:pPr algn="just">
              <a:defRPr/>
            </a:pPr>
            <a:r>
              <a:rPr lang="ru-RU" dirty="0"/>
              <a:t>- стабильных положительных результатов освоения обучающимися образовательных программ по итогам мониторинга системы образования, проводимого в порядке, установленном постановлением Правительства Российской Федерации от 5 августа 2013 г. N 6625 ; </a:t>
            </a:r>
          </a:p>
          <a:p>
            <a:pPr algn="just">
              <a:defRPr/>
            </a:pPr>
            <a:r>
              <a:rPr lang="ru-RU" dirty="0"/>
              <a:t>- выявления развития у обучающихся способностей к научной (интеллектуальной), творческой, физкультурно-спортивной деятельности; </a:t>
            </a:r>
          </a:p>
          <a:p>
            <a:pPr algn="just">
              <a:defRPr/>
            </a:pPr>
            <a:r>
              <a:rPr lang="ru-RU" dirty="0"/>
              <a:t>- личного вклада в повышение качества образования, совершенствования методов обучения и воспитания, транслирования в педагогических коллективах опыта практических результатов своей профессиональной деятельности, активного участия в работе методических объединений педагогических работников организации. 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625641" y="781162"/>
            <a:ext cx="10058399" cy="706964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>
                <a:solidFill>
                  <a:srgbClr val="EBEBEB"/>
                </a:solidFill>
              </a:rPr>
              <a:t>Показатели на основе которых будут принимать решение об установлении КК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300712" y="2218488"/>
            <a:ext cx="11490236" cy="4759827"/>
          </a:xfrm>
        </p:spPr>
        <p:txBody>
          <a:bodyPr>
            <a:normAutofit fontScale="62500" lnSpcReduction="20000"/>
          </a:bodyPr>
          <a:lstStyle/>
          <a:p>
            <a:pPr algn="just">
              <a:defRPr/>
            </a:pPr>
            <a:r>
              <a:rPr lang="ru-RU" dirty="0"/>
              <a:t>П.36</a:t>
            </a:r>
            <a:r>
              <a:rPr lang="ru-RU" b="1" dirty="0"/>
              <a:t>. Высшая КК </a:t>
            </a:r>
            <a:r>
              <a:rPr lang="ru-RU" dirty="0"/>
              <a:t>педагогическим работникам устанавливается на основе: </a:t>
            </a:r>
          </a:p>
          <a:p>
            <a:pPr algn="just">
              <a:defRPr/>
            </a:pPr>
            <a:r>
              <a:rPr lang="ru-RU" dirty="0"/>
              <a:t>- достижения обучающимися положительной динамики результатов освоения образовательных программ, в том числе в области искусств, физической культуры и спорта по итогам мониторингов, проводимых организацией; </a:t>
            </a:r>
          </a:p>
          <a:p>
            <a:pPr algn="just">
              <a:defRPr/>
            </a:pPr>
            <a:r>
              <a:rPr lang="ru-RU" dirty="0"/>
              <a:t>- достижения обучающимися положительных результатов освоения образовательных программ по итогам мониторинга системы образования, проводимого в порядке, установленном постановлением Правительства Российской Федерации от 5 августа 2013 г. N 6625 ;</a:t>
            </a:r>
            <a:endParaRPr dirty="0"/>
          </a:p>
          <a:p>
            <a:pPr algn="just">
              <a:defRPr/>
            </a:pPr>
            <a:r>
              <a:rPr lang="ru-RU" dirty="0"/>
              <a:t> - выявления и развития способностей обучающихся к научной (интеллектуальной), творческой, физкультурно-спортивной деятельности, а также их участия в олимпиадах, конкурсах, фестивалях, соревнованиях; </a:t>
            </a:r>
          </a:p>
          <a:p>
            <a:pPr algn="just">
              <a:defRPr/>
            </a:pPr>
            <a:r>
              <a:rPr lang="ru-RU" dirty="0"/>
              <a:t>- личного вклада в повышение качества образования, совершенствования методов обучения и воспитания, и продуктивного использования новых образовательных технологий, транслирования в педагогических коллективах опыта практических результатов своей профессиональной деятельности, в том числе экспериментальной и инновационной;</a:t>
            </a:r>
            <a:endParaRPr dirty="0"/>
          </a:p>
          <a:p>
            <a:pPr algn="just">
              <a:defRPr/>
            </a:pPr>
            <a:r>
              <a:rPr lang="ru-RU" dirty="0"/>
              <a:t> - активного участия в работе методических объединений педагогических работников организаций, в разработке программно-методического сопровождения образовательного процесса, профессиональных конкурсах. 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Результаты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276728" y="2555374"/>
            <a:ext cx="11490158" cy="3416300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ru-RU" sz="2800" b="1"/>
              <a:t>Устанавливается первая</a:t>
            </a:r>
            <a:r>
              <a:rPr lang="ru-RU" sz="2800"/>
              <a:t> квалификационная категория, если по результатам экспертизы педагогический работник набрал </a:t>
            </a:r>
            <a:r>
              <a:rPr lang="ru-RU" sz="2800" b="1"/>
              <a:t>17 - 22 балла</a:t>
            </a:r>
            <a:r>
              <a:rPr lang="ru-RU" sz="2800"/>
              <a:t>, </a:t>
            </a:r>
          </a:p>
          <a:p>
            <a:pPr algn="just">
              <a:defRPr/>
            </a:pPr>
            <a:r>
              <a:rPr lang="ru-RU" sz="2800" b="1"/>
              <a:t>высшая</a:t>
            </a:r>
            <a:r>
              <a:rPr lang="ru-RU" sz="2800"/>
              <a:t> квалификационная категория - </a:t>
            </a:r>
            <a:r>
              <a:rPr lang="ru-RU" sz="2800" b="1"/>
              <a:t>от 23 до 30 баллов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517358" y="865384"/>
            <a:ext cx="10034337" cy="706964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>
                <a:solidFill>
                  <a:srgbClr val="EBEBEB"/>
                </a:solidFill>
              </a:rPr>
              <a:t>Показатели на основе которых будут принимать решение об установлении КК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84221" y="2122236"/>
            <a:ext cx="11923295" cy="3416300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ru-RU" dirty="0"/>
              <a:t>п.50. Квалификационная категория </a:t>
            </a:r>
            <a:r>
              <a:rPr lang="ru-RU" b="1" dirty="0"/>
              <a:t>"педагог-методист" </a:t>
            </a:r>
            <a:r>
              <a:rPr lang="ru-RU" dirty="0"/>
              <a:t>устанавливается педагогическим работникам на основе следующих показателей деятельности, не входящей в должностные обязанности по занимаемой в организации должности:  </a:t>
            </a:r>
            <a:endParaRPr dirty="0"/>
          </a:p>
          <a:p>
            <a:pPr algn="just">
              <a:defRPr/>
            </a:pPr>
            <a:r>
              <a:rPr lang="ru-RU" dirty="0"/>
              <a:t>-руководства методическим объединением педагогических работников образовательной организации и активного участия в методической работе образовательной организации; </a:t>
            </a:r>
          </a:p>
          <a:p>
            <a:pPr algn="just">
              <a:defRPr/>
            </a:pPr>
            <a:r>
              <a:rPr lang="ru-RU" dirty="0"/>
              <a:t>-руководства разработкой программно-методического сопровождения образовательного процесса, в том числе методического сопровождения реализации инновационных образовательных программ и проектов в образовательной организации; </a:t>
            </a:r>
          </a:p>
          <a:p>
            <a:pPr algn="just">
              <a:defRPr/>
            </a:pPr>
            <a:r>
              <a:rPr lang="ru-RU" dirty="0"/>
              <a:t>-методической поддержки педагогических работников образовательной организации при подготовке к участию в профессиональных конкурсах; </a:t>
            </a:r>
          </a:p>
          <a:p>
            <a:pPr algn="just">
              <a:defRPr/>
            </a:pPr>
            <a:r>
              <a:rPr lang="ru-RU" dirty="0"/>
              <a:t>-участия в методической поддержке (сопровождении) педагогических работников образовательной организации, направленной на их профессиональное развитие, преодоление профессиональных дефицитов; </a:t>
            </a:r>
          </a:p>
          <a:p>
            <a:pPr algn="just">
              <a:defRPr/>
            </a:pPr>
            <a:r>
              <a:rPr lang="ru-RU" dirty="0"/>
              <a:t>передачи опыта по применению в образовательной организации авторских учебных и (или) учебно-методических разработок.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781974" y="805226"/>
            <a:ext cx="9853941" cy="706964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>
                <a:solidFill>
                  <a:srgbClr val="EBEBEB"/>
                </a:solidFill>
              </a:rPr>
              <a:t>Показатели на основе которых будут принимать решение об установлении КК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17358" y="2298032"/>
            <a:ext cx="11201400" cy="4162926"/>
          </a:xfrm>
        </p:spPr>
        <p:txBody>
          <a:bodyPr>
            <a:normAutofit fontScale="55000" lnSpcReduction="20000"/>
          </a:bodyPr>
          <a:lstStyle/>
          <a:p>
            <a:pPr algn="just">
              <a:defRPr/>
            </a:pPr>
            <a:r>
              <a:rPr lang="ru-RU" dirty="0"/>
              <a:t>п.51. Квалификационная категория </a:t>
            </a:r>
            <a:r>
              <a:rPr lang="ru-RU" b="1" dirty="0"/>
              <a:t>"педагог-наставник" </a:t>
            </a:r>
            <a:r>
              <a:rPr lang="ru-RU" dirty="0"/>
              <a:t>устанавливается педагогическим работникам на основе следующих показателей деятельности, не входящей в должностные обязанности по занимаемой в организации должности: </a:t>
            </a:r>
          </a:p>
          <a:p>
            <a:pPr algn="just">
              <a:defRPr/>
            </a:pPr>
            <a:r>
              <a:rPr lang="ru-RU" dirty="0"/>
              <a:t>- руководства практической подготовкой студентов, обучающихся по образовательным программам среднего профессионального образования и (или) образовательным программам высшего образования; </a:t>
            </a:r>
          </a:p>
          <a:p>
            <a:pPr algn="just">
              <a:defRPr/>
            </a:pPr>
            <a:r>
              <a:rPr lang="ru-RU" dirty="0"/>
              <a:t>- наставничества в отношении педагогических работников образовательной организации, активного сопровождения их профессионального развития в образовательной организации; </a:t>
            </a:r>
          </a:p>
          <a:p>
            <a:pPr algn="just">
              <a:defRPr/>
            </a:pPr>
            <a:r>
              <a:rPr lang="ru-RU" dirty="0"/>
              <a:t>- содействия в подготовке педагогических работников, в том числе из числа молодых специалистов, к участию в конкурсах профессионального (педагогического) мастерства; </a:t>
            </a:r>
          </a:p>
          <a:p>
            <a:pPr algn="just">
              <a:defRPr/>
            </a:pPr>
            <a:r>
              <a:rPr lang="ru-RU" dirty="0"/>
              <a:t>- распространения авторских подходов и методических разработок в области наставнической деятельности в образовательной организации.</a:t>
            </a:r>
            <a:endParaRPr dirty="0"/>
          </a:p>
          <a:p>
            <a:pPr algn="just">
              <a:defRPr/>
            </a:pPr>
            <a:r>
              <a:rPr lang="ru-RU" dirty="0"/>
              <a:t> 52. Оценка деятельности педагогических работников в целях установления квалификационных категорий "педагог-методист" и "педагог-наставник" осуществляется аттестационной комиссией на основе ходатайства работодателя, предусмотренного пунктом 48 Порядка, а также показателей, предусмотренных пунктами 50, 51 Порядка. 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672312" y="853352"/>
            <a:ext cx="8761413" cy="706964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compatLnSpc="0">
            <a:normAutofit fontScale="90000"/>
          </a:bodyPr>
          <a:lstStyle/>
          <a:p>
            <a:pPr algn="just">
              <a:defRPr/>
            </a:pPr>
            <a:r>
              <a:rPr lang="ru-RU" sz="3600"/>
              <a:t>Определите актуальный период для систематизации документов и подготовки к аттестации</a:t>
            </a:r>
            <a:endParaRPr sz="36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7218947" y="2579436"/>
            <a:ext cx="4710782" cy="1751932"/>
          </a:xfrm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normAutofit fontScale="72500" lnSpcReduction="20000"/>
          </a:bodyPr>
          <a:lstStyle/>
          <a:p>
            <a:pPr algn="just">
              <a:defRPr/>
            </a:pPr>
            <a:r>
              <a:rPr lang="ru-RU" sz="2800"/>
              <a:t>Каждый педагог выбирает индивидуальный маршрут по совершенствованию выявленных профессиональных потребностей с учетом уровня своих</a:t>
            </a:r>
            <a:r>
              <a:rPr lang="ru-RU"/>
              <a:t> притязаний 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2311323"/>
            <a:ext cx="7315200" cy="42699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Напоминаем порядок заверения: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830101" y="2374900"/>
            <a:ext cx="9938162" cy="34163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200"/>
              <a:t>- заверительная надпись «Верно»;</a:t>
            </a:r>
            <a:endParaRPr/>
          </a:p>
          <a:p>
            <a:pPr>
              <a:defRPr/>
            </a:pPr>
            <a:r>
              <a:rPr lang="ru-RU" sz="3200"/>
              <a:t> - должность лица, заверившего документы;</a:t>
            </a:r>
            <a:endParaRPr/>
          </a:p>
          <a:p>
            <a:pPr>
              <a:defRPr/>
            </a:pPr>
            <a:r>
              <a:rPr lang="ru-RU" sz="3200"/>
              <a:t> - подпись заверившего;</a:t>
            </a:r>
            <a:endParaRPr/>
          </a:p>
          <a:p>
            <a:pPr>
              <a:defRPr/>
            </a:pPr>
            <a:r>
              <a:rPr lang="ru-RU" sz="3200"/>
              <a:t> - расшифровка подписи; </a:t>
            </a:r>
          </a:p>
          <a:p>
            <a:pPr>
              <a:defRPr/>
            </a:pPr>
            <a:r>
              <a:rPr lang="ru-RU" sz="3200"/>
              <a:t>- дата заверения; </a:t>
            </a:r>
          </a:p>
          <a:p>
            <a:pPr>
              <a:defRPr/>
            </a:pPr>
            <a:r>
              <a:rPr lang="ru-RU" sz="3200"/>
              <a:t>- печать организации.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РЕЗУЛЬТАТЫ АТТЕСТАЦИИ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685722" y="2555373"/>
            <a:ext cx="10275046" cy="3416300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ru-RU" sz="2400" b="1"/>
              <a:t>Положительное решение </a:t>
            </a:r>
            <a:r>
              <a:rPr lang="ru-RU" sz="2400"/>
              <a:t>(установлена квалификационная категория). </a:t>
            </a:r>
          </a:p>
          <a:p>
            <a:pPr algn="just">
              <a:defRPr/>
            </a:pPr>
            <a:r>
              <a:rPr lang="ru-RU" sz="2400"/>
              <a:t>Издается приказ и размещается на официальном сайте МО НСО в сети «Интернет» не позднее 30 календарных дней после принятия решения АК: www.minobr.nso.ru во вкладке «документы» – «аттестация педагогических работников» </a:t>
            </a:r>
          </a:p>
          <a:p>
            <a:pPr algn="just">
              <a:defRPr/>
            </a:pPr>
            <a:r>
              <a:rPr lang="ru-RU" sz="2400"/>
              <a:t>На основании приказа работодатель вносит в трудовую книжку педагога соответствующие записи об установленной КК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РЕЗУЛЬТАТЫ АТТЕСТАЦИИ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733849" y="2675689"/>
            <a:ext cx="10503646" cy="3416300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ru-RU" sz="2400" b="1"/>
              <a:t>Отрицательное решение </a:t>
            </a:r>
            <a:r>
              <a:rPr lang="ru-RU" sz="2400"/>
              <a:t>(об отказе в установлении квалификационной категории направляется уведомление заявителю)</a:t>
            </a:r>
            <a:endParaRPr/>
          </a:p>
          <a:p>
            <a:pPr algn="just">
              <a:defRPr/>
            </a:pPr>
            <a:r>
              <a:rPr lang="ru-RU" sz="2400"/>
              <a:t> При отказе высшей КК сохраняется имеющаяся первая КК, если срок не истек до 1 сентября 2023года (п.40 Порядок аттестации) </a:t>
            </a:r>
            <a:endParaRPr/>
          </a:p>
          <a:p>
            <a:pPr algn="just">
              <a:defRPr/>
            </a:pPr>
            <a:r>
              <a:rPr lang="ru-RU" sz="2400"/>
              <a:t>Если отказано, обращаетесь по желанию на ту же КК не ранее чем через год (п.41 Порядок аттестации)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ОБРАТИТЬ ВНИМАНИЕ!!!!!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264694" y="2603500"/>
            <a:ext cx="11742821" cy="34163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3600"/>
              <a:t>Обрезка фото, эстетика документов</a:t>
            </a:r>
            <a:endParaRPr/>
          </a:p>
          <a:p>
            <a:pPr>
              <a:defRPr/>
            </a:pPr>
            <a:r>
              <a:rPr lang="ru-RU" sz="3600"/>
              <a:t>Орфографические ошибки</a:t>
            </a:r>
            <a:endParaRPr/>
          </a:p>
          <a:p>
            <a:pPr>
              <a:defRPr/>
            </a:pPr>
            <a:r>
              <a:rPr lang="ru-RU" sz="3600"/>
              <a:t>Трудовая книжка</a:t>
            </a:r>
          </a:p>
          <a:p>
            <a:pPr>
              <a:defRPr/>
            </a:pPr>
            <a:r>
              <a:rPr lang="ru-RU" sz="3600"/>
              <a:t>ПОСЛЕДНИЙ ДЕНЬ ПОДАЧИ ЗАЯВЛЕНИЯ!!!!!!!!!!!!!!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74645" y="261258"/>
            <a:ext cx="6708710" cy="64008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4366726" y="261258"/>
            <a:ext cx="7825274" cy="63200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21298" y="74645"/>
            <a:ext cx="11831216" cy="66247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-3590925" y="-1238250"/>
            <a:ext cx="18288000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77281" y="1"/>
            <a:ext cx="11905861" cy="676469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289250" y="186612"/>
            <a:ext cx="11700587" cy="64754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39958" y="139959"/>
            <a:ext cx="11961845" cy="66433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49289" y="121298"/>
            <a:ext cx="11812555" cy="646611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354563" y="214604"/>
            <a:ext cx="11663266" cy="64567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11967" y="214603"/>
            <a:ext cx="11943184" cy="65407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39959" y="102638"/>
            <a:ext cx="12052041" cy="65874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90172" y="285116"/>
            <a:ext cx="9942969" cy="571096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12604" marR="6773" algn="ctr">
              <a:spcBef>
                <a:spcPts val="133"/>
              </a:spcBef>
            </a:pPr>
            <a:r>
              <a:rPr sz="1800" dirty="0"/>
              <a:t>1.1.</a:t>
            </a:r>
            <a:r>
              <a:rPr sz="1800" spc="-87" dirty="0"/>
              <a:t> </a:t>
            </a:r>
            <a:r>
              <a:rPr sz="1800" dirty="0"/>
              <a:t>Обоснование</a:t>
            </a:r>
            <a:r>
              <a:rPr sz="1800" spc="-100" dirty="0"/>
              <a:t> </a:t>
            </a:r>
            <a:r>
              <a:rPr sz="1800" dirty="0"/>
              <a:t>актуальности</a:t>
            </a:r>
            <a:r>
              <a:rPr sz="1800" spc="-80" dirty="0"/>
              <a:t> </a:t>
            </a:r>
            <a:r>
              <a:rPr sz="1800" dirty="0"/>
              <a:t>темы</a:t>
            </a:r>
            <a:r>
              <a:rPr sz="1800" spc="-93" dirty="0"/>
              <a:t> </a:t>
            </a:r>
            <a:r>
              <a:rPr sz="1800" dirty="0"/>
              <a:t>(направления)</a:t>
            </a:r>
            <a:r>
              <a:rPr sz="1800" spc="-93" dirty="0"/>
              <a:t> </a:t>
            </a:r>
            <a:r>
              <a:rPr sz="1800" spc="-13" dirty="0" err="1"/>
              <a:t>профессиональной</a:t>
            </a:r>
            <a:r>
              <a:rPr sz="1800" spc="-13" dirty="0"/>
              <a:t> </a:t>
            </a:r>
            <a:r>
              <a:rPr sz="1800" dirty="0" err="1" smtClean="0"/>
              <a:t>деятельности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sz="1800" spc="-93" dirty="0" smtClean="0"/>
              <a:t> </a:t>
            </a:r>
            <a:r>
              <a:rPr sz="1800" dirty="0"/>
              <a:t>(или</a:t>
            </a:r>
            <a:r>
              <a:rPr sz="1800" spc="-53" dirty="0"/>
              <a:t> </a:t>
            </a:r>
            <a:r>
              <a:rPr sz="1800" dirty="0"/>
              <a:t>проблемы</a:t>
            </a:r>
            <a:r>
              <a:rPr sz="1800" spc="-87" dirty="0"/>
              <a:t> </a:t>
            </a:r>
            <a:r>
              <a:rPr sz="1800" dirty="0"/>
              <a:t>профессионального</a:t>
            </a:r>
            <a:r>
              <a:rPr sz="1800" spc="-73" dirty="0"/>
              <a:t> </a:t>
            </a:r>
            <a:r>
              <a:rPr sz="1800" spc="-13" dirty="0"/>
              <a:t>проекта)</a:t>
            </a:r>
            <a:endParaRPr sz="1800" dirty="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08321" y="1020234"/>
          <a:ext cx="11906673" cy="48310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632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248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185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76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 gridSpan="2">
                  <a:txBody>
                    <a:bodyPr/>
                    <a:lstStyle/>
                    <a:p>
                      <a:pPr marL="259715">
                        <a:lnSpc>
                          <a:spcPts val="1885"/>
                        </a:lnSpc>
                        <a:spcBef>
                          <a:spcPts val="310"/>
                        </a:spcBef>
                      </a:pP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сформулированы</a:t>
                      </a:r>
                      <a:r>
                        <a:rPr sz="21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и</a:t>
                      </a:r>
                      <a:r>
                        <a:rPr sz="21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согласованы</a:t>
                      </a:r>
                      <a:r>
                        <a:rPr sz="21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между</a:t>
                      </a:r>
                      <a:r>
                        <a:rPr sz="21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собою</a:t>
                      </a:r>
                      <a:r>
                        <a:rPr sz="21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значимая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12">
                  <a:txBody>
                    <a:bodyPr/>
                    <a:lstStyle/>
                    <a:p>
                      <a:pPr marL="144145" marR="13525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сформулированные</a:t>
                      </a:r>
                      <a:r>
                        <a:rPr sz="21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20" dirty="0">
                          <a:latin typeface="Trebuchet MS"/>
                          <a:cs typeface="Trebuchet MS"/>
                        </a:rPr>
                        <a:t>тема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(направление),</a:t>
                      </a:r>
                      <a:r>
                        <a:rPr sz="21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цель</a:t>
                      </a:r>
                      <a:r>
                        <a:rPr sz="21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50" dirty="0">
                          <a:latin typeface="Trebuchet MS"/>
                          <a:cs typeface="Trebuchet MS"/>
                        </a:rPr>
                        <a:t>и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задачи профессиональной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  <a:p>
                      <a:pPr marL="227965" marR="220979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деятельности</a:t>
                      </a:r>
                      <a:r>
                        <a:rPr sz="2100" b="1" spc="-114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частично </a:t>
                      </a:r>
                      <a:r>
                        <a:rPr sz="21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2100" b="1" spc="-5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согласованы</a:t>
                      </a:r>
                      <a:r>
                        <a:rPr sz="2100" b="1" spc="-3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50" dirty="0">
                          <a:latin typeface="Trebuchet MS"/>
                          <a:cs typeface="Trebuchet MS"/>
                        </a:rPr>
                        <a:t>с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результатами,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представленными</a:t>
                      </a:r>
                      <a:r>
                        <a:rPr sz="2100" b="1" spc="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2100" b="1" spc="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20" dirty="0">
                          <a:latin typeface="Trebuchet MS"/>
                          <a:cs typeface="Trebuchet MS"/>
                        </a:rPr>
                        <a:t>1.2,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  <a:p>
                      <a:pPr algn="ctr">
                        <a:lnSpc>
                          <a:spcPts val="1920"/>
                        </a:lnSpc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1.3,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2.1,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3.2,</a:t>
                      </a:r>
                      <a:r>
                        <a:rPr sz="21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25" dirty="0">
                          <a:latin typeface="Trebuchet MS"/>
                          <a:cs typeface="Trebuchet MS"/>
                        </a:rPr>
                        <a:t>или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  <a:p>
                      <a:pPr marL="729615" marR="721360" indent="-1905" algn="ctr">
                        <a:lnSpc>
                          <a:spcPct val="100000"/>
                        </a:lnSpc>
                      </a:pP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обоснование актуальности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представлено</a:t>
                      </a:r>
                      <a:r>
                        <a:rPr sz="21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2100" b="1" spc="-4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2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полно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120">
                <a:tc gridSpan="2">
                  <a:txBody>
                    <a:bodyPr/>
                    <a:lstStyle/>
                    <a:p>
                      <a:pPr marL="145415">
                        <a:lnSpc>
                          <a:spcPts val="1820"/>
                        </a:lnSpc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для</a:t>
                      </a:r>
                      <a:r>
                        <a:rPr sz="21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современного</a:t>
                      </a:r>
                      <a:r>
                        <a:rPr sz="2100" b="1" spc="-7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образования</a:t>
                      </a:r>
                      <a:r>
                        <a:rPr sz="21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тема</a:t>
                      </a:r>
                      <a:r>
                        <a:rPr sz="2100" b="1" spc="-8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(направление),</a:t>
                      </a:r>
                      <a:r>
                        <a:rPr sz="2100" b="1" spc="-8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цель,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847">
                <a:tc gridSpan="2">
                  <a:txBody>
                    <a:bodyPr/>
                    <a:lstStyle/>
                    <a:p>
                      <a:pPr marL="158115">
                        <a:lnSpc>
                          <a:spcPts val="1855"/>
                        </a:lnSpc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задачи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и</a:t>
                      </a:r>
                      <a:r>
                        <a:rPr sz="21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результаты,</a:t>
                      </a:r>
                      <a:r>
                        <a:rPr sz="21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представленные</a:t>
                      </a:r>
                      <a:r>
                        <a:rPr sz="21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2100" b="1" spc="-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1.2,</a:t>
                      </a:r>
                      <a:r>
                        <a:rPr sz="21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1.3,</a:t>
                      </a:r>
                      <a:r>
                        <a:rPr sz="21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2.1,</a:t>
                      </a:r>
                      <a:r>
                        <a:rPr sz="21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20" dirty="0">
                          <a:latin typeface="Trebuchet MS"/>
                          <a:cs typeface="Trebuchet MS"/>
                        </a:rPr>
                        <a:t>3.2;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9467">
                <a:tc gridSpan="2">
                  <a:txBody>
                    <a:bodyPr/>
                    <a:lstStyle/>
                    <a:p>
                      <a:pPr marL="683895">
                        <a:lnSpc>
                          <a:spcPts val="1885"/>
                        </a:lnSpc>
                        <a:spcBef>
                          <a:spcPts val="315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обоснована</a:t>
                      </a:r>
                      <a:r>
                        <a:rPr sz="21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актуальность</a:t>
                      </a:r>
                      <a:r>
                        <a:rPr sz="21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темы</a:t>
                      </a:r>
                      <a:r>
                        <a:rPr sz="21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(направления)</a:t>
                      </a:r>
                      <a:r>
                        <a:rPr sz="2100" b="1" spc="-50" dirty="0">
                          <a:latin typeface="Trebuchet MS"/>
                          <a:cs typeface="Trebuchet MS"/>
                        </a:rPr>
                        <a:t> и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5120">
                <a:tc gridSpan="2">
                  <a:txBody>
                    <a:bodyPr/>
                    <a:lstStyle/>
                    <a:p>
                      <a:pPr marL="311785">
                        <a:lnSpc>
                          <a:spcPts val="1820"/>
                        </a:lnSpc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целеполагания</a:t>
                      </a:r>
                      <a:r>
                        <a:rPr sz="2100" b="1" spc="-10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деятельности,</a:t>
                      </a:r>
                      <a:r>
                        <a:rPr sz="2100" b="1" spc="-1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обоснование</a:t>
                      </a:r>
                      <a:r>
                        <a:rPr sz="2100" b="1" spc="-10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включает</a:t>
                      </a:r>
                      <a:r>
                        <a:rPr sz="2100" b="1" spc="-10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50" dirty="0">
                          <a:latin typeface="Trebuchet MS"/>
                          <a:cs typeface="Trebuchet MS"/>
                        </a:rPr>
                        <a:t>в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847">
                <a:tc gridSpan="2">
                  <a:txBody>
                    <a:bodyPr/>
                    <a:lstStyle/>
                    <a:p>
                      <a:pPr algn="ctr">
                        <a:lnSpc>
                          <a:spcPts val="1855"/>
                        </a:lnSpc>
                      </a:pP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себя: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0107">
                <a:tc>
                  <a:txBody>
                    <a:bodyPr/>
                    <a:lstStyle/>
                    <a:p>
                      <a:pPr algn="ctr">
                        <a:lnSpc>
                          <a:spcPts val="1889"/>
                        </a:lnSpc>
                        <a:spcBef>
                          <a:spcPts val="555"/>
                        </a:spcBef>
                      </a:pPr>
                      <a:r>
                        <a:rPr sz="21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анализ</a:t>
                      </a:r>
                      <a:r>
                        <a:rPr sz="2100" b="1" spc="-4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требований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939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374015">
                        <a:lnSpc>
                          <a:spcPts val="1889"/>
                        </a:lnSpc>
                        <a:spcBef>
                          <a:spcPts val="555"/>
                        </a:spcBef>
                      </a:pPr>
                      <a:r>
                        <a:rPr sz="21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отсылки</a:t>
                      </a:r>
                      <a:r>
                        <a:rPr sz="2100" b="1" spc="-1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к</a:t>
                      </a:r>
                      <a:r>
                        <a:rPr sz="21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нормативным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939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EEE0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нормативных</a:t>
                      </a:r>
                      <a:r>
                        <a:rPr sz="21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документов,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431165">
                        <a:lnSpc>
                          <a:spcPts val="1820"/>
                        </a:lnSpc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документам,</a:t>
                      </a:r>
                      <a:r>
                        <a:rPr sz="21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21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анализе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4272"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особенностей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514984">
                        <a:lnSpc>
                          <a:spcPts val="1820"/>
                        </a:lnSpc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названы</a:t>
                      </a:r>
                      <a:r>
                        <a:rPr sz="21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особенности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4272"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образовательной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734695">
                        <a:lnSpc>
                          <a:spcPts val="1820"/>
                        </a:lnSpc>
                      </a:pP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образовательной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организации</a:t>
                      </a:r>
                      <a:r>
                        <a:rPr sz="2100" b="1" spc="-10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50" dirty="0">
                          <a:latin typeface="Trebuchet MS"/>
                          <a:cs typeface="Trebuchet MS"/>
                        </a:rPr>
                        <a:t>и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643255">
                        <a:lnSpc>
                          <a:spcPts val="1820"/>
                        </a:lnSpc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организации</a:t>
                      </a:r>
                      <a:r>
                        <a:rPr sz="2100" b="1" spc="-10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и/или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2487">
                <a:tc>
                  <a:txBody>
                    <a:bodyPr/>
                    <a:lstStyle/>
                    <a:p>
                      <a:pPr algn="ctr">
                        <a:lnSpc>
                          <a:spcPts val="1855"/>
                        </a:lnSpc>
                      </a:pP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обучающихся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911225">
                        <a:lnSpc>
                          <a:spcPts val="1855"/>
                        </a:lnSpc>
                      </a:pP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обучающихся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25098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8497" y="1352042"/>
            <a:ext cx="10428393" cy="5311818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625671" indent="-608738" defTabSz="1219170">
              <a:spcBef>
                <a:spcPts val="133"/>
              </a:spcBef>
              <a:buClr>
                <a:srgbClr val="B03E9A"/>
              </a:buClr>
              <a:buSzPct val="108823"/>
              <a:buFont typeface="Wingdings"/>
              <a:buChar char=""/>
              <a:tabLst>
                <a:tab pos="625671" algn="l"/>
              </a:tabLst>
            </a:pP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тема</a:t>
            </a:r>
            <a:r>
              <a:rPr sz="2267" b="1" spc="-67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(проблема)</a:t>
            </a:r>
            <a:r>
              <a:rPr sz="2267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значима</a:t>
            </a:r>
            <a:r>
              <a:rPr sz="2267" b="1" spc="-4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для</a:t>
            </a:r>
            <a:r>
              <a:rPr sz="2267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современного</a:t>
            </a:r>
            <a:r>
              <a:rPr sz="2267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образования;</a:t>
            </a:r>
            <a:endParaRPr sz="22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626518" marR="6773" indent="-609585" defTabSz="1219170">
              <a:spcBef>
                <a:spcPts val="7"/>
              </a:spcBef>
              <a:buClr>
                <a:srgbClr val="B03E9A"/>
              </a:buClr>
              <a:buSzPct val="108823"/>
              <a:buFont typeface="Wingdings"/>
              <a:buChar char=""/>
              <a:tabLst>
                <a:tab pos="626518" algn="l"/>
                <a:tab pos="3505112" algn="l"/>
              </a:tabLst>
            </a:pP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тема,</a:t>
            </a:r>
            <a:r>
              <a:rPr sz="2267" b="1" spc="-73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цели,</a:t>
            </a:r>
            <a:r>
              <a:rPr sz="2267" b="1" spc="-6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rgbClr val="C00000"/>
                </a:solidFill>
                <a:latin typeface="Trebuchet MS"/>
                <a:cs typeface="Trebuchet MS"/>
              </a:rPr>
              <a:t>задачи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	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РЕЗУЛЬТАТЫ</a:t>
            </a:r>
            <a:r>
              <a:rPr sz="2267" b="1" spc="-33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профессиональной</a:t>
            </a:r>
            <a:r>
              <a:rPr sz="2267" b="1" spc="-2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деятельности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(или</a:t>
            </a:r>
            <a:r>
              <a:rPr sz="2267" b="1" spc="-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проблемы</a:t>
            </a:r>
            <a:r>
              <a:rPr sz="2267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профессионального</a:t>
            </a:r>
            <a:r>
              <a:rPr sz="2267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проекта)</a:t>
            </a:r>
            <a:r>
              <a:rPr sz="2267" b="1" spc="-2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должны</a:t>
            </a:r>
            <a:r>
              <a:rPr sz="2267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быть</a:t>
            </a:r>
            <a:endParaRPr sz="22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626518" defTabSz="1219170"/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согласованы</a:t>
            </a:r>
            <a:r>
              <a:rPr sz="2267" b="1" spc="-113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между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собой;</a:t>
            </a:r>
            <a:endParaRPr sz="22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625671" indent="-608738" defTabSz="1219170">
              <a:buClr>
                <a:srgbClr val="B03E9A"/>
              </a:buClr>
              <a:buSzPct val="108823"/>
              <a:buFont typeface="Wingdings"/>
              <a:buChar char=""/>
              <a:tabLst>
                <a:tab pos="625671" algn="l"/>
              </a:tabLst>
            </a:pP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цели</a:t>
            </a:r>
            <a:r>
              <a:rPr sz="2267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задачи</a:t>
            </a:r>
            <a:r>
              <a:rPr sz="2267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не</a:t>
            </a:r>
            <a:r>
              <a:rPr sz="2267" b="1" spc="-4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должны</a:t>
            </a:r>
            <a:r>
              <a:rPr sz="2267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повторять</a:t>
            </a:r>
            <a:r>
              <a:rPr sz="2267" b="1" spc="-93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общие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цели</a:t>
            </a:r>
            <a:r>
              <a:rPr sz="2267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задачи</a:t>
            </a:r>
            <a:r>
              <a:rPr sz="2267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обучения</a:t>
            </a:r>
            <a:endParaRPr sz="22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626518" defTabSz="1219170"/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предмету</a:t>
            </a:r>
            <a:r>
              <a:rPr sz="2267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из</a:t>
            </a:r>
            <a:r>
              <a:rPr sz="2267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рабочих</a:t>
            </a:r>
            <a:r>
              <a:rPr sz="2267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программ;</a:t>
            </a:r>
            <a:endParaRPr sz="22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625671" indent="-608738" defTabSz="1219170">
              <a:buClr>
                <a:srgbClr val="B03E9A"/>
              </a:buClr>
              <a:buSzPct val="108823"/>
              <a:buFont typeface="Wingdings"/>
              <a:buChar char=""/>
              <a:tabLst>
                <a:tab pos="625671" algn="l"/>
              </a:tabLst>
            </a:pP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цель</a:t>
            </a:r>
            <a:r>
              <a:rPr sz="2267" b="1" spc="-1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является</a:t>
            </a:r>
            <a:r>
              <a:rPr sz="2267" b="1" spc="-1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диагностичной,</a:t>
            </a:r>
            <a:r>
              <a:rPr sz="2267" b="1" spc="-107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измеряемой,</a:t>
            </a:r>
            <a:r>
              <a:rPr sz="2267" b="1" spc="-53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реалистичной</a:t>
            </a:r>
            <a:r>
              <a:rPr sz="2267" b="1" spc="-93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(SMART);</a:t>
            </a:r>
            <a:endParaRPr sz="22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626518" marR="1440144" indent="-609585" defTabSz="1219170">
              <a:buFont typeface="Wingdings"/>
              <a:buChar char=""/>
              <a:tabLst>
                <a:tab pos="626518" algn="l"/>
                <a:tab pos="712029" algn="l"/>
              </a:tabLst>
            </a:pPr>
            <a:r>
              <a:rPr sz="2467" dirty="0">
                <a:solidFill>
                  <a:srgbClr val="B03E9A"/>
                </a:solidFill>
                <a:latin typeface="Times New Roman"/>
                <a:cs typeface="Times New Roman"/>
              </a:rPr>
              <a:t>	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задачи</a:t>
            </a:r>
            <a:r>
              <a:rPr sz="2267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конкретизируют</a:t>
            </a:r>
            <a:r>
              <a:rPr sz="2267" b="1" spc="-6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достижение</a:t>
            </a:r>
            <a:r>
              <a:rPr sz="2267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целей,</a:t>
            </a:r>
            <a:r>
              <a:rPr sz="2267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а</a:t>
            </a:r>
            <a:r>
              <a:rPr sz="2267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не</a:t>
            </a:r>
            <a:r>
              <a:rPr sz="2267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являются дополнительными;</a:t>
            </a:r>
            <a:endParaRPr sz="22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625671" indent="-608738" defTabSz="1219170">
              <a:buClr>
                <a:srgbClr val="B03E9A"/>
              </a:buClr>
              <a:buSzPct val="108823"/>
              <a:buFont typeface="Wingdings"/>
              <a:buChar char=""/>
              <a:tabLst>
                <a:tab pos="625671" algn="l"/>
              </a:tabLst>
            </a:pP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обоснование</a:t>
            </a:r>
            <a:r>
              <a:rPr sz="2267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актуальности</a:t>
            </a:r>
            <a:r>
              <a:rPr sz="2267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включает</a:t>
            </a:r>
            <a:r>
              <a:rPr sz="2267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себя</a:t>
            </a:r>
            <a:r>
              <a:rPr sz="2267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анализ</a:t>
            </a:r>
            <a:r>
              <a:rPr sz="2267" b="1" spc="-53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(ссылки)</a:t>
            </a:r>
            <a:r>
              <a:rPr sz="2267" b="1" spc="-8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spc="-47" dirty="0">
                <a:solidFill>
                  <a:srgbClr val="C00000"/>
                </a:solidFill>
                <a:latin typeface="Trebuchet MS"/>
                <a:cs typeface="Trebuchet MS"/>
              </a:rPr>
              <a:t>на</a:t>
            </a:r>
            <a:endParaRPr sz="22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626518" defTabSz="1219170"/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нормативные</a:t>
            </a:r>
            <a:r>
              <a:rPr sz="2267" b="1" spc="-67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rgbClr val="C00000"/>
                </a:solidFill>
                <a:latin typeface="Trebuchet MS"/>
                <a:cs typeface="Trebuchet MS"/>
              </a:rPr>
              <a:t>документы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;</a:t>
            </a:r>
            <a:endParaRPr sz="22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626518" marR="459729" indent="-609585" defTabSz="1219170">
              <a:spcBef>
                <a:spcPts val="7"/>
              </a:spcBef>
              <a:buFont typeface="Wingdings"/>
              <a:buChar char=""/>
              <a:tabLst>
                <a:tab pos="626518" algn="l"/>
                <a:tab pos="712029" algn="l"/>
              </a:tabLst>
            </a:pPr>
            <a:r>
              <a:rPr sz="2467" dirty="0">
                <a:solidFill>
                  <a:srgbClr val="B03E9A"/>
                </a:solidFill>
                <a:latin typeface="Times New Roman"/>
                <a:cs typeface="Times New Roman"/>
              </a:rPr>
              <a:t>	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обоснование</a:t>
            </a:r>
            <a:r>
              <a:rPr sz="2267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актуальности</a:t>
            </a:r>
            <a:r>
              <a:rPr sz="2267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включает</a:t>
            </a:r>
            <a:r>
              <a:rPr sz="2267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себя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анализ</a:t>
            </a:r>
            <a:r>
              <a:rPr sz="2267" b="1" spc="-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rgbClr val="C00000"/>
                </a:solidFill>
                <a:latin typeface="Trebuchet MS"/>
                <a:cs typeface="Trebuchet MS"/>
              </a:rPr>
              <a:t>особенностей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образовательной</a:t>
            </a:r>
            <a:r>
              <a:rPr sz="2267" b="1" spc="-93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организации</a:t>
            </a:r>
            <a:r>
              <a:rPr sz="2267" b="1" spc="-53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и</a:t>
            </a:r>
            <a:r>
              <a:rPr sz="2267" b="1" spc="-8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rgbClr val="C00000"/>
                </a:solidFill>
                <a:latin typeface="Trebuchet MS"/>
                <a:cs typeface="Trebuchet MS"/>
              </a:rPr>
              <a:t>обучающихся;</a:t>
            </a:r>
            <a:endParaRPr sz="22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625671" indent="-608738" defTabSz="1219170">
              <a:buClr>
                <a:srgbClr val="B03E9A"/>
              </a:buClr>
              <a:buSzPct val="108823"/>
              <a:buFont typeface="Wingdings"/>
              <a:buChar char=""/>
              <a:tabLst>
                <a:tab pos="625671" algn="l"/>
              </a:tabLst>
            </a:pP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представленные</a:t>
            </a:r>
            <a:r>
              <a:rPr sz="2267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ниже</a:t>
            </a:r>
            <a:r>
              <a:rPr sz="2267" b="1" spc="-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результаты</a:t>
            </a:r>
            <a:r>
              <a:rPr sz="2267" b="1" spc="-67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соответствуют</a:t>
            </a:r>
            <a:r>
              <a:rPr sz="2267" b="1" spc="-73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заявленной</a:t>
            </a:r>
            <a:r>
              <a:rPr sz="2267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rgbClr val="C00000"/>
                </a:solidFill>
                <a:latin typeface="Trebuchet MS"/>
                <a:cs typeface="Trebuchet MS"/>
              </a:rPr>
              <a:t>цели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;</a:t>
            </a:r>
            <a:endParaRPr sz="22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625671" indent="-608738" defTabSz="1219170">
              <a:buClr>
                <a:srgbClr val="B03E9A"/>
              </a:buClr>
              <a:buSzPct val="108823"/>
              <a:buFont typeface="Wingdings"/>
              <a:buChar char=""/>
              <a:tabLst>
                <a:tab pos="625671" algn="l"/>
              </a:tabLst>
            </a:pP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грамотные,</a:t>
            </a:r>
            <a:r>
              <a:rPr sz="2267" b="1" spc="-10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краткие</a:t>
            </a:r>
            <a:r>
              <a:rPr sz="2267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формулировки,</a:t>
            </a:r>
            <a:r>
              <a:rPr sz="2267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аналитический</a:t>
            </a:r>
            <a:r>
              <a:rPr sz="2267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текст.</a:t>
            </a:r>
            <a:endParaRPr sz="2267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44594" y="29634"/>
            <a:ext cx="9576645" cy="1371123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marR="6773">
              <a:spcBef>
                <a:spcPts val="133"/>
              </a:spcBef>
            </a:pPr>
            <a:r>
              <a:rPr dirty="0">
                <a:solidFill>
                  <a:srgbClr val="660066"/>
                </a:solidFill>
              </a:rPr>
              <a:t>1.1.</a:t>
            </a:r>
            <a:r>
              <a:rPr spc="-87" dirty="0">
                <a:solidFill>
                  <a:srgbClr val="660066"/>
                </a:solidFill>
              </a:rPr>
              <a:t> </a:t>
            </a:r>
            <a:r>
              <a:rPr dirty="0">
                <a:solidFill>
                  <a:srgbClr val="660066"/>
                </a:solidFill>
              </a:rPr>
              <a:t>Обоснование</a:t>
            </a:r>
            <a:r>
              <a:rPr spc="-80" dirty="0">
                <a:solidFill>
                  <a:srgbClr val="660066"/>
                </a:solidFill>
              </a:rPr>
              <a:t> </a:t>
            </a:r>
            <a:r>
              <a:rPr dirty="0">
                <a:solidFill>
                  <a:srgbClr val="660066"/>
                </a:solidFill>
              </a:rPr>
              <a:t>актуальности</a:t>
            </a:r>
            <a:r>
              <a:rPr spc="-107" dirty="0">
                <a:solidFill>
                  <a:srgbClr val="660066"/>
                </a:solidFill>
              </a:rPr>
              <a:t> </a:t>
            </a:r>
            <a:r>
              <a:rPr dirty="0">
                <a:solidFill>
                  <a:srgbClr val="660066"/>
                </a:solidFill>
              </a:rPr>
              <a:t>темы</a:t>
            </a:r>
            <a:r>
              <a:rPr spc="-73" dirty="0">
                <a:solidFill>
                  <a:srgbClr val="660066"/>
                </a:solidFill>
              </a:rPr>
              <a:t> </a:t>
            </a:r>
            <a:r>
              <a:rPr spc="-13" dirty="0">
                <a:solidFill>
                  <a:srgbClr val="660066"/>
                </a:solidFill>
              </a:rPr>
              <a:t>(направления) </a:t>
            </a:r>
            <a:r>
              <a:rPr dirty="0">
                <a:solidFill>
                  <a:srgbClr val="660066"/>
                </a:solidFill>
              </a:rPr>
              <a:t>профессиональной</a:t>
            </a:r>
            <a:r>
              <a:rPr spc="-152" dirty="0">
                <a:solidFill>
                  <a:srgbClr val="660066"/>
                </a:solidFill>
              </a:rPr>
              <a:t> </a:t>
            </a:r>
            <a:r>
              <a:rPr dirty="0">
                <a:solidFill>
                  <a:srgbClr val="660066"/>
                </a:solidFill>
              </a:rPr>
              <a:t>деятельности</a:t>
            </a:r>
            <a:r>
              <a:rPr spc="-127" dirty="0">
                <a:solidFill>
                  <a:srgbClr val="660066"/>
                </a:solidFill>
              </a:rPr>
              <a:t> </a:t>
            </a:r>
            <a:r>
              <a:rPr dirty="0">
                <a:solidFill>
                  <a:srgbClr val="660066"/>
                </a:solidFill>
              </a:rPr>
              <a:t>(или</a:t>
            </a:r>
            <a:r>
              <a:rPr spc="-140" dirty="0">
                <a:solidFill>
                  <a:srgbClr val="660066"/>
                </a:solidFill>
              </a:rPr>
              <a:t> </a:t>
            </a:r>
            <a:r>
              <a:rPr spc="-13" dirty="0">
                <a:solidFill>
                  <a:srgbClr val="660066"/>
                </a:solidFill>
              </a:rPr>
              <a:t>проблемы</a:t>
            </a:r>
          </a:p>
          <a:p>
            <a:pPr marL="16933"/>
            <a:r>
              <a:rPr dirty="0">
                <a:solidFill>
                  <a:srgbClr val="660066"/>
                </a:solidFill>
              </a:rPr>
              <a:t>профессионального</a:t>
            </a:r>
            <a:r>
              <a:rPr spc="-133" dirty="0">
                <a:solidFill>
                  <a:srgbClr val="660066"/>
                </a:solidFill>
              </a:rPr>
              <a:t> </a:t>
            </a:r>
            <a:r>
              <a:rPr spc="-13" dirty="0">
                <a:solidFill>
                  <a:srgbClr val="660066"/>
                </a:solidFill>
              </a:rPr>
              <a:t>проекта)</a:t>
            </a:r>
          </a:p>
        </p:txBody>
      </p:sp>
    </p:spTree>
    <p:extLst>
      <p:ext uri="{BB962C8B-B14F-4D97-AF65-F5344CB8AC3E}">
        <p14:creationId xmlns:p14="http://schemas.microsoft.com/office/powerpoint/2010/main" val="42616370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83533" cy="6842760"/>
            <a:chOff x="0" y="0"/>
            <a:chExt cx="9137650" cy="5132070"/>
          </a:xfrm>
        </p:grpSpPr>
        <p:pic>
          <p:nvPicPr>
            <p:cNvPr id="3" name="object 3"/>
            <p:cNvPicPr/>
            <p:nvPr/>
          </p:nvPicPr>
          <p:blipFill>
            <a:blip r:embed="rId2"/>
            <a:stretch/>
          </p:blipFill>
          <p:spPr>
            <a:xfrm>
              <a:off x="0" y="0"/>
              <a:ext cx="9137650" cy="513206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/>
            <a:stretch/>
          </p:blipFill>
          <p:spPr>
            <a:xfrm>
              <a:off x="991450" y="99568"/>
              <a:ext cx="5300637" cy="30860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/>
            <a:stretch/>
          </p:blipFill>
          <p:spPr>
            <a:xfrm>
              <a:off x="1493138" y="592455"/>
              <a:ext cx="4277233" cy="79108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/>
            <a:stretch/>
          </p:blipFill>
          <p:spPr>
            <a:xfrm>
              <a:off x="2051176" y="1566925"/>
              <a:ext cx="3145154" cy="3810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/>
            <a:stretch/>
          </p:blipFill>
          <p:spPr>
            <a:xfrm>
              <a:off x="1312799" y="2050288"/>
              <a:ext cx="4662678" cy="392302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2684017" y="2542667"/>
              <a:ext cx="1911350" cy="386715"/>
            </a:xfrm>
            <a:custGeom>
              <a:avLst/>
              <a:gdLst/>
              <a:ahLst/>
              <a:cxnLst/>
              <a:rect l="l" t="t" r="r" b="b"/>
              <a:pathLst>
                <a:path w="1911350" h="386714">
                  <a:moveTo>
                    <a:pt x="1663699" y="1777"/>
                  </a:moveTo>
                  <a:lnTo>
                    <a:pt x="1641220" y="1777"/>
                  </a:lnTo>
                  <a:lnTo>
                    <a:pt x="1525016" y="296418"/>
                  </a:lnTo>
                  <a:lnTo>
                    <a:pt x="1582801" y="296418"/>
                  </a:lnTo>
                  <a:lnTo>
                    <a:pt x="1602612" y="237489"/>
                  </a:lnTo>
                  <a:lnTo>
                    <a:pt x="1757171" y="237489"/>
                  </a:lnTo>
                  <a:lnTo>
                    <a:pt x="1741509" y="197993"/>
                  </a:lnTo>
                  <a:lnTo>
                    <a:pt x="1617218" y="197993"/>
                  </a:lnTo>
                  <a:lnTo>
                    <a:pt x="1652143" y="90805"/>
                  </a:lnTo>
                  <a:lnTo>
                    <a:pt x="1699003" y="90805"/>
                  </a:lnTo>
                  <a:lnTo>
                    <a:pt x="1663699" y="1777"/>
                  </a:lnTo>
                  <a:close/>
                </a:path>
                <a:path w="1911350" h="386714">
                  <a:moveTo>
                    <a:pt x="1757171" y="237489"/>
                  </a:moveTo>
                  <a:lnTo>
                    <a:pt x="1702181" y="237489"/>
                  </a:lnTo>
                  <a:lnTo>
                    <a:pt x="1723770" y="296418"/>
                  </a:lnTo>
                  <a:lnTo>
                    <a:pt x="1780540" y="296418"/>
                  </a:lnTo>
                  <a:lnTo>
                    <a:pt x="1757171" y="237489"/>
                  </a:lnTo>
                  <a:close/>
                </a:path>
                <a:path w="1911350" h="386714">
                  <a:moveTo>
                    <a:pt x="1699003" y="90805"/>
                  </a:moveTo>
                  <a:lnTo>
                    <a:pt x="1652143" y="90805"/>
                  </a:lnTo>
                  <a:lnTo>
                    <a:pt x="1687068" y="197993"/>
                  </a:lnTo>
                  <a:lnTo>
                    <a:pt x="1741509" y="197993"/>
                  </a:lnTo>
                  <a:lnTo>
                    <a:pt x="1699003" y="90805"/>
                  </a:lnTo>
                  <a:close/>
                </a:path>
                <a:path w="1911350" h="386714">
                  <a:moveTo>
                    <a:pt x="330962" y="3682"/>
                  </a:moveTo>
                  <a:lnTo>
                    <a:pt x="270509" y="5841"/>
                  </a:lnTo>
                  <a:lnTo>
                    <a:pt x="270509" y="296418"/>
                  </a:lnTo>
                  <a:lnTo>
                    <a:pt x="322071" y="296418"/>
                  </a:lnTo>
                  <a:lnTo>
                    <a:pt x="322071" y="189483"/>
                  </a:lnTo>
                  <a:lnTo>
                    <a:pt x="356949" y="189483"/>
                  </a:lnTo>
                  <a:lnTo>
                    <a:pt x="397019" y="184620"/>
                  </a:lnTo>
                  <a:lnTo>
                    <a:pt x="433847" y="165846"/>
                  </a:lnTo>
                  <a:lnTo>
                    <a:pt x="448725" y="144780"/>
                  </a:lnTo>
                  <a:lnTo>
                    <a:pt x="337819" y="144780"/>
                  </a:lnTo>
                  <a:lnTo>
                    <a:pt x="330962" y="144399"/>
                  </a:lnTo>
                  <a:lnTo>
                    <a:pt x="322071" y="143637"/>
                  </a:lnTo>
                  <a:lnTo>
                    <a:pt x="322071" y="50545"/>
                  </a:lnTo>
                  <a:lnTo>
                    <a:pt x="325246" y="50037"/>
                  </a:lnTo>
                  <a:lnTo>
                    <a:pt x="330454" y="49783"/>
                  </a:lnTo>
                  <a:lnTo>
                    <a:pt x="453942" y="49783"/>
                  </a:lnTo>
                  <a:lnTo>
                    <a:pt x="445240" y="36762"/>
                  </a:lnTo>
                  <a:lnTo>
                    <a:pt x="431164" y="24764"/>
                  </a:lnTo>
                  <a:lnTo>
                    <a:pt x="412775" y="15523"/>
                  </a:lnTo>
                  <a:lnTo>
                    <a:pt x="389969" y="8937"/>
                  </a:lnTo>
                  <a:lnTo>
                    <a:pt x="362710" y="4994"/>
                  </a:lnTo>
                  <a:lnTo>
                    <a:pt x="330962" y="3682"/>
                  </a:lnTo>
                  <a:close/>
                </a:path>
                <a:path w="1911350" h="386714">
                  <a:moveTo>
                    <a:pt x="356949" y="189483"/>
                  </a:moveTo>
                  <a:lnTo>
                    <a:pt x="322071" y="189483"/>
                  </a:lnTo>
                  <a:lnTo>
                    <a:pt x="331724" y="190372"/>
                  </a:lnTo>
                  <a:lnTo>
                    <a:pt x="339470" y="190881"/>
                  </a:lnTo>
                  <a:lnTo>
                    <a:pt x="345439" y="190881"/>
                  </a:lnTo>
                  <a:lnTo>
                    <a:pt x="356949" y="189483"/>
                  </a:lnTo>
                  <a:close/>
                </a:path>
                <a:path w="1911350" h="386714">
                  <a:moveTo>
                    <a:pt x="453942" y="49783"/>
                  </a:moveTo>
                  <a:lnTo>
                    <a:pt x="337693" y="49783"/>
                  </a:lnTo>
                  <a:lnTo>
                    <a:pt x="369603" y="52593"/>
                  </a:lnTo>
                  <a:lnTo>
                    <a:pt x="392382" y="61023"/>
                  </a:lnTo>
                  <a:lnTo>
                    <a:pt x="406040" y="75072"/>
                  </a:lnTo>
                  <a:lnTo>
                    <a:pt x="410590" y="94741"/>
                  </a:lnTo>
                  <a:lnTo>
                    <a:pt x="409569" y="107219"/>
                  </a:lnTo>
                  <a:lnTo>
                    <a:pt x="384972" y="138297"/>
                  </a:lnTo>
                  <a:lnTo>
                    <a:pt x="342645" y="144780"/>
                  </a:lnTo>
                  <a:lnTo>
                    <a:pt x="448725" y="144780"/>
                  </a:lnTo>
                  <a:lnTo>
                    <a:pt x="455935" y="134570"/>
                  </a:lnTo>
                  <a:lnTo>
                    <a:pt x="463295" y="90805"/>
                  </a:lnTo>
                  <a:lnTo>
                    <a:pt x="461293" y="69806"/>
                  </a:lnTo>
                  <a:lnTo>
                    <a:pt x="455279" y="51784"/>
                  </a:lnTo>
                  <a:lnTo>
                    <a:pt x="453942" y="49783"/>
                  </a:lnTo>
                  <a:close/>
                </a:path>
                <a:path w="1911350" h="386714">
                  <a:moveTo>
                    <a:pt x="620521" y="507"/>
                  </a:moveTo>
                  <a:lnTo>
                    <a:pt x="569166" y="11271"/>
                  </a:lnTo>
                  <a:lnTo>
                    <a:pt x="529336" y="43560"/>
                  </a:lnTo>
                  <a:lnTo>
                    <a:pt x="503840" y="91360"/>
                  </a:lnTo>
                  <a:lnTo>
                    <a:pt x="495300" y="148589"/>
                  </a:lnTo>
                  <a:lnTo>
                    <a:pt x="497248" y="181998"/>
                  </a:lnTo>
                  <a:lnTo>
                    <a:pt x="512766" y="237815"/>
                  </a:lnTo>
                  <a:lnTo>
                    <a:pt x="543554" y="278225"/>
                  </a:lnTo>
                  <a:lnTo>
                    <a:pt x="588563" y="298799"/>
                  </a:lnTo>
                  <a:lnTo>
                    <a:pt x="616331" y="301370"/>
                  </a:lnTo>
                  <a:lnTo>
                    <a:pt x="646334" y="298821"/>
                  </a:lnTo>
                  <a:lnTo>
                    <a:pt x="672719" y="291163"/>
                  </a:lnTo>
                  <a:lnTo>
                    <a:pt x="695483" y="278385"/>
                  </a:lnTo>
                  <a:lnTo>
                    <a:pt x="714629" y="260476"/>
                  </a:lnTo>
                  <a:lnTo>
                    <a:pt x="718086" y="255396"/>
                  </a:lnTo>
                  <a:lnTo>
                    <a:pt x="616331" y="255396"/>
                  </a:lnTo>
                  <a:lnTo>
                    <a:pt x="601044" y="253706"/>
                  </a:lnTo>
                  <a:lnTo>
                    <a:pt x="566419" y="228472"/>
                  </a:lnTo>
                  <a:lnTo>
                    <a:pt x="549985" y="173356"/>
                  </a:lnTo>
                  <a:lnTo>
                    <a:pt x="548894" y="148589"/>
                  </a:lnTo>
                  <a:lnTo>
                    <a:pt x="550038" y="126277"/>
                  </a:lnTo>
                  <a:lnTo>
                    <a:pt x="559234" y="88939"/>
                  </a:lnTo>
                  <a:lnTo>
                    <a:pt x="589772" y="53276"/>
                  </a:lnTo>
                  <a:lnTo>
                    <a:pt x="620521" y="46355"/>
                  </a:lnTo>
                  <a:lnTo>
                    <a:pt x="720970" y="46355"/>
                  </a:lnTo>
                  <a:lnTo>
                    <a:pt x="716026" y="39115"/>
                  </a:lnTo>
                  <a:lnTo>
                    <a:pt x="697549" y="22260"/>
                  </a:lnTo>
                  <a:lnTo>
                    <a:pt x="675465" y="10191"/>
                  </a:lnTo>
                  <a:lnTo>
                    <a:pt x="649785" y="2932"/>
                  </a:lnTo>
                  <a:lnTo>
                    <a:pt x="620521" y="507"/>
                  </a:lnTo>
                  <a:close/>
                </a:path>
                <a:path w="1911350" h="386714">
                  <a:moveTo>
                    <a:pt x="720970" y="46355"/>
                  </a:moveTo>
                  <a:lnTo>
                    <a:pt x="620521" y="46355"/>
                  </a:lnTo>
                  <a:lnTo>
                    <a:pt x="653432" y="52738"/>
                  </a:lnTo>
                  <a:lnTo>
                    <a:pt x="676925" y="71897"/>
                  </a:lnTo>
                  <a:lnTo>
                    <a:pt x="691012" y="103844"/>
                  </a:lnTo>
                  <a:lnTo>
                    <a:pt x="695706" y="148589"/>
                  </a:lnTo>
                  <a:lnTo>
                    <a:pt x="694425" y="173448"/>
                  </a:lnTo>
                  <a:lnTo>
                    <a:pt x="684293" y="213223"/>
                  </a:lnTo>
                  <a:lnTo>
                    <a:pt x="650525" y="248634"/>
                  </a:lnTo>
                  <a:lnTo>
                    <a:pt x="616331" y="255396"/>
                  </a:lnTo>
                  <a:lnTo>
                    <a:pt x="718086" y="255396"/>
                  </a:lnTo>
                  <a:lnTo>
                    <a:pt x="729797" y="238190"/>
                  </a:lnTo>
                  <a:lnTo>
                    <a:pt x="740632" y="212105"/>
                  </a:lnTo>
                  <a:lnTo>
                    <a:pt x="747133" y="182235"/>
                  </a:lnTo>
                  <a:lnTo>
                    <a:pt x="749299" y="148589"/>
                  </a:lnTo>
                  <a:lnTo>
                    <a:pt x="747226" y="115179"/>
                  </a:lnTo>
                  <a:lnTo>
                    <a:pt x="740997" y="85804"/>
                  </a:lnTo>
                  <a:lnTo>
                    <a:pt x="730601" y="60453"/>
                  </a:lnTo>
                  <a:lnTo>
                    <a:pt x="720970" y="46355"/>
                  </a:lnTo>
                  <a:close/>
                </a:path>
                <a:path w="1911350" h="386714">
                  <a:moveTo>
                    <a:pt x="1414780" y="51307"/>
                  </a:moveTo>
                  <a:lnTo>
                    <a:pt x="1363218" y="51307"/>
                  </a:lnTo>
                  <a:lnTo>
                    <a:pt x="1363218" y="296418"/>
                  </a:lnTo>
                  <a:lnTo>
                    <a:pt x="1414780" y="296418"/>
                  </a:lnTo>
                  <a:lnTo>
                    <a:pt x="1414780" y="51307"/>
                  </a:lnTo>
                  <a:close/>
                </a:path>
                <a:path w="1911350" h="386714">
                  <a:moveTo>
                    <a:pt x="1511681" y="5841"/>
                  </a:moveTo>
                  <a:lnTo>
                    <a:pt x="1271016" y="5841"/>
                  </a:lnTo>
                  <a:lnTo>
                    <a:pt x="1271016" y="51307"/>
                  </a:lnTo>
                  <a:lnTo>
                    <a:pt x="1511681" y="51307"/>
                  </a:lnTo>
                  <a:lnTo>
                    <a:pt x="1511681" y="5841"/>
                  </a:lnTo>
                  <a:close/>
                </a:path>
                <a:path w="1911350" h="386714">
                  <a:moveTo>
                    <a:pt x="980567" y="5841"/>
                  </a:moveTo>
                  <a:lnTo>
                    <a:pt x="795019" y="5841"/>
                  </a:lnTo>
                  <a:lnTo>
                    <a:pt x="795019" y="296418"/>
                  </a:lnTo>
                  <a:lnTo>
                    <a:pt x="978154" y="296418"/>
                  </a:lnTo>
                  <a:lnTo>
                    <a:pt x="978154" y="250570"/>
                  </a:lnTo>
                  <a:lnTo>
                    <a:pt x="846582" y="250570"/>
                  </a:lnTo>
                  <a:lnTo>
                    <a:pt x="846582" y="163449"/>
                  </a:lnTo>
                  <a:lnTo>
                    <a:pt x="942847" y="163449"/>
                  </a:lnTo>
                  <a:lnTo>
                    <a:pt x="942847" y="119633"/>
                  </a:lnTo>
                  <a:lnTo>
                    <a:pt x="846582" y="119633"/>
                  </a:lnTo>
                  <a:lnTo>
                    <a:pt x="846582" y="51307"/>
                  </a:lnTo>
                  <a:lnTo>
                    <a:pt x="980567" y="51307"/>
                  </a:lnTo>
                  <a:lnTo>
                    <a:pt x="980567" y="5841"/>
                  </a:lnTo>
                  <a:close/>
                </a:path>
                <a:path w="1911350" h="386714">
                  <a:moveTo>
                    <a:pt x="210312" y="5841"/>
                  </a:moveTo>
                  <a:lnTo>
                    <a:pt x="0" y="5841"/>
                  </a:lnTo>
                  <a:lnTo>
                    <a:pt x="0" y="296418"/>
                  </a:lnTo>
                  <a:lnTo>
                    <a:pt x="51562" y="296418"/>
                  </a:lnTo>
                  <a:lnTo>
                    <a:pt x="51562" y="51307"/>
                  </a:lnTo>
                  <a:lnTo>
                    <a:pt x="210312" y="51307"/>
                  </a:lnTo>
                  <a:lnTo>
                    <a:pt x="210312" y="5841"/>
                  </a:lnTo>
                  <a:close/>
                </a:path>
                <a:path w="1911350" h="386714">
                  <a:moveTo>
                    <a:pt x="210312" y="51307"/>
                  </a:moveTo>
                  <a:lnTo>
                    <a:pt x="158750" y="51307"/>
                  </a:lnTo>
                  <a:lnTo>
                    <a:pt x="158750" y="296418"/>
                  </a:lnTo>
                  <a:lnTo>
                    <a:pt x="210312" y="296418"/>
                  </a:lnTo>
                  <a:lnTo>
                    <a:pt x="210312" y="51307"/>
                  </a:lnTo>
                  <a:close/>
                </a:path>
                <a:path w="1911350" h="386714">
                  <a:moveTo>
                    <a:pt x="1181433" y="164591"/>
                  </a:moveTo>
                  <a:lnTo>
                    <a:pt x="1082294" y="164591"/>
                  </a:lnTo>
                  <a:lnTo>
                    <a:pt x="1099010" y="165734"/>
                  </a:lnTo>
                  <a:lnTo>
                    <a:pt x="1113726" y="169163"/>
                  </a:lnTo>
                  <a:lnTo>
                    <a:pt x="1146040" y="193478"/>
                  </a:lnTo>
                  <a:lnTo>
                    <a:pt x="1167020" y="256657"/>
                  </a:lnTo>
                  <a:lnTo>
                    <a:pt x="1171273" y="268430"/>
                  </a:lnTo>
                  <a:lnTo>
                    <a:pt x="1200245" y="295528"/>
                  </a:lnTo>
                  <a:lnTo>
                    <a:pt x="1224153" y="298831"/>
                  </a:lnTo>
                  <a:lnTo>
                    <a:pt x="1231645" y="298831"/>
                  </a:lnTo>
                  <a:lnTo>
                    <a:pt x="1237360" y="298450"/>
                  </a:lnTo>
                  <a:lnTo>
                    <a:pt x="1241170" y="297560"/>
                  </a:lnTo>
                  <a:lnTo>
                    <a:pt x="1241170" y="252221"/>
                  </a:lnTo>
                  <a:lnTo>
                    <a:pt x="1226693" y="252221"/>
                  </a:lnTo>
                  <a:lnTo>
                    <a:pt x="1221994" y="250697"/>
                  </a:lnTo>
                  <a:lnTo>
                    <a:pt x="1219327" y="247903"/>
                  </a:lnTo>
                  <a:lnTo>
                    <a:pt x="1216533" y="245109"/>
                  </a:lnTo>
                  <a:lnTo>
                    <a:pt x="1213993" y="237616"/>
                  </a:lnTo>
                  <a:lnTo>
                    <a:pt x="1201928" y="194182"/>
                  </a:lnTo>
                  <a:lnTo>
                    <a:pt x="1187449" y="170560"/>
                  </a:lnTo>
                  <a:lnTo>
                    <a:pt x="1181433" y="164591"/>
                  </a:lnTo>
                  <a:close/>
                </a:path>
                <a:path w="1911350" h="386714">
                  <a:moveTo>
                    <a:pt x="1079881" y="5841"/>
                  </a:moveTo>
                  <a:lnTo>
                    <a:pt x="1028699" y="5841"/>
                  </a:lnTo>
                  <a:lnTo>
                    <a:pt x="1028699" y="296418"/>
                  </a:lnTo>
                  <a:lnTo>
                    <a:pt x="1079881" y="296418"/>
                  </a:lnTo>
                  <a:lnTo>
                    <a:pt x="1079881" y="164591"/>
                  </a:lnTo>
                  <a:lnTo>
                    <a:pt x="1181433" y="164591"/>
                  </a:lnTo>
                  <a:lnTo>
                    <a:pt x="1178184" y="161369"/>
                  </a:lnTo>
                  <a:lnTo>
                    <a:pt x="1167526" y="153606"/>
                  </a:lnTo>
                  <a:lnTo>
                    <a:pt x="1155463" y="147272"/>
                  </a:lnTo>
                  <a:lnTo>
                    <a:pt x="1141983" y="142366"/>
                  </a:lnTo>
                  <a:lnTo>
                    <a:pt x="1154822" y="138555"/>
                  </a:lnTo>
                  <a:lnTo>
                    <a:pt x="1166495" y="133207"/>
                  </a:lnTo>
                  <a:lnTo>
                    <a:pt x="1177024" y="126311"/>
                  </a:lnTo>
                  <a:lnTo>
                    <a:pt x="1183183" y="120776"/>
                  </a:lnTo>
                  <a:lnTo>
                    <a:pt x="1079881" y="120776"/>
                  </a:lnTo>
                  <a:lnTo>
                    <a:pt x="1079881" y="5841"/>
                  </a:lnTo>
                  <a:close/>
                </a:path>
                <a:path w="1911350" h="386714">
                  <a:moveTo>
                    <a:pt x="1241170" y="251332"/>
                  </a:moveTo>
                  <a:lnTo>
                    <a:pt x="1238758" y="251840"/>
                  </a:lnTo>
                  <a:lnTo>
                    <a:pt x="1236218" y="252221"/>
                  </a:lnTo>
                  <a:lnTo>
                    <a:pt x="1241170" y="252221"/>
                  </a:lnTo>
                  <a:lnTo>
                    <a:pt x="1241170" y="251332"/>
                  </a:lnTo>
                  <a:close/>
                </a:path>
                <a:path w="1911350" h="386714">
                  <a:moveTo>
                    <a:pt x="1226439" y="3682"/>
                  </a:moveTo>
                  <a:lnTo>
                    <a:pt x="1219199" y="3682"/>
                  </a:lnTo>
                  <a:lnTo>
                    <a:pt x="1206605" y="4494"/>
                  </a:lnTo>
                  <a:lnTo>
                    <a:pt x="1169654" y="33718"/>
                  </a:lnTo>
                  <a:lnTo>
                    <a:pt x="1162558" y="58674"/>
                  </a:lnTo>
                  <a:lnTo>
                    <a:pt x="1158865" y="73534"/>
                  </a:lnTo>
                  <a:lnTo>
                    <a:pt x="1137666" y="105663"/>
                  </a:lnTo>
                  <a:lnTo>
                    <a:pt x="1100107" y="119826"/>
                  </a:lnTo>
                  <a:lnTo>
                    <a:pt x="1083818" y="120776"/>
                  </a:lnTo>
                  <a:lnTo>
                    <a:pt x="1183183" y="120776"/>
                  </a:lnTo>
                  <a:lnTo>
                    <a:pt x="1205990" y="86119"/>
                  </a:lnTo>
                  <a:lnTo>
                    <a:pt x="1211580" y="63626"/>
                  </a:lnTo>
                  <a:lnTo>
                    <a:pt x="1213866" y="57150"/>
                  </a:lnTo>
                  <a:lnTo>
                    <a:pt x="1218692" y="51562"/>
                  </a:lnTo>
                  <a:lnTo>
                    <a:pt x="1222883" y="50164"/>
                  </a:lnTo>
                  <a:lnTo>
                    <a:pt x="1237360" y="50164"/>
                  </a:lnTo>
                  <a:lnTo>
                    <a:pt x="1237360" y="4699"/>
                  </a:lnTo>
                  <a:lnTo>
                    <a:pt x="1232534" y="4063"/>
                  </a:lnTo>
                  <a:lnTo>
                    <a:pt x="1226439" y="3682"/>
                  </a:lnTo>
                  <a:close/>
                </a:path>
                <a:path w="1911350" h="386714">
                  <a:moveTo>
                    <a:pt x="1237360" y="50164"/>
                  </a:moveTo>
                  <a:lnTo>
                    <a:pt x="1233296" y="50164"/>
                  </a:lnTo>
                  <a:lnTo>
                    <a:pt x="1236091" y="50291"/>
                  </a:lnTo>
                  <a:lnTo>
                    <a:pt x="1237360" y="50545"/>
                  </a:lnTo>
                  <a:lnTo>
                    <a:pt x="1237360" y="50164"/>
                  </a:lnTo>
                  <a:close/>
                </a:path>
                <a:path w="1911350" h="386714">
                  <a:moveTo>
                    <a:pt x="1814830" y="0"/>
                  </a:moveTo>
                  <a:lnTo>
                    <a:pt x="1814830" y="27305"/>
                  </a:lnTo>
                  <a:lnTo>
                    <a:pt x="1831998" y="57860"/>
                  </a:lnTo>
                  <a:lnTo>
                    <a:pt x="1844262" y="94487"/>
                  </a:lnTo>
                  <a:lnTo>
                    <a:pt x="1851620" y="137211"/>
                  </a:lnTo>
                  <a:lnTo>
                    <a:pt x="1854072" y="186055"/>
                  </a:lnTo>
                  <a:lnTo>
                    <a:pt x="1851620" y="242798"/>
                  </a:lnTo>
                  <a:lnTo>
                    <a:pt x="1844262" y="289575"/>
                  </a:lnTo>
                  <a:lnTo>
                    <a:pt x="1831998" y="326376"/>
                  </a:lnTo>
                  <a:lnTo>
                    <a:pt x="1814830" y="353187"/>
                  </a:lnTo>
                  <a:lnTo>
                    <a:pt x="1814830" y="386714"/>
                  </a:lnTo>
                  <a:lnTo>
                    <a:pt x="1856152" y="349757"/>
                  </a:lnTo>
                  <a:lnTo>
                    <a:pt x="1886331" y="302513"/>
                  </a:lnTo>
                  <a:lnTo>
                    <a:pt x="1904904" y="247141"/>
                  </a:lnTo>
                  <a:lnTo>
                    <a:pt x="1911095" y="185674"/>
                  </a:lnTo>
                  <a:lnTo>
                    <a:pt x="1909357" y="158073"/>
                  </a:lnTo>
                  <a:lnTo>
                    <a:pt x="1895451" y="102967"/>
                  </a:lnTo>
                  <a:lnTo>
                    <a:pt x="1868586" y="50077"/>
                  </a:lnTo>
                  <a:lnTo>
                    <a:pt x="1834384" y="12358"/>
                  </a:lnTo>
                  <a:lnTo>
                    <a:pt x="1814830" y="0"/>
                  </a:lnTo>
                  <a:close/>
                </a:path>
              </a:pathLst>
            </a:custGeom>
            <a:solidFill>
              <a:srgbClr val="582866"/>
            </a:solidFill>
          </p:spPr>
          <p:txBody>
            <a:bodyPr wrap="square" lIns="0" tIns="0" rIns="0" bIns="0" rtlCol="0"/>
            <a:lstStyle/>
            <a:p>
              <a:pPr defTabSz="1219170"/>
              <a:endParaRPr sz="2400">
                <a:solidFill>
                  <a:sysClr val="windowText" lastClr="000000"/>
                </a:solidFill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4301235" y="2633472"/>
              <a:ext cx="69850" cy="107314"/>
            </a:xfrm>
            <a:custGeom>
              <a:avLst/>
              <a:gdLst/>
              <a:ahLst/>
              <a:cxnLst/>
              <a:rect l="l" t="t" r="r" b="b"/>
              <a:pathLst>
                <a:path w="69850" h="107314">
                  <a:moveTo>
                    <a:pt x="34925" y="0"/>
                  </a:moveTo>
                  <a:lnTo>
                    <a:pt x="0" y="107187"/>
                  </a:lnTo>
                  <a:lnTo>
                    <a:pt x="69850" y="107187"/>
                  </a:lnTo>
                  <a:lnTo>
                    <a:pt x="34925" y="0"/>
                  </a:lnTo>
                  <a:close/>
                </a:path>
              </a:pathLst>
            </a:custGeom>
            <a:grpFill/>
            <a:ln w="3175">
              <a:solidFill>
                <a:srgbClr val="58134A"/>
              </a:solidFill>
            </a:ln>
          </p:spPr>
          <p:txBody>
            <a:bodyPr wrap="square" lIns="0" tIns="0" rIns="0" bIns="0" rtlCol="0"/>
            <a:lstStyle/>
            <a:p>
              <a:pPr defTabSz="1219170"/>
              <a:endParaRPr sz="2400">
                <a:solidFill>
                  <a:sysClr val="windowText" lastClr="000000"/>
                </a:solidFill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7"/>
            <a:stretch/>
          </p:blipFill>
          <p:spPr>
            <a:xfrm>
              <a:off x="3232023" y="2588132"/>
              <a:ext cx="148589" cy="21081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/>
            <a:stretch/>
          </p:blipFill>
          <p:spPr>
            <a:xfrm>
              <a:off x="3005201" y="2591561"/>
              <a:ext cx="90296" cy="9677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2684017" y="2542667"/>
              <a:ext cx="1911350" cy="386715"/>
            </a:xfrm>
            <a:custGeom>
              <a:avLst/>
              <a:gdLst/>
              <a:ahLst/>
              <a:cxnLst/>
              <a:rect l="l" t="t" r="r" b="b"/>
              <a:pathLst>
                <a:path w="1911350" h="386714">
                  <a:moveTo>
                    <a:pt x="1271016" y="5841"/>
                  </a:moveTo>
                  <a:lnTo>
                    <a:pt x="1511681" y="5841"/>
                  </a:lnTo>
                  <a:lnTo>
                    <a:pt x="1511681" y="51307"/>
                  </a:lnTo>
                  <a:lnTo>
                    <a:pt x="1414780" y="51307"/>
                  </a:lnTo>
                  <a:lnTo>
                    <a:pt x="1414780" y="296418"/>
                  </a:lnTo>
                  <a:lnTo>
                    <a:pt x="1363218" y="296418"/>
                  </a:lnTo>
                  <a:lnTo>
                    <a:pt x="1363218" y="51307"/>
                  </a:lnTo>
                  <a:lnTo>
                    <a:pt x="1271016" y="51307"/>
                  </a:lnTo>
                  <a:lnTo>
                    <a:pt x="1271016" y="5841"/>
                  </a:lnTo>
                  <a:close/>
                </a:path>
                <a:path w="1911350" h="386714">
                  <a:moveTo>
                    <a:pt x="795019" y="5841"/>
                  </a:moveTo>
                  <a:lnTo>
                    <a:pt x="980567" y="5841"/>
                  </a:lnTo>
                  <a:lnTo>
                    <a:pt x="980567" y="51307"/>
                  </a:lnTo>
                  <a:lnTo>
                    <a:pt x="846582" y="51307"/>
                  </a:lnTo>
                  <a:lnTo>
                    <a:pt x="846582" y="119633"/>
                  </a:lnTo>
                  <a:lnTo>
                    <a:pt x="942847" y="119633"/>
                  </a:lnTo>
                  <a:lnTo>
                    <a:pt x="942847" y="163449"/>
                  </a:lnTo>
                  <a:lnTo>
                    <a:pt x="846582" y="163449"/>
                  </a:lnTo>
                  <a:lnTo>
                    <a:pt x="846582" y="250570"/>
                  </a:lnTo>
                  <a:lnTo>
                    <a:pt x="978154" y="250570"/>
                  </a:lnTo>
                  <a:lnTo>
                    <a:pt x="978154" y="296418"/>
                  </a:lnTo>
                  <a:lnTo>
                    <a:pt x="795019" y="296418"/>
                  </a:lnTo>
                  <a:lnTo>
                    <a:pt x="795019" y="5841"/>
                  </a:lnTo>
                  <a:close/>
                </a:path>
                <a:path w="1911350" h="386714">
                  <a:moveTo>
                    <a:pt x="0" y="5841"/>
                  </a:moveTo>
                  <a:lnTo>
                    <a:pt x="210312" y="5841"/>
                  </a:lnTo>
                  <a:lnTo>
                    <a:pt x="210312" y="296418"/>
                  </a:lnTo>
                  <a:lnTo>
                    <a:pt x="158750" y="296418"/>
                  </a:lnTo>
                  <a:lnTo>
                    <a:pt x="158750" y="51307"/>
                  </a:lnTo>
                  <a:lnTo>
                    <a:pt x="51562" y="51307"/>
                  </a:lnTo>
                  <a:lnTo>
                    <a:pt x="51562" y="296418"/>
                  </a:lnTo>
                  <a:lnTo>
                    <a:pt x="0" y="296418"/>
                  </a:lnTo>
                  <a:lnTo>
                    <a:pt x="0" y="5841"/>
                  </a:lnTo>
                  <a:close/>
                </a:path>
                <a:path w="1911350" h="386714">
                  <a:moveTo>
                    <a:pt x="1219199" y="3682"/>
                  </a:moveTo>
                  <a:lnTo>
                    <a:pt x="1226439" y="3682"/>
                  </a:lnTo>
                  <a:lnTo>
                    <a:pt x="1232534" y="4063"/>
                  </a:lnTo>
                  <a:lnTo>
                    <a:pt x="1237360" y="4699"/>
                  </a:lnTo>
                  <a:lnTo>
                    <a:pt x="1237360" y="50545"/>
                  </a:lnTo>
                  <a:lnTo>
                    <a:pt x="1236091" y="50291"/>
                  </a:lnTo>
                  <a:lnTo>
                    <a:pt x="1233296" y="50164"/>
                  </a:lnTo>
                  <a:lnTo>
                    <a:pt x="1228852" y="50164"/>
                  </a:lnTo>
                  <a:lnTo>
                    <a:pt x="1222883" y="50164"/>
                  </a:lnTo>
                  <a:lnTo>
                    <a:pt x="1218692" y="51562"/>
                  </a:lnTo>
                  <a:lnTo>
                    <a:pt x="1216279" y="54356"/>
                  </a:lnTo>
                  <a:lnTo>
                    <a:pt x="1213866" y="57150"/>
                  </a:lnTo>
                  <a:lnTo>
                    <a:pt x="1211580" y="63626"/>
                  </a:lnTo>
                  <a:lnTo>
                    <a:pt x="1194508" y="108166"/>
                  </a:lnTo>
                  <a:lnTo>
                    <a:pt x="1154822" y="138555"/>
                  </a:lnTo>
                  <a:lnTo>
                    <a:pt x="1141983" y="142366"/>
                  </a:lnTo>
                  <a:lnTo>
                    <a:pt x="1155463" y="147272"/>
                  </a:lnTo>
                  <a:lnTo>
                    <a:pt x="1187449" y="170560"/>
                  </a:lnTo>
                  <a:lnTo>
                    <a:pt x="1207309" y="208994"/>
                  </a:lnTo>
                  <a:lnTo>
                    <a:pt x="1213993" y="237616"/>
                  </a:lnTo>
                  <a:lnTo>
                    <a:pt x="1216533" y="245109"/>
                  </a:lnTo>
                  <a:lnTo>
                    <a:pt x="1219327" y="247903"/>
                  </a:lnTo>
                  <a:lnTo>
                    <a:pt x="1221994" y="250697"/>
                  </a:lnTo>
                  <a:lnTo>
                    <a:pt x="1226693" y="252221"/>
                  </a:lnTo>
                  <a:lnTo>
                    <a:pt x="1233423" y="252221"/>
                  </a:lnTo>
                  <a:lnTo>
                    <a:pt x="1236218" y="252221"/>
                  </a:lnTo>
                  <a:lnTo>
                    <a:pt x="1238758" y="251840"/>
                  </a:lnTo>
                  <a:lnTo>
                    <a:pt x="1241170" y="251332"/>
                  </a:lnTo>
                  <a:lnTo>
                    <a:pt x="1241170" y="297560"/>
                  </a:lnTo>
                  <a:lnTo>
                    <a:pt x="1237360" y="298450"/>
                  </a:lnTo>
                  <a:lnTo>
                    <a:pt x="1231645" y="298831"/>
                  </a:lnTo>
                  <a:lnTo>
                    <a:pt x="1224153" y="298831"/>
                  </a:lnTo>
                  <a:lnTo>
                    <a:pt x="1183005" y="285750"/>
                  </a:lnTo>
                  <a:lnTo>
                    <a:pt x="1163828" y="242824"/>
                  </a:lnTo>
                  <a:lnTo>
                    <a:pt x="1159375" y="223438"/>
                  </a:lnTo>
                  <a:lnTo>
                    <a:pt x="1153445" y="206994"/>
                  </a:lnTo>
                  <a:lnTo>
                    <a:pt x="1126442" y="174879"/>
                  </a:lnTo>
                  <a:lnTo>
                    <a:pt x="1082294" y="164591"/>
                  </a:lnTo>
                  <a:lnTo>
                    <a:pt x="1079881" y="164591"/>
                  </a:lnTo>
                  <a:lnTo>
                    <a:pt x="1079881" y="296418"/>
                  </a:lnTo>
                  <a:lnTo>
                    <a:pt x="1028699" y="296418"/>
                  </a:lnTo>
                  <a:lnTo>
                    <a:pt x="1028699" y="5841"/>
                  </a:lnTo>
                  <a:lnTo>
                    <a:pt x="1079881" y="5841"/>
                  </a:lnTo>
                  <a:lnTo>
                    <a:pt x="1079881" y="120776"/>
                  </a:lnTo>
                  <a:lnTo>
                    <a:pt x="1083818" y="120776"/>
                  </a:lnTo>
                  <a:lnTo>
                    <a:pt x="1127019" y="112258"/>
                  </a:lnTo>
                  <a:lnTo>
                    <a:pt x="1158865" y="73534"/>
                  </a:lnTo>
                  <a:lnTo>
                    <a:pt x="1165707" y="45196"/>
                  </a:lnTo>
                  <a:lnTo>
                    <a:pt x="1169654" y="33718"/>
                  </a:lnTo>
                  <a:lnTo>
                    <a:pt x="1206605" y="4494"/>
                  </a:lnTo>
                  <a:lnTo>
                    <a:pt x="1219199" y="3682"/>
                  </a:lnTo>
                  <a:close/>
                </a:path>
                <a:path w="1911350" h="386714">
                  <a:moveTo>
                    <a:pt x="330962" y="3682"/>
                  </a:moveTo>
                  <a:lnTo>
                    <a:pt x="389969" y="8937"/>
                  </a:lnTo>
                  <a:lnTo>
                    <a:pt x="431164" y="24764"/>
                  </a:lnTo>
                  <a:lnTo>
                    <a:pt x="461293" y="69806"/>
                  </a:lnTo>
                  <a:lnTo>
                    <a:pt x="463295" y="90805"/>
                  </a:lnTo>
                  <a:lnTo>
                    <a:pt x="455935" y="134570"/>
                  </a:lnTo>
                  <a:lnTo>
                    <a:pt x="433847" y="165846"/>
                  </a:lnTo>
                  <a:lnTo>
                    <a:pt x="397019" y="184620"/>
                  </a:lnTo>
                  <a:lnTo>
                    <a:pt x="345439" y="190881"/>
                  </a:lnTo>
                  <a:lnTo>
                    <a:pt x="339470" y="190881"/>
                  </a:lnTo>
                  <a:lnTo>
                    <a:pt x="331724" y="190372"/>
                  </a:lnTo>
                  <a:lnTo>
                    <a:pt x="322071" y="189483"/>
                  </a:lnTo>
                  <a:lnTo>
                    <a:pt x="322071" y="296418"/>
                  </a:lnTo>
                  <a:lnTo>
                    <a:pt x="270509" y="296418"/>
                  </a:lnTo>
                  <a:lnTo>
                    <a:pt x="270509" y="5841"/>
                  </a:lnTo>
                  <a:lnTo>
                    <a:pt x="295654" y="4915"/>
                  </a:lnTo>
                  <a:lnTo>
                    <a:pt x="314118" y="4238"/>
                  </a:lnTo>
                  <a:lnTo>
                    <a:pt x="325891" y="3823"/>
                  </a:lnTo>
                  <a:lnTo>
                    <a:pt x="330962" y="3682"/>
                  </a:lnTo>
                  <a:close/>
                </a:path>
                <a:path w="1911350" h="386714">
                  <a:moveTo>
                    <a:pt x="1641220" y="1777"/>
                  </a:moveTo>
                  <a:lnTo>
                    <a:pt x="1663699" y="1777"/>
                  </a:lnTo>
                  <a:lnTo>
                    <a:pt x="1780540" y="296418"/>
                  </a:lnTo>
                  <a:lnTo>
                    <a:pt x="1723770" y="296418"/>
                  </a:lnTo>
                  <a:lnTo>
                    <a:pt x="1702181" y="237489"/>
                  </a:lnTo>
                  <a:lnTo>
                    <a:pt x="1602612" y="237489"/>
                  </a:lnTo>
                  <a:lnTo>
                    <a:pt x="1582801" y="296418"/>
                  </a:lnTo>
                  <a:lnTo>
                    <a:pt x="1525016" y="296418"/>
                  </a:lnTo>
                  <a:lnTo>
                    <a:pt x="1641220" y="1777"/>
                  </a:lnTo>
                  <a:close/>
                </a:path>
                <a:path w="1911350" h="386714">
                  <a:moveTo>
                    <a:pt x="620521" y="507"/>
                  </a:moveTo>
                  <a:lnTo>
                    <a:pt x="675465" y="10191"/>
                  </a:lnTo>
                  <a:lnTo>
                    <a:pt x="716026" y="39115"/>
                  </a:lnTo>
                  <a:lnTo>
                    <a:pt x="740997" y="85804"/>
                  </a:lnTo>
                  <a:lnTo>
                    <a:pt x="749299" y="148589"/>
                  </a:lnTo>
                  <a:lnTo>
                    <a:pt x="747133" y="182235"/>
                  </a:lnTo>
                  <a:lnTo>
                    <a:pt x="729797" y="238190"/>
                  </a:lnTo>
                  <a:lnTo>
                    <a:pt x="695483" y="278385"/>
                  </a:lnTo>
                  <a:lnTo>
                    <a:pt x="646334" y="298821"/>
                  </a:lnTo>
                  <a:lnTo>
                    <a:pt x="616331" y="301370"/>
                  </a:lnTo>
                  <a:lnTo>
                    <a:pt x="588563" y="298799"/>
                  </a:lnTo>
                  <a:lnTo>
                    <a:pt x="543554" y="278225"/>
                  </a:lnTo>
                  <a:lnTo>
                    <a:pt x="512766" y="237815"/>
                  </a:lnTo>
                  <a:lnTo>
                    <a:pt x="497248" y="181998"/>
                  </a:lnTo>
                  <a:lnTo>
                    <a:pt x="495300" y="148589"/>
                  </a:lnTo>
                  <a:lnTo>
                    <a:pt x="497439" y="118802"/>
                  </a:lnTo>
                  <a:lnTo>
                    <a:pt x="514480" y="66276"/>
                  </a:lnTo>
                  <a:lnTo>
                    <a:pt x="547816" y="24725"/>
                  </a:lnTo>
                  <a:lnTo>
                    <a:pt x="593397" y="3198"/>
                  </a:lnTo>
                  <a:lnTo>
                    <a:pt x="620521" y="507"/>
                  </a:lnTo>
                  <a:close/>
                </a:path>
                <a:path w="1911350" h="386714">
                  <a:moveTo>
                    <a:pt x="1814830" y="0"/>
                  </a:moveTo>
                  <a:lnTo>
                    <a:pt x="1852295" y="29051"/>
                  </a:lnTo>
                  <a:lnTo>
                    <a:pt x="1883283" y="75437"/>
                  </a:lnTo>
                  <a:lnTo>
                    <a:pt x="1904142" y="130508"/>
                  </a:lnTo>
                  <a:lnTo>
                    <a:pt x="1911095" y="185674"/>
                  </a:lnTo>
                  <a:lnTo>
                    <a:pt x="1909548" y="217181"/>
                  </a:lnTo>
                  <a:lnTo>
                    <a:pt x="1897165" y="275578"/>
                  </a:lnTo>
                  <a:lnTo>
                    <a:pt x="1872640" y="327421"/>
                  </a:lnTo>
                  <a:lnTo>
                    <a:pt x="1836878" y="369522"/>
                  </a:lnTo>
                  <a:lnTo>
                    <a:pt x="1814830" y="386714"/>
                  </a:lnTo>
                  <a:lnTo>
                    <a:pt x="1814830" y="353187"/>
                  </a:lnTo>
                  <a:lnTo>
                    <a:pt x="1831998" y="326376"/>
                  </a:lnTo>
                  <a:lnTo>
                    <a:pt x="1844262" y="289575"/>
                  </a:lnTo>
                  <a:lnTo>
                    <a:pt x="1851620" y="242798"/>
                  </a:lnTo>
                  <a:lnTo>
                    <a:pt x="1854072" y="186055"/>
                  </a:lnTo>
                  <a:lnTo>
                    <a:pt x="1851620" y="137211"/>
                  </a:lnTo>
                  <a:lnTo>
                    <a:pt x="1844262" y="94487"/>
                  </a:lnTo>
                  <a:lnTo>
                    <a:pt x="1831998" y="57860"/>
                  </a:lnTo>
                  <a:lnTo>
                    <a:pt x="1814830" y="27305"/>
                  </a:lnTo>
                  <a:lnTo>
                    <a:pt x="1814830" y="0"/>
                  </a:lnTo>
                  <a:close/>
                </a:path>
              </a:pathLst>
            </a:custGeom>
            <a:grpFill/>
            <a:ln w="3175">
              <a:solidFill>
                <a:srgbClr val="58134A"/>
              </a:solidFill>
            </a:ln>
          </p:spPr>
          <p:txBody>
            <a:bodyPr wrap="square" lIns="0" tIns="0" rIns="0" bIns="0" rtlCol="0"/>
            <a:lstStyle/>
            <a:p>
              <a:pPr defTabSz="1219170"/>
              <a:endParaRPr sz="2400">
                <a:solidFill>
                  <a:sysClr val="windowText" lastClr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33221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8497" y="392346"/>
            <a:ext cx="9952567" cy="5967445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marR="33866" defTabSz="1219170">
              <a:spcBef>
                <a:spcPts val="133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1.</a:t>
            </a:r>
            <a:r>
              <a:rPr sz="2400" b="1" spc="-7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u="sng" dirty="0">
                <a:solidFill>
                  <a:srgbClr val="6F2F9F"/>
                </a:solidFill>
                <a:uFill>
                  <a:solidFill>
                    <a:srgbClr val="6F2F9F"/>
                  </a:solidFill>
                </a:uFill>
                <a:latin typeface="Trebuchet MS"/>
                <a:cs typeface="Trebuchet MS"/>
              </a:rPr>
              <a:t>Тема:</a:t>
            </a:r>
            <a:r>
              <a:rPr sz="2400" b="1" spc="-4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Формирование</a:t>
            </a:r>
            <a:r>
              <a:rPr sz="2400" b="1" spc="-7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rgbClr val="6F2F9F"/>
                </a:solidFill>
                <a:latin typeface="Trebuchet MS"/>
                <a:cs typeface="Trebuchet MS"/>
              </a:rPr>
              <a:t>функциональной</a:t>
            </a:r>
            <a:r>
              <a:rPr sz="2400" b="1" spc="-5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грамотности</a:t>
            </a:r>
            <a:r>
              <a:rPr sz="2400" b="1" spc="-8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в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rgbClr val="6F2F9F"/>
                </a:solidFill>
                <a:latin typeface="Trebuchet MS"/>
                <a:cs typeface="Trebuchet MS"/>
              </a:rPr>
              <a:t>обучении математике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236102" defTabSz="1219170">
              <a:spcBef>
                <a:spcPts val="800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Цель</a:t>
            </a:r>
            <a:r>
              <a:rPr sz="2400" b="1" spc="-7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1:</a:t>
            </a:r>
            <a:r>
              <a:rPr sz="2400" b="1" spc="-6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Формирование</a:t>
            </a:r>
            <a:r>
              <a:rPr sz="24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24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развитие</a:t>
            </a:r>
            <a:r>
              <a:rPr sz="2400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функциональной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defTabSz="1219170"/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математической</a:t>
            </a:r>
            <a:r>
              <a:rPr sz="2400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грамотности</a:t>
            </a:r>
            <a:r>
              <a:rPr sz="2400" b="1" spc="-10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обучающихся</a:t>
            </a:r>
            <a:r>
              <a:rPr sz="2400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посредством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defTabSz="1219170"/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использования</a:t>
            </a:r>
            <a:r>
              <a:rPr sz="2400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ситуационных</a:t>
            </a:r>
            <a:r>
              <a:rPr sz="2400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задач</a:t>
            </a:r>
            <a:r>
              <a:rPr sz="24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</a:t>
            </a:r>
            <a:r>
              <a:rPr sz="2400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обучении</a:t>
            </a:r>
            <a:r>
              <a:rPr sz="2400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математике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marR="961789" indent="1219170" defTabSz="1219170">
              <a:spcBef>
                <a:spcPts val="800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Цель</a:t>
            </a:r>
            <a:r>
              <a:rPr sz="2400" b="1" spc="-6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2:</a:t>
            </a:r>
            <a:r>
              <a:rPr sz="2400" b="1" spc="-6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Формирование</a:t>
            </a:r>
            <a:r>
              <a:rPr sz="2400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2400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развитие</a:t>
            </a:r>
            <a:r>
              <a:rPr sz="2400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функциональной математической</a:t>
            </a:r>
            <a:r>
              <a:rPr sz="2400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грамотности</a:t>
            </a:r>
            <a:r>
              <a:rPr sz="2400" b="1" spc="-10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обучающихся</a:t>
            </a:r>
            <a:r>
              <a:rPr sz="2400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посредством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marR="200655" defTabSz="1219170">
              <a:spcBef>
                <a:spcPts val="7"/>
              </a:spcBef>
            </a:pP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использования</a:t>
            </a:r>
            <a:r>
              <a:rPr sz="2400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цифровых</a:t>
            </a:r>
            <a:r>
              <a:rPr sz="2400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образовательных</a:t>
            </a:r>
            <a:r>
              <a:rPr sz="2400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ресурсов</a:t>
            </a:r>
            <a:r>
              <a:rPr sz="24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</a:t>
            </a:r>
            <a:r>
              <a:rPr sz="2400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обучении математике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marR="326805" indent="1219170" defTabSz="1219170">
              <a:spcBef>
                <a:spcPts val="800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Цель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3: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Разработка</a:t>
            </a:r>
            <a:r>
              <a:rPr sz="2400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2400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использование</a:t>
            </a:r>
            <a:r>
              <a:rPr sz="2400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курса</a:t>
            </a:r>
            <a:r>
              <a:rPr sz="2400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внеурочной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деятельности</a:t>
            </a:r>
            <a:r>
              <a:rPr sz="24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«Решение</a:t>
            </a:r>
            <a:r>
              <a:rPr sz="2400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практико-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ориентированных</a:t>
            </a:r>
            <a:r>
              <a:rPr sz="2400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задач»</a:t>
            </a:r>
            <a:r>
              <a:rPr sz="2400" b="1" spc="-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для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формирования</a:t>
            </a:r>
            <a:r>
              <a:rPr sz="2400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математической</a:t>
            </a:r>
            <a:r>
              <a:rPr sz="2400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грамотности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marR="6773" indent="1219170" defTabSz="1219170">
              <a:spcBef>
                <a:spcPts val="800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Цель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4: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Формирование</a:t>
            </a:r>
            <a:r>
              <a:rPr sz="2400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математической</a:t>
            </a:r>
            <a:r>
              <a:rPr sz="2400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грамотности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учащихся</a:t>
            </a:r>
            <a:r>
              <a:rPr sz="24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через</a:t>
            </a:r>
            <a:r>
              <a:rPr sz="2400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включения</a:t>
            </a:r>
            <a:r>
              <a:rPr sz="2400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их</a:t>
            </a:r>
            <a:r>
              <a:rPr sz="2400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</a:t>
            </a:r>
            <a:r>
              <a:rPr sz="2400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разработку</a:t>
            </a:r>
            <a:r>
              <a:rPr sz="2400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прикладных</a:t>
            </a:r>
            <a:r>
              <a:rPr sz="2400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проектов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при</a:t>
            </a:r>
            <a:r>
              <a:rPr sz="2400" b="1" spc="-1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обучении</a:t>
            </a:r>
            <a:r>
              <a:rPr sz="2400" b="1" spc="-1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математике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6894431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8496" y="392345"/>
            <a:ext cx="10346267" cy="5228781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marR="11853" defTabSz="1219170">
              <a:spcBef>
                <a:spcPts val="133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2.</a:t>
            </a:r>
            <a:r>
              <a:rPr sz="2400" b="1" spc="-6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u="sng" dirty="0">
                <a:solidFill>
                  <a:srgbClr val="6F2F9F"/>
                </a:solidFill>
                <a:uFill>
                  <a:solidFill>
                    <a:srgbClr val="6F2F9F"/>
                  </a:solidFill>
                </a:uFill>
                <a:latin typeface="Trebuchet MS"/>
                <a:cs typeface="Trebuchet MS"/>
              </a:rPr>
              <a:t>Тема:</a:t>
            </a:r>
            <a:r>
              <a:rPr sz="2400" b="1" spc="-4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rgbClr val="6F2F9F"/>
                </a:solidFill>
                <a:latin typeface="Trebuchet MS"/>
                <a:cs typeface="Trebuchet MS"/>
              </a:rPr>
              <a:t>Организация</a:t>
            </a:r>
            <a:r>
              <a:rPr sz="2400" b="1" spc="-3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rgbClr val="6F2F9F"/>
                </a:solidFill>
                <a:latin typeface="Trebuchet MS"/>
                <a:cs typeface="Trebuchet MS"/>
              </a:rPr>
              <a:t>проектно-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исследовательской</a:t>
            </a:r>
            <a:r>
              <a:rPr sz="2400" b="1" spc="-8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деятельности</a:t>
            </a:r>
            <a:r>
              <a:rPr sz="2400" b="1" spc="-9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33" dirty="0">
                <a:solidFill>
                  <a:srgbClr val="6F2F9F"/>
                </a:solidFill>
                <a:latin typeface="Trebuchet MS"/>
                <a:cs typeface="Trebuchet MS"/>
              </a:rPr>
              <a:t>на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уроках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математики</a:t>
            </a:r>
            <a:r>
              <a:rPr sz="2400" b="1" spc="-6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и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во</a:t>
            </a:r>
            <a:r>
              <a:rPr sz="2400" b="1" spc="-7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внеурочной</a:t>
            </a:r>
            <a:r>
              <a:rPr sz="2400" b="1" spc="-9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rgbClr val="6F2F9F"/>
                </a:solidFill>
                <a:latin typeface="Trebuchet MS"/>
                <a:cs typeface="Trebuchet MS"/>
              </a:rPr>
              <a:t>деятельности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236102" defTabSz="1219170">
              <a:spcBef>
                <a:spcPts val="800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Цель</a:t>
            </a:r>
            <a:r>
              <a:rPr sz="2400" b="1" spc="-8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1:</a:t>
            </a:r>
            <a:r>
              <a:rPr sz="2400" b="1" spc="-7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Формирование</a:t>
            </a:r>
            <a:r>
              <a:rPr sz="2400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положительной</a:t>
            </a:r>
            <a:r>
              <a:rPr sz="2400" b="1" spc="-10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познавательной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marR="248914" defTabSz="1219170"/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мотивации</a:t>
            </a:r>
            <a:r>
              <a:rPr sz="2400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посредством</a:t>
            </a:r>
            <a:r>
              <a:rPr sz="2400" b="1" spc="-1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организации</a:t>
            </a:r>
            <a:r>
              <a:rPr sz="2400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проектно-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исследовательской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деятельности</a:t>
            </a:r>
            <a:r>
              <a:rPr sz="2400" b="1" spc="-12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</a:t>
            </a:r>
            <a:r>
              <a:rPr sz="2400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обучении</a:t>
            </a:r>
            <a:r>
              <a:rPr sz="2400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математике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marR="6773" indent="1219170" defTabSz="1219170">
              <a:spcBef>
                <a:spcPts val="800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Цель</a:t>
            </a:r>
            <a:r>
              <a:rPr sz="2400" b="1" spc="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2:</a:t>
            </a:r>
            <a:r>
              <a:rPr sz="2400" b="1" spc="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Формирование</a:t>
            </a:r>
            <a:r>
              <a:rPr sz="2400" b="1" spc="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проектно-исследовательских умений обучающихся</a:t>
            </a:r>
            <a:r>
              <a:rPr sz="2400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</a:t>
            </a:r>
            <a:r>
              <a:rPr sz="2400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обучении</a:t>
            </a:r>
            <a:r>
              <a:rPr sz="2400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математике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236102" defTabSz="1219170">
              <a:spcBef>
                <a:spcPts val="807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Цель</a:t>
            </a:r>
            <a:r>
              <a:rPr sz="2400" b="1" spc="-5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3:</a:t>
            </a:r>
            <a:r>
              <a:rPr sz="2400" b="1" spc="-4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Разработка</a:t>
            </a:r>
            <a:r>
              <a:rPr sz="2400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курса</a:t>
            </a:r>
            <a:r>
              <a:rPr sz="2400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внеурочной</a:t>
            </a:r>
            <a:r>
              <a:rPr sz="24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деятельности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marR="905911" defTabSz="1219170"/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«Учебные</a:t>
            </a:r>
            <a:r>
              <a:rPr sz="2400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проекты</a:t>
            </a:r>
            <a:r>
              <a:rPr sz="2400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по</a:t>
            </a:r>
            <a:r>
              <a:rPr sz="2400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математике»</a:t>
            </a:r>
            <a:r>
              <a:rPr sz="2400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2400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использование</a:t>
            </a:r>
            <a:r>
              <a:rPr sz="24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его</a:t>
            </a:r>
            <a:r>
              <a:rPr sz="2400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для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формирования</a:t>
            </a:r>
            <a:r>
              <a:rPr sz="2400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проектно-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исследовательских</a:t>
            </a:r>
            <a:r>
              <a:rPr sz="2400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умений</a:t>
            </a:r>
            <a:r>
              <a:rPr sz="2400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учащихся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marR="993115" indent="1219170" defTabSz="1219170">
              <a:spcBef>
                <a:spcPts val="800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Цель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4: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Формирование</a:t>
            </a:r>
            <a:r>
              <a:rPr sz="2400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математической</a:t>
            </a:r>
            <a:r>
              <a:rPr sz="2400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грамотности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учащихся</a:t>
            </a:r>
            <a:r>
              <a:rPr sz="2400" b="1" spc="-2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через</a:t>
            </a:r>
            <a:r>
              <a:rPr sz="2400" b="1" spc="-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включения</a:t>
            </a:r>
            <a:r>
              <a:rPr sz="2400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их</a:t>
            </a:r>
            <a:r>
              <a:rPr sz="2400" b="1" spc="-2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</a:t>
            </a:r>
            <a:r>
              <a:rPr sz="2400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проектно-исследовательскую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деятельность</a:t>
            </a:r>
            <a:r>
              <a:rPr sz="2400" b="1" spc="-1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при</a:t>
            </a:r>
            <a:r>
              <a:rPr sz="2400" b="1" spc="-10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обучении</a:t>
            </a:r>
            <a:r>
              <a:rPr sz="2400" b="1" spc="-10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математике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5749308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8496" y="200320"/>
            <a:ext cx="10281920" cy="6070037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395383" indent="-378451" defTabSz="1219170">
              <a:spcBef>
                <a:spcPts val="133"/>
              </a:spcBef>
              <a:buFontTx/>
              <a:buAutoNum type="arabicPeriod" startAt="3"/>
              <a:tabLst>
                <a:tab pos="395383" algn="l"/>
              </a:tabLst>
            </a:pPr>
            <a:r>
              <a:rPr sz="2400" b="1" u="sng" dirty="0">
                <a:solidFill>
                  <a:srgbClr val="6F2F9F"/>
                </a:solidFill>
                <a:uFill>
                  <a:solidFill>
                    <a:srgbClr val="6F2F9F"/>
                  </a:solidFill>
                </a:uFill>
                <a:latin typeface="Trebuchet MS"/>
                <a:cs typeface="Trebuchet MS"/>
              </a:rPr>
              <a:t>Тема:</a:t>
            </a:r>
            <a:r>
              <a:rPr sz="2400" b="1" spc="-4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rgbClr val="6F2F9F"/>
                </a:solidFill>
                <a:latin typeface="Trebuchet MS"/>
                <a:cs typeface="Trebuchet MS"/>
              </a:rPr>
              <a:t>Реализация</a:t>
            </a:r>
            <a:r>
              <a:rPr sz="2400" b="1" spc="-2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rgbClr val="6F2F9F"/>
                </a:solidFill>
                <a:latin typeface="Trebuchet MS"/>
                <a:cs typeface="Trebuchet MS"/>
              </a:rPr>
              <a:t>системно-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деятельностного</a:t>
            </a:r>
            <a:r>
              <a:rPr sz="2400" b="1" spc="-8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подхода</a:t>
            </a:r>
            <a:r>
              <a:rPr sz="2400" b="1" spc="-7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на</a:t>
            </a:r>
            <a:r>
              <a:rPr sz="2400" b="1" spc="-6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rgbClr val="6F2F9F"/>
                </a:solidFill>
                <a:latin typeface="Trebuchet MS"/>
                <a:cs typeface="Trebuchet MS"/>
              </a:rPr>
              <a:t>уроках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defTabSz="1219170"/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математики</a:t>
            </a:r>
            <a:r>
              <a:rPr sz="2400" b="1" spc="-4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на</a:t>
            </a:r>
            <a:r>
              <a:rPr sz="2400" b="1" spc="-4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уровне</a:t>
            </a:r>
            <a:r>
              <a:rPr sz="2400" b="1" spc="-8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основного</a:t>
            </a:r>
            <a:r>
              <a:rPr sz="2400" b="1" spc="-8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и</a:t>
            </a:r>
            <a:r>
              <a:rPr sz="2400" b="1" spc="-5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среднего</a:t>
            </a:r>
            <a:r>
              <a:rPr sz="2400" b="1" spc="-6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общего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rgbClr val="6F2F9F"/>
                </a:solidFill>
                <a:latin typeface="Trebuchet MS"/>
                <a:cs typeface="Trebuchet MS"/>
              </a:rPr>
              <a:t>образования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marR="339505" indent="1219170" defTabSz="1219170">
              <a:spcBef>
                <a:spcPts val="800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Цель</a:t>
            </a:r>
            <a:r>
              <a:rPr sz="2400" b="1" spc="-7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1:</a:t>
            </a:r>
            <a:r>
              <a:rPr sz="2400" b="1" spc="-6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Формирование</a:t>
            </a:r>
            <a:r>
              <a:rPr sz="24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устойчивой</a:t>
            </a:r>
            <a:r>
              <a:rPr sz="2400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мотивации</a:t>
            </a:r>
            <a:r>
              <a:rPr sz="2400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к</a:t>
            </a:r>
            <a:r>
              <a:rPr sz="24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предмету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через</a:t>
            </a:r>
            <a:r>
              <a:rPr sz="2400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использование</a:t>
            </a:r>
            <a:r>
              <a:rPr sz="2400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системно-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деятельностного</a:t>
            </a:r>
            <a:r>
              <a:rPr sz="2400" b="1" spc="-10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подхода</a:t>
            </a:r>
            <a:r>
              <a:rPr sz="2400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defTabSz="1219170"/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образовательном</a:t>
            </a:r>
            <a:r>
              <a:rPr sz="2400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процессе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236102" defTabSz="1219170">
              <a:spcBef>
                <a:spcPts val="800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Цель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2:</a:t>
            </a:r>
            <a:r>
              <a:rPr sz="2400" b="1" spc="-5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Развитие</a:t>
            </a:r>
            <a:r>
              <a:rPr sz="2400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умений</a:t>
            </a:r>
            <a:r>
              <a:rPr sz="2400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учебной</a:t>
            </a:r>
            <a:r>
              <a:rPr sz="2400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деятельности</a:t>
            </a:r>
            <a:r>
              <a:rPr sz="2400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при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marR="792460" defTabSz="1219170">
              <a:spcBef>
                <a:spcPts val="7"/>
              </a:spcBef>
            </a:pP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использовании</a:t>
            </a:r>
            <a:r>
              <a:rPr sz="2400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системно-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деятельностного</a:t>
            </a:r>
            <a:r>
              <a:rPr sz="2400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подхода</a:t>
            </a:r>
            <a:r>
              <a:rPr sz="2400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</a:t>
            </a:r>
            <a:r>
              <a:rPr sz="2400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обучении математике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marR="657844" indent="378451" defTabSz="1219170">
              <a:spcBef>
                <a:spcPts val="800"/>
              </a:spcBef>
              <a:buFontTx/>
              <a:buAutoNum type="arabicPeriod" startAt="4"/>
              <a:tabLst>
                <a:tab pos="395383" algn="l"/>
              </a:tabLst>
            </a:pPr>
            <a:r>
              <a:rPr sz="2400" b="1" u="sng" dirty="0">
                <a:solidFill>
                  <a:srgbClr val="6F2F9F"/>
                </a:solidFill>
                <a:uFill>
                  <a:solidFill>
                    <a:srgbClr val="6F2F9F"/>
                  </a:solidFill>
                </a:uFill>
                <a:latin typeface="Trebuchet MS"/>
                <a:cs typeface="Trebuchet MS"/>
              </a:rPr>
              <a:t>Тема: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Использование</a:t>
            </a:r>
            <a:r>
              <a:rPr sz="2400" b="1" spc="-9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цифровых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образовательных</a:t>
            </a:r>
            <a:r>
              <a:rPr sz="2400" b="1" spc="-10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ресурсов</a:t>
            </a:r>
            <a:r>
              <a:rPr sz="2400" b="1" spc="-10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67" dirty="0">
                <a:solidFill>
                  <a:srgbClr val="6F2F9F"/>
                </a:solidFill>
                <a:latin typeface="Trebuchet MS"/>
                <a:cs typeface="Trebuchet MS"/>
              </a:rPr>
              <a:t>в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обучении</a:t>
            </a:r>
            <a:r>
              <a:rPr sz="2400" b="1" spc="-1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rgbClr val="6F2F9F"/>
                </a:solidFill>
                <a:latin typeface="Trebuchet MS"/>
                <a:cs typeface="Trebuchet MS"/>
              </a:rPr>
              <a:t>математике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marR="6773" indent="1219170" defTabSz="1219170">
              <a:spcBef>
                <a:spcPts val="800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Цель</a:t>
            </a:r>
            <a:r>
              <a:rPr sz="2400" b="1" spc="-7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1:</a:t>
            </a:r>
            <a:r>
              <a:rPr sz="2400" b="1" spc="-6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Формирование</a:t>
            </a:r>
            <a:r>
              <a:rPr sz="24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устойчивой</a:t>
            </a:r>
            <a:r>
              <a:rPr sz="2400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мотивации</a:t>
            </a:r>
            <a:r>
              <a:rPr sz="2400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к</a:t>
            </a:r>
            <a:r>
              <a:rPr sz="24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математике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посредством</a:t>
            </a:r>
            <a:r>
              <a:rPr sz="2400" b="1" spc="-10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использования</a:t>
            </a:r>
            <a:r>
              <a:rPr sz="2400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цифровых</a:t>
            </a:r>
            <a:r>
              <a:rPr sz="2400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образовательных</a:t>
            </a:r>
            <a:r>
              <a:rPr sz="2400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ресурсов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marR="472428" indent="1219170" defTabSz="1219170">
              <a:spcBef>
                <a:spcPts val="800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Цель</a:t>
            </a:r>
            <a:r>
              <a:rPr sz="2400" b="1" spc="-8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2:</a:t>
            </a:r>
            <a:r>
              <a:rPr sz="2400" b="1" spc="-8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Активизация</a:t>
            </a:r>
            <a:r>
              <a:rPr sz="2400" b="1" spc="-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познавательной</a:t>
            </a:r>
            <a:r>
              <a:rPr sz="2400" b="1" spc="-10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деятельности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учащихся</a:t>
            </a:r>
            <a:r>
              <a:rPr sz="24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</a:t>
            </a:r>
            <a:r>
              <a:rPr sz="2400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помощью</a:t>
            </a:r>
            <a:r>
              <a:rPr sz="2400" b="1" spc="-10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использования</a:t>
            </a:r>
            <a:r>
              <a:rPr sz="2400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цифровых</a:t>
            </a:r>
            <a:r>
              <a:rPr sz="2400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образовательных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ресурсов</a:t>
            </a:r>
            <a:r>
              <a:rPr sz="2400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</a:t>
            </a:r>
            <a:r>
              <a:rPr sz="2400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обучении</a:t>
            </a:r>
            <a:r>
              <a:rPr sz="2400" b="1" spc="-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математике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43273376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1329" y="112890"/>
            <a:ext cx="15593340" cy="919781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12604">
              <a:spcBef>
                <a:spcPts val="133"/>
              </a:spcBef>
            </a:pPr>
            <a:r>
              <a:rPr dirty="0"/>
              <a:t>1.2.</a:t>
            </a:r>
            <a:r>
              <a:rPr spc="-100" dirty="0"/>
              <a:t> </a:t>
            </a:r>
            <a:r>
              <a:rPr dirty="0"/>
              <a:t>Участие</a:t>
            </a:r>
            <a:r>
              <a:rPr spc="-100" dirty="0"/>
              <a:t> </a:t>
            </a:r>
            <a:r>
              <a:rPr dirty="0"/>
              <a:t>аттестуемого</a:t>
            </a:r>
            <a:r>
              <a:rPr spc="-93" dirty="0"/>
              <a:t> </a:t>
            </a:r>
            <a:r>
              <a:rPr dirty="0"/>
              <a:t>в</a:t>
            </a:r>
            <a:r>
              <a:rPr spc="-80" dirty="0"/>
              <a:t> </a:t>
            </a:r>
            <a:r>
              <a:rPr dirty="0"/>
              <a:t>разработке</a:t>
            </a:r>
            <a:r>
              <a:rPr spc="-107" dirty="0"/>
              <a:t> </a:t>
            </a:r>
            <a:r>
              <a:rPr spc="-13" dirty="0"/>
              <a:t>программно-</a:t>
            </a:r>
          </a:p>
          <a:p>
            <a:pPr marL="112604">
              <a:spcBef>
                <a:spcPts val="7"/>
              </a:spcBef>
            </a:pPr>
            <a:r>
              <a:rPr dirty="0"/>
              <a:t>методического</a:t>
            </a:r>
            <a:r>
              <a:rPr spc="-67" dirty="0"/>
              <a:t> </a:t>
            </a:r>
            <a:r>
              <a:rPr dirty="0"/>
              <a:t>сопровождения</a:t>
            </a:r>
            <a:r>
              <a:rPr spc="-73" dirty="0"/>
              <a:t> </a:t>
            </a:r>
            <a:r>
              <a:rPr spc="-13" dirty="0"/>
              <a:t>образовательного</a:t>
            </a:r>
            <a:r>
              <a:rPr spc="-100" dirty="0"/>
              <a:t> </a:t>
            </a:r>
            <a:r>
              <a:rPr spc="-13" dirty="0"/>
              <a:t>процесса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34868" y="1212257"/>
          <a:ext cx="11904978" cy="523917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725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68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64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83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7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27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7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700">
                        <a:latin typeface="Trebuchet MS"/>
                        <a:cs typeface="Trebuchet MS"/>
                      </a:endParaRPr>
                    </a:p>
                  </a:txBody>
                  <a:tcPr marL="0" marR="0" marT="508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7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r>
                        <a:rPr sz="27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7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700">
                        <a:latin typeface="Trebuchet MS"/>
                        <a:cs typeface="Trebuchet MS"/>
                      </a:endParaRPr>
                    </a:p>
                  </a:txBody>
                  <a:tcPr marL="0" marR="0" marT="508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7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r>
                        <a:rPr sz="27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балл</a:t>
                      </a:r>
                      <a:endParaRPr sz="2700">
                        <a:latin typeface="Trebuchet MS"/>
                        <a:cs typeface="Trebuchet MS"/>
                      </a:endParaRPr>
                    </a:p>
                  </a:txBody>
                  <a:tcPr marL="0" marR="0" marT="508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7473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700" b="1" dirty="0">
                          <a:latin typeface="Trebuchet MS"/>
                          <a:cs typeface="Trebuchet MS"/>
                        </a:rPr>
                        <a:t>аттестуемый</a:t>
                      </a:r>
                      <a:r>
                        <a:rPr sz="27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700" b="1" dirty="0">
                          <a:latin typeface="Trebuchet MS"/>
                          <a:cs typeface="Trebuchet MS"/>
                        </a:rPr>
                        <a:t>является</a:t>
                      </a:r>
                      <a:r>
                        <a:rPr sz="27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700" b="1" dirty="0">
                          <a:latin typeface="Trebuchet MS"/>
                          <a:cs typeface="Trebuchet MS"/>
                        </a:rPr>
                        <a:t>автором</a:t>
                      </a:r>
                      <a:r>
                        <a:rPr sz="2700" b="1" spc="-9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700" b="1" dirty="0">
                          <a:latin typeface="Trebuchet MS"/>
                          <a:cs typeface="Trebuchet MS"/>
                        </a:rPr>
                        <a:t>/</a:t>
                      </a:r>
                      <a:r>
                        <a:rPr sz="2700" b="1" spc="-8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700" b="1" spc="-10" dirty="0">
                          <a:latin typeface="Trebuchet MS"/>
                          <a:cs typeface="Trebuchet MS"/>
                        </a:rPr>
                        <a:t>соавтором</a:t>
                      </a:r>
                      <a:endParaRPr sz="2700">
                        <a:latin typeface="Trebuchet MS"/>
                        <a:cs typeface="Trebuchet MS"/>
                      </a:endParaRPr>
                    </a:p>
                  </a:txBody>
                  <a:tcPr marL="0" marR="0" marT="508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40273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00"/>
                        </a:spcBef>
                      </a:pPr>
                      <a:r>
                        <a:rPr sz="2700" b="1" dirty="0">
                          <a:latin typeface="Trebuchet MS"/>
                          <a:cs typeface="Trebuchet MS"/>
                        </a:rPr>
                        <a:t>созданных</a:t>
                      </a:r>
                      <a:r>
                        <a:rPr sz="27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7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за</a:t>
                      </a:r>
                      <a:r>
                        <a:rPr sz="2700" b="1" spc="-4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7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5</a:t>
                      </a:r>
                      <a:r>
                        <a:rPr sz="2700" b="1" spc="-2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лет</a:t>
                      </a:r>
                      <a:r>
                        <a:rPr sz="2700" b="1" spc="-20" dirty="0">
                          <a:latin typeface="Trebuchet MS"/>
                          <a:cs typeface="Trebuchet MS"/>
                        </a:rPr>
                        <a:t>,</a:t>
                      </a:r>
                      <a:endParaRPr sz="2700">
                        <a:latin typeface="Trebuchet MS"/>
                        <a:cs typeface="Trebuchet MS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700" b="1" spc="-10" dirty="0">
                          <a:latin typeface="Trebuchet MS"/>
                          <a:cs typeface="Trebuchet MS"/>
                        </a:rPr>
                        <a:t>предшествующих</a:t>
                      </a:r>
                      <a:r>
                        <a:rPr sz="27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700" b="1" spc="-10" dirty="0">
                          <a:latin typeface="Trebuchet MS"/>
                          <a:cs typeface="Trebuchet MS"/>
                        </a:rPr>
                        <a:t>аттестации</a:t>
                      </a:r>
                      <a:endParaRPr sz="2700">
                        <a:latin typeface="Trebuchet MS"/>
                        <a:cs typeface="Trebuchet MS"/>
                      </a:endParaRPr>
                    </a:p>
                  </a:txBody>
                  <a:tcPr marL="0" marR="0" marT="2540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700" b="1" dirty="0">
                          <a:latin typeface="Trebuchet MS"/>
                          <a:cs typeface="Trebuchet MS"/>
                        </a:rPr>
                        <a:t>созданных</a:t>
                      </a:r>
                      <a:r>
                        <a:rPr sz="2700" b="1" spc="-7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700" b="1" dirty="0">
                          <a:latin typeface="Trebuchet MS"/>
                          <a:cs typeface="Trebuchet MS"/>
                        </a:rPr>
                        <a:t>за</a:t>
                      </a:r>
                      <a:r>
                        <a:rPr sz="27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700" b="1" dirty="0">
                          <a:latin typeface="Trebuchet MS"/>
                          <a:cs typeface="Trebuchet MS"/>
                        </a:rPr>
                        <a:t>период</a:t>
                      </a:r>
                      <a:r>
                        <a:rPr sz="27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7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2700" b="1" spc="-4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7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более</a:t>
                      </a:r>
                      <a:r>
                        <a:rPr sz="2700" b="1" spc="-5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700" b="1" spc="-5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5</a:t>
                      </a:r>
                      <a:endParaRPr sz="2700">
                        <a:latin typeface="Trebuchet MS"/>
                        <a:cs typeface="Trebuchet MS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27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лет</a:t>
                      </a:r>
                      <a:r>
                        <a:rPr sz="2700" b="1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sz="27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700" b="1" spc="-10" dirty="0">
                          <a:latin typeface="Trebuchet MS"/>
                          <a:cs typeface="Trebuchet MS"/>
                        </a:rPr>
                        <a:t>предшествующих</a:t>
                      </a:r>
                      <a:endParaRPr sz="2700">
                        <a:latin typeface="Trebuchet MS"/>
                        <a:cs typeface="Trebuchet MS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700" b="1" spc="-10" dirty="0">
                          <a:latin typeface="Trebuchet MS"/>
                          <a:cs typeface="Trebuchet MS"/>
                        </a:rPr>
                        <a:t>аттестации</a:t>
                      </a:r>
                      <a:endParaRPr sz="2700">
                        <a:latin typeface="Trebuchet MS"/>
                        <a:cs typeface="Trebuchet MS"/>
                      </a:endParaRPr>
                    </a:p>
                  </a:txBody>
                  <a:tcPr marL="0" marR="0" marT="508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9467">
                <a:tc>
                  <a:txBody>
                    <a:bodyPr/>
                    <a:lstStyle/>
                    <a:p>
                      <a:pPr algn="ctr">
                        <a:lnSpc>
                          <a:spcPts val="1885"/>
                        </a:lnSpc>
                        <a:spcBef>
                          <a:spcPts val="315"/>
                        </a:spcBef>
                      </a:pP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образовательных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85"/>
                        </a:lnSpc>
                        <a:spcBef>
                          <a:spcPts val="315"/>
                        </a:spcBef>
                      </a:pP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образовательных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EEE0E3"/>
                    </a:solidFill>
                  </a:tcPr>
                </a:tc>
                <a:tc row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755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marL="208915" marR="200660" algn="ctr">
                        <a:lnSpc>
                          <a:spcPct val="100000"/>
                        </a:lnSpc>
                      </a:pP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отдельных</a:t>
                      </a:r>
                      <a:r>
                        <a:rPr sz="2100" b="1" spc="-6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программно-методических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материалов</a:t>
                      </a:r>
                      <a:r>
                        <a:rPr sz="2100" b="1" spc="-8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сопровождения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  <a:p>
                      <a:pPr marL="160020" marR="153670" algn="ctr">
                        <a:lnSpc>
                          <a:spcPct val="100000"/>
                        </a:lnSpc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образовательного</a:t>
                      </a:r>
                      <a:r>
                        <a:rPr sz="21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процесса</a:t>
                      </a:r>
                      <a:r>
                        <a:rPr sz="21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(ЭОР,</a:t>
                      </a:r>
                      <a:r>
                        <a:rPr sz="21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20" dirty="0">
                          <a:latin typeface="Trebuchet MS"/>
                          <a:cs typeface="Trebuchet MS"/>
                        </a:rPr>
                        <a:t>КИМ,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и</a:t>
                      </a:r>
                      <a:r>
                        <a:rPr sz="21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др.</a:t>
                      </a:r>
                      <a:r>
                        <a:rPr sz="21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дидактические</a:t>
                      </a:r>
                      <a:r>
                        <a:rPr sz="21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материалы),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  <a:p>
                      <a:pPr marL="146050" marR="139700" algn="ctr">
                        <a:lnSpc>
                          <a:spcPct val="100000"/>
                        </a:lnSpc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утвержденных</a:t>
                      </a:r>
                      <a:r>
                        <a:rPr sz="21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и</a:t>
                      </a:r>
                      <a:r>
                        <a:rPr sz="21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рекомендованных</a:t>
                      </a:r>
                      <a:r>
                        <a:rPr sz="21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25" dirty="0">
                          <a:latin typeface="Trebuchet MS"/>
                          <a:cs typeface="Trebuchet MS"/>
                        </a:rPr>
                        <a:t>для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использования</a:t>
                      </a:r>
                      <a:r>
                        <a:rPr sz="2100" b="1" spc="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2100" b="1" spc="-2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2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ОО</a:t>
                      </a:r>
                      <a:r>
                        <a:rPr sz="2100" b="1" spc="-25" dirty="0">
                          <a:latin typeface="Trebuchet MS"/>
                          <a:cs typeface="Trebuchet MS"/>
                        </a:rPr>
                        <a:t>;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127847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программ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программ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958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внеурочной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внеурочной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958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847">
                <a:tc>
                  <a:txBody>
                    <a:bodyPr/>
                    <a:lstStyle/>
                    <a:p>
                      <a:pPr marL="635" algn="ctr">
                        <a:lnSpc>
                          <a:spcPts val="1855"/>
                        </a:lnSpc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деятельности</a:t>
                      </a:r>
                      <a:r>
                        <a:rPr sz="2100" b="1" spc="-1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5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и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855"/>
                        </a:lnSpc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деятельности</a:t>
                      </a:r>
                      <a:r>
                        <a:rPr sz="2100" b="1" spc="-1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и/или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958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0313">
                <a:tc gridSpan="2">
                  <a:txBody>
                    <a:bodyPr/>
                    <a:lstStyle/>
                    <a:p>
                      <a:pPr algn="ctr">
                        <a:lnSpc>
                          <a:spcPts val="1885"/>
                        </a:lnSpc>
                        <a:spcBef>
                          <a:spcPts val="315"/>
                        </a:spcBef>
                      </a:pP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дидактического,</a:t>
                      </a:r>
                      <a:r>
                        <a:rPr sz="2100" b="1" spc="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методического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958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5120">
                <a:tc gridSpan="2"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обеспечения</a:t>
                      </a:r>
                      <a:r>
                        <a:rPr sz="21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их</a:t>
                      </a:r>
                      <a:r>
                        <a:rPr sz="21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реализации,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958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4272">
                <a:tc gridSpan="2">
                  <a:txBody>
                    <a:bodyPr/>
                    <a:lstStyle/>
                    <a:p>
                      <a:pPr marL="299720">
                        <a:lnSpc>
                          <a:spcPts val="1820"/>
                        </a:lnSpc>
                      </a:pP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рекомендованных</a:t>
                      </a:r>
                      <a:r>
                        <a:rPr sz="21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для</a:t>
                      </a:r>
                      <a:r>
                        <a:rPr sz="21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использования</a:t>
                      </a:r>
                      <a:r>
                        <a:rPr sz="21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2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на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958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1847">
                <a:tc gridSpan="2">
                  <a:txBody>
                    <a:bodyPr/>
                    <a:lstStyle/>
                    <a:p>
                      <a:pPr algn="ctr">
                        <a:lnSpc>
                          <a:spcPts val="1855"/>
                        </a:lnSpc>
                      </a:pP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региональном</a:t>
                      </a:r>
                      <a:r>
                        <a:rPr sz="2100" b="1" spc="-6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уровне</a:t>
                      </a:r>
                      <a:r>
                        <a:rPr sz="2100" b="1" spc="-6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(и</a:t>
                      </a:r>
                      <a:r>
                        <a:rPr sz="2100" b="1" spc="-5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выше);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958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78862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1329" y="112890"/>
            <a:ext cx="15593340" cy="919781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12604">
              <a:spcBef>
                <a:spcPts val="133"/>
              </a:spcBef>
            </a:pPr>
            <a:r>
              <a:rPr dirty="0"/>
              <a:t>1.2.</a:t>
            </a:r>
            <a:r>
              <a:rPr spc="-100" dirty="0"/>
              <a:t> </a:t>
            </a:r>
            <a:r>
              <a:rPr dirty="0"/>
              <a:t>Участие</a:t>
            </a:r>
            <a:r>
              <a:rPr spc="-100" dirty="0"/>
              <a:t> </a:t>
            </a:r>
            <a:r>
              <a:rPr dirty="0"/>
              <a:t>аттестуемого</a:t>
            </a:r>
            <a:r>
              <a:rPr spc="-93" dirty="0"/>
              <a:t> </a:t>
            </a:r>
            <a:r>
              <a:rPr dirty="0"/>
              <a:t>в</a:t>
            </a:r>
            <a:r>
              <a:rPr spc="-80" dirty="0"/>
              <a:t> </a:t>
            </a:r>
            <a:r>
              <a:rPr dirty="0"/>
              <a:t>разработке</a:t>
            </a:r>
            <a:r>
              <a:rPr spc="-107" dirty="0"/>
              <a:t> </a:t>
            </a:r>
            <a:r>
              <a:rPr spc="-13" dirty="0"/>
              <a:t>программно-</a:t>
            </a:r>
          </a:p>
          <a:p>
            <a:pPr marL="112604">
              <a:spcBef>
                <a:spcPts val="7"/>
              </a:spcBef>
            </a:pPr>
            <a:r>
              <a:rPr dirty="0"/>
              <a:t>методического</a:t>
            </a:r>
            <a:r>
              <a:rPr spc="-67" dirty="0"/>
              <a:t> </a:t>
            </a:r>
            <a:r>
              <a:rPr dirty="0"/>
              <a:t>сопровождения</a:t>
            </a:r>
            <a:r>
              <a:rPr spc="-73" dirty="0"/>
              <a:t> </a:t>
            </a:r>
            <a:r>
              <a:rPr spc="-13" dirty="0"/>
              <a:t>образовательного</a:t>
            </a:r>
            <a:r>
              <a:rPr spc="-100" dirty="0"/>
              <a:t> </a:t>
            </a:r>
            <a:r>
              <a:rPr spc="-13" dirty="0"/>
              <a:t>процесса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34868" y="1212257"/>
          <a:ext cx="11904979" cy="464311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80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40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638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445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607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программы</a:t>
                      </a:r>
                      <a:r>
                        <a:rPr sz="19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и</a:t>
                      </a:r>
                      <a:r>
                        <a:rPr sz="19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обеспечение</a:t>
                      </a:r>
                      <a:r>
                        <a:rPr sz="19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их</a:t>
                      </a:r>
                      <a:r>
                        <a:rPr sz="19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реализации</a:t>
                      </a:r>
                      <a:r>
                        <a:rPr sz="19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опубликованы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54187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7">
                  <a:txBody>
                    <a:bodyPr/>
                    <a:lstStyle/>
                    <a:p>
                      <a:pPr marL="560705" marR="552450" indent="635" algn="ctr">
                        <a:lnSpc>
                          <a:spcPct val="100000"/>
                        </a:lnSpc>
                        <a:spcBef>
                          <a:spcPts val="1420"/>
                        </a:spcBef>
                      </a:pPr>
                      <a:r>
                        <a:rPr sz="2000" b="1" spc="-10" dirty="0">
                          <a:latin typeface="Trebuchet MS"/>
                          <a:cs typeface="Trebuchet MS"/>
                        </a:rPr>
                        <a:t>программно- методические материалы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  <a:p>
                      <a:pPr marL="139065" marR="129539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Trebuchet MS"/>
                          <a:cs typeface="Trebuchet MS"/>
                        </a:rPr>
                        <a:t>представлены</a:t>
                      </a:r>
                      <a:r>
                        <a:rPr sz="20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на</a:t>
                      </a:r>
                      <a:r>
                        <a:rPr sz="20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20" dirty="0">
                          <a:latin typeface="Trebuchet MS"/>
                          <a:cs typeface="Trebuchet MS"/>
                        </a:rPr>
                        <a:t>сайте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ОО</a:t>
                      </a:r>
                      <a:r>
                        <a:rPr sz="20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20" dirty="0">
                          <a:latin typeface="Trebuchet MS"/>
                          <a:cs typeface="Trebuchet MS"/>
                        </a:rPr>
                        <a:t>(или </a:t>
                      </a:r>
                      <a:r>
                        <a:rPr sz="2000" b="1" spc="-10" dirty="0">
                          <a:latin typeface="Trebuchet MS"/>
                          <a:cs typeface="Trebuchet MS"/>
                        </a:rPr>
                        <a:t>муниципалитета),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T="24045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8827">
                <a:tc>
                  <a:txBody>
                    <a:bodyPr/>
                    <a:lstStyle/>
                    <a:p>
                      <a:pPr marL="635" algn="ctr">
                        <a:lnSpc>
                          <a:spcPts val="1639"/>
                        </a:lnSpc>
                        <a:spcBef>
                          <a:spcPts val="325"/>
                        </a:spcBef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19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рецензируемых</a:t>
                      </a:r>
                      <a:r>
                        <a:rPr sz="19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научно-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5503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1639"/>
                        </a:lnSpc>
                        <a:spcBef>
                          <a:spcPts val="325"/>
                        </a:spcBef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на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веб-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сайтах,</a:t>
                      </a:r>
                      <a:r>
                        <a:rPr sz="1900" b="1" spc="-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имеющих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5503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EEE0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8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3633">
                <a:tc>
                  <a:txBody>
                    <a:bodyPr/>
                    <a:lstStyle/>
                    <a:p>
                      <a:pPr algn="ctr">
                        <a:lnSpc>
                          <a:spcPts val="1580"/>
                        </a:lnSpc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методических</a:t>
                      </a:r>
                      <a:r>
                        <a:rPr sz="19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изданиях</a:t>
                      </a:r>
                      <a:r>
                        <a:rPr sz="19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и/или</a:t>
                      </a:r>
                      <a:r>
                        <a:rPr sz="19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на</a:t>
                      </a:r>
                      <a:r>
                        <a:rPr sz="19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20" dirty="0">
                          <a:latin typeface="Trebuchet MS"/>
                          <a:cs typeface="Trebuchet MS"/>
                        </a:rPr>
                        <a:t>веб-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580"/>
                        </a:lnSpc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свидетельство</a:t>
                      </a:r>
                      <a:r>
                        <a:rPr sz="19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о</a:t>
                      </a:r>
                      <a:r>
                        <a:rPr sz="19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регистрации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8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4480">
                <a:tc>
                  <a:txBody>
                    <a:bodyPr/>
                    <a:lstStyle/>
                    <a:p>
                      <a:pPr algn="ctr">
                        <a:lnSpc>
                          <a:spcPts val="1585"/>
                        </a:lnSpc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сайтах,</a:t>
                      </a:r>
                      <a:r>
                        <a:rPr sz="19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имеющих</a:t>
                      </a:r>
                      <a:r>
                        <a:rPr sz="1900" b="1" spc="-7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свидетельство</a:t>
                      </a:r>
                      <a:r>
                        <a:rPr sz="19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50" dirty="0">
                          <a:latin typeface="Trebuchet MS"/>
                          <a:cs typeface="Trebuchet MS"/>
                        </a:rPr>
                        <a:t>о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5"/>
                        </a:lnSpc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СМИ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(при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условии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8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4480">
                <a:tc>
                  <a:txBody>
                    <a:bodyPr/>
                    <a:lstStyle/>
                    <a:p>
                      <a:pPr algn="ctr">
                        <a:lnSpc>
                          <a:spcPts val="1580"/>
                        </a:lnSpc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регистрации</a:t>
                      </a:r>
                      <a:r>
                        <a:rPr sz="19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СМИ</a:t>
                      </a:r>
                      <a:r>
                        <a:rPr sz="19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(при</a:t>
                      </a:r>
                      <a:r>
                        <a:rPr sz="19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условии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80"/>
                        </a:lnSpc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рецензирования</a:t>
                      </a:r>
                      <a:r>
                        <a:rPr sz="1900" b="1" spc="-9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текстов),</a:t>
                      </a:r>
                      <a:r>
                        <a:rPr sz="19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или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8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3633">
                <a:tc>
                  <a:txBody>
                    <a:bodyPr/>
                    <a:lstStyle/>
                    <a:p>
                      <a:pPr algn="ctr">
                        <a:lnSpc>
                          <a:spcPts val="1580"/>
                        </a:lnSpc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рецензирования</a:t>
                      </a:r>
                      <a:r>
                        <a:rPr sz="19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текстов),</a:t>
                      </a:r>
                      <a:r>
                        <a:rPr sz="19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и/или</a:t>
                      </a:r>
                      <a:r>
                        <a:rPr sz="1900" b="1" spc="-7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на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80"/>
                        </a:lnSpc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на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веб-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сайтах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ОО</a:t>
                      </a:r>
                      <a:r>
                        <a:rPr sz="19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20" dirty="0">
                          <a:latin typeface="Trebuchet MS"/>
                          <a:cs typeface="Trebuchet MS"/>
                        </a:rPr>
                        <a:t>(или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EE0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8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1205">
                <a:tc>
                  <a:txBody>
                    <a:bodyPr/>
                    <a:lstStyle/>
                    <a:p>
                      <a:pPr algn="ctr">
                        <a:lnSpc>
                          <a:spcPts val="1620"/>
                        </a:lnSpc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муниципальном</a:t>
                      </a:r>
                      <a:r>
                        <a:rPr sz="19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и</a:t>
                      </a:r>
                      <a:r>
                        <a:rPr sz="19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выше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уровнях,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620"/>
                        </a:lnSpc>
                      </a:pP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муниципалитета),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8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28800">
                <a:tc gridSpan="3">
                  <a:txBody>
                    <a:bodyPr/>
                    <a:lstStyle/>
                    <a:p>
                      <a:pPr marL="250317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представлены</a:t>
                      </a:r>
                      <a:r>
                        <a:rPr sz="1900" b="1" spc="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подтверждающие</a:t>
                      </a:r>
                      <a:r>
                        <a:rPr sz="1900" b="1" spc="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документы: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  <a:p>
                      <a:pPr marL="377190" marR="887730" indent="-285750">
                        <a:lnSpc>
                          <a:spcPct val="100000"/>
                        </a:lnSpc>
                        <a:buFont typeface="Wingdings"/>
                        <a:buChar char=""/>
                        <a:tabLst>
                          <a:tab pos="377190" algn="l"/>
                        </a:tabLst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тексты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самостоятельно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или</a:t>
                      </a:r>
                      <a:r>
                        <a:rPr sz="19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19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соавторстве</a:t>
                      </a:r>
                      <a:r>
                        <a:rPr sz="1900" b="1" spc="-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разработанных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образовательных</a:t>
                      </a:r>
                      <a:r>
                        <a:rPr sz="19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программ, разработанных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материалов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программно-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методического</a:t>
                      </a:r>
                      <a:r>
                        <a:rPr sz="19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обеспечения</a:t>
                      </a:r>
                      <a:r>
                        <a:rPr sz="19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и</a:t>
                      </a:r>
                      <a:r>
                        <a:rPr sz="19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обеспечения</a:t>
                      </a:r>
                      <a:r>
                        <a:rPr sz="19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их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реализации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  <a:p>
                      <a:pPr marL="377190" marR="309880" indent="-285750">
                        <a:lnSpc>
                          <a:spcPct val="100000"/>
                        </a:lnSpc>
                        <a:buFont typeface="Wingdings"/>
                        <a:buChar char=""/>
                        <a:tabLst>
                          <a:tab pos="377190" algn="l"/>
                        </a:tabLst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и/или</a:t>
                      </a:r>
                      <a:r>
                        <a:rPr sz="19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отзывы,</a:t>
                      </a:r>
                      <a:r>
                        <a:rPr sz="19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рецензии</a:t>
                      </a:r>
                      <a:r>
                        <a:rPr sz="19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на</a:t>
                      </a:r>
                      <a:r>
                        <a:rPr sz="19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них,</a:t>
                      </a:r>
                      <a:r>
                        <a:rPr sz="19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включая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ссылки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на</a:t>
                      </a:r>
                      <a:r>
                        <a:rPr sz="19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публикации</a:t>
                      </a:r>
                      <a:r>
                        <a:rPr sz="19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или</a:t>
                      </a:r>
                      <a:r>
                        <a:rPr sz="19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тексты</a:t>
                      </a:r>
                      <a:r>
                        <a:rPr sz="1900" b="1" spc="-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подтверждающих документов,</a:t>
                      </a:r>
                      <a:r>
                        <a:rPr sz="19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том</a:t>
                      </a:r>
                      <a:r>
                        <a:rPr sz="19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числе</a:t>
                      </a:r>
                      <a:r>
                        <a:rPr sz="19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электронных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5503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584623" y="6038003"/>
            <a:ext cx="11021060" cy="632010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marR="6773" defTabSz="1219170">
              <a:lnSpc>
                <a:spcPct val="107100"/>
              </a:lnSpc>
              <a:spcBef>
                <a:spcPts val="133"/>
              </a:spcBef>
            </a:pP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Разнообразные</a:t>
            </a:r>
            <a:r>
              <a:rPr sz="1867" b="1" spc="60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подтверждения</a:t>
            </a:r>
            <a:r>
              <a:rPr sz="1867" b="1" spc="60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разработки</a:t>
            </a:r>
            <a:r>
              <a:rPr sz="1867" b="1" spc="60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1867" b="1" spc="60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внедрения</a:t>
            </a:r>
            <a:r>
              <a:rPr sz="1867" b="1" spc="60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программ</a:t>
            </a:r>
            <a:r>
              <a:rPr sz="1867" b="1" spc="6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и/или</a:t>
            </a:r>
            <a:r>
              <a:rPr sz="1867" b="1" spc="60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материалов</a:t>
            </a:r>
            <a:r>
              <a:rPr sz="1867" b="1" spc="60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на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муниципальном</a:t>
            </a:r>
            <a:r>
              <a:rPr sz="1867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уровне</a:t>
            </a:r>
            <a:r>
              <a:rPr sz="1867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18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выше</a:t>
            </a:r>
            <a:r>
              <a:rPr sz="1867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–</a:t>
            </a:r>
            <a:r>
              <a:rPr sz="1867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залог</a:t>
            </a:r>
            <a:r>
              <a:rPr sz="1867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высокого</a:t>
            </a:r>
            <a:r>
              <a:rPr sz="1867" b="1" spc="-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балла.</a:t>
            </a:r>
            <a:endParaRPr sz="1867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2488014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8760" y="44026"/>
            <a:ext cx="10498667" cy="6361853"/>
            <a:chOff x="179070" y="33019"/>
            <a:chExt cx="7874000" cy="4771390"/>
          </a:xfrm>
        </p:grpSpPr>
        <p:pic>
          <p:nvPicPr>
            <p:cNvPr id="3" name="object 3"/>
            <p:cNvPicPr/>
            <p:nvPr/>
          </p:nvPicPr>
          <p:blipFill>
            <a:blip r:embed="rId2"/>
            <a:stretch/>
          </p:blipFill>
          <p:spPr>
            <a:xfrm>
              <a:off x="290830" y="772160"/>
              <a:ext cx="7762240" cy="403225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79070" y="33019"/>
              <a:ext cx="7705090" cy="810260"/>
            </a:xfrm>
            <a:custGeom>
              <a:avLst/>
              <a:gdLst/>
              <a:ahLst/>
              <a:cxnLst/>
              <a:rect l="l" t="t" r="r" b="b"/>
              <a:pathLst>
                <a:path w="7705090" h="810260">
                  <a:moveTo>
                    <a:pt x="7705090" y="0"/>
                  </a:moveTo>
                  <a:lnTo>
                    <a:pt x="0" y="0"/>
                  </a:lnTo>
                  <a:lnTo>
                    <a:pt x="0" y="810260"/>
                  </a:lnTo>
                  <a:lnTo>
                    <a:pt x="7705090" y="810260"/>
                  </a:lnTo>
                  <a:lnTo>
                    <a:pt x="77050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1219170"/>
              <a:endParaRPr sz="240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31329" y="112889"/>
            <a:ext cx="15593340" cy="778782"/>
          </a:xfrm>
          <a:prstGeom prst="rect">
            <a:avLst/>
          </a:prstGeom>
        </p:spPr>
        <p:txBody>
          <a:bodyPr vert="horz" wrap="square" lIns="0" tIns="202353" rIns="0" bIns="0" rtlCol="0">
            <a:spAutoFit/>
          </a:bodyPr>
          <a:lstStyle/>
          <a:p>
            <a:pPr marL="112604">
              <a:spcBef>
                <a:spcPts val="133"/>
              </a:spcBef>
            </a:pPr>
            <a:r>
              <a:rPr sz="3733" dirty="0"/>
              <a:t>Пример</a:t>
            </a:r>
            <a:r>
              <a:rPr sz="3733" spc="-133" dirty="0"/>
              <a:t> </a:t>
            </a:r>
            <a:r>
              <a:rPr sz="3733" dirty="0"/>
              <a:t>описания</a:t>
            </a:r>
            <a:r>
              <a:rPr sz="3733" spc="-107" dirty="0"/>
              <a:t> </a:t>
            </a:r>
            <a:r>
              <a:rPr sz="3733" dirty="0"/>
              <a:t>результатов</a:t>
            </a:r>
            <a:r>
              <a:rPr sz="3733" spc="-127" dirty="0"/>
              <a:t> </a:t>
            </a:r>
            <a:r>
              <a:rPr sz="3733" dirty="0"/>
              <a:t>по</a:t>
            </a:r>
            <a:r>
              <a:rPr sz="3733" spc="-140" dirty="0"/>
              <a:t> </a:t>
            </a:r>
            <a:r>
              <a:rPr sz="3733" dirty="0"/>
              <a:t>п.</a:t>
            </a:r>
            <a:r>
              <a:rPr sz="3733" spc="-127" dirty="0"/>
              <a:t> </a:t>
            </a:r>
            <a:r>
              <a:rPr sz="3733" spc="-27" dirty="0"/>
              <a:t>1.2.</a:t>
            </a:r>
            <a:endParaRPr sz="3733"/>
          </a:p>
        </p:txBody>
      </p:sp>
    </p:spTree>
    <p:extLst>
      <p:ext uri="{BB962C8B-B14F-4D97-AF65-F5344CB8AC3E}">
        <p14:creationId xmlns:p14="http://schemas.microsoft.com/office/powerpoint/2010/main" val="5201617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49290" y="102637"/>
            <a:ext cx="11868539" cy="661897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8497" y="34713"/>
            <a:ext cx="11612033" cy="1658253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marR="846646" defTabSz="1219170">
              <a:spcBef>
                <a:spcPts val="133"/>
              </a:spcBef>
            </a:pP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1.3.</a:t>
            </a:r>
            <a:r>
              <a:rPr sz="2133" b="1" spc="-4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rgbClr val="6F2F9F"/>
                </a:solidFill>
                <a:latin typeface="Trebuchet MS"/>
                <a:cs typeface="Trebuchet MS"/>
              </a:rPr>
              <a:t>Совершенствование</a:t>
            </a:r>
            <a:r>
              <a:rPr sz="2133" b="1" spc="-4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методов</a:t>
            </a:r>
            <a:r>
              <a:rPr sz="2133" b="1" spc="-3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обучения</a:t>
            </a:r>
            <a:r>
              <a:rPr sz="2133" b="1" spc="-2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и</a:t>
            </a:r>
            <a:r>
              <a:rPr sz="2133" b="1" spc="-3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продуктивное</a:t>
            </a:r>
            <a:r>
              <a:rPr sz="2133" b="1" spc="-2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rgbClr val="6F2F9F"/>
                </a:solidFill>
                <a:latin typeface="Trebuchet MS"/>
                <a:cs typeface="Trebuchet MS"/>
              </a:rPr>
              <a:t>использование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современных</a:t>
            </a:r>
            <a:r>
              <a:rPr sz="2133" b="1" spc="-11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образовательных</a:t>
            </a:r>
            <a:r>
              <a:rPr sz="2133" b="1" spc="-8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технологий,</a:t>
            </a:r>
            <a:r>
              <a:rPr sz="2133" b="1" spc="-11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воспитания</a:t>
            </a:r>
            <a:r>
              <a:rPr sz="2133" b="1" spc="-10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и</a:t>
            </a:r>
            <a:r>
              <a:rPr sz="2133" b="1" spc="-11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диагностики</a:t>
            </a:r>
            <a:r>
              <a:rPr sz="2133" b="1" spc="-11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rgbClr val="6F2F9F"/>
                </a:solidFill>
                <a:latin typeface="Trebuchet MS"/>
                <a:cs typeface="Trebuchet MS"/>
              </a:rPr>
              <a:t>развития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обучающихся,</a:t>
            </a:r>
            <a:r>
              <a:rPr sz="2133" b="1" spc="-2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в</a:t>
            </a:r>
            <a:r>
              <a:rPr sz="2133" b="1" spc="-4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том</a:t>
            </a:r>
            <a:r>
              <a:rPr sz="2133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числе</a:t>
            </a:r>
            <a:r>
              <a:rPr sz="2133" b="1" spc="-3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обучающихся</a:t>
            </a:r>
            <a:r>
              <a:rPr sz="2133" b="1" spc="-2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с</a:t>
            </a:r>
            <a:r>
              <a:rPr sz="2133" b="1" spc="-5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ОВЗ,</a:t>
            </a:r>
            <a:r>
              <a:rPr sz="2133" b="1" spc="-6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в</a:t>
            </a:r>
            <a:r>
              <a:rPr sz="2133" b="1" spc="-4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соответствии</a:t>
            </a:r>
            <a:r>
              <a:rPr sz="2133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с</a:t>
            </a:r>
            <a:r>
              <a:rPr sz="2133" b="1" spc="-5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rgbClr val="6F2F9F"/>
                </a:solidFill>
                <a:latin typeface="Trebuchet MS"/>
                <a:cs typeface="Trebuchet MS"/>
              </a:rPr>
              <a:t>темой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defTabSz="1219170"/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(направлением)</a:t>
            </a:r>
            <a:r>
              <a:rPr sz="2133" b="1" spc="-6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rgbClr val="6F2F9F"/>
                </a:solidFill>
                <a:latin typeface="Trebuchet MS"/>
                <a:cs typeface="Trebuchet MS"/>
              </a:rPr>
              <a:t>профессиональной</a:t>
            </a:r>
            <a:r>
              <a:rPr sz="2133" b="1" spc="-8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деятельности</a:t>
            </a:r>
            <a:r>
              <a:rPr sz="2133" b="1" spc="-9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(или</a:t>
            </a:r>
            <a:r>
              <a:rPr sz="2133" b="1" spc="-6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проблемой</a:t>
            </a:r>
            <a:r>
              <a:rPr sz="2133" b="1" spc="-5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rgbClr val="6F2F9F"/>
                </a:solidFill>
                <a:latin typeface="Trebuchet MS"/>
                <a:cs typeface="Trebuchet MS"/>
              </a:rPr>
              <a:t>профессионального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defTabSz="1219170"/>
            <a:r>
              <a:rPr sz="2133" b="1" spc="-13" dirty="0">
                <a:solidFill>
                  <a:srgbClr val="6F2F9F"/>
                </a:solidFill>
                <a:latin typeface="Trebuchet MS"/>
                <a:cs typeface="Trebuchet MS"/>
              </a:rPr>
              <a:t>проекта)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34870" y="1796796"/>
          <a:ext cx="11905825" cy="492844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20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40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44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36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607">
                <a:tc gridSpan="2">
                  <a:txBody>
                    <a:bodyPr/>
                    <a:lstStyle/>
                    <a:p>
                      <a:pPr marL="32639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представлен</a:t>
                      </a:r>
                      <a:r>
                        <a:rPr sz="19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комплекс</a:t>
                      </a:r>
                      <a:r>
                        <a:rPr sz="19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за</a:t>
                      </a:r>
                      <a:r>
                        <a:rPr sz="19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5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лет,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предшествующих</a:t>
                      </a:r>
                      <a:r>
                        <a:rPr sz="19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аттестации,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5503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234950" marR="226060" indent="-1905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представлены</a:t>
                      </a:r>
                      <a:r>
                        <a:rPr sz="1900" b="1" spc="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отдельные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методические</a:t>
                      </a:r>
                      <a:r>
                        <a:rPr sz="19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разработки,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созданные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за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период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 не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  <a:p>
                      <a:pPr marL="130810" marR="122555" indent="72771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более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5</a:t>
                      </a:r>
                      <a:r>
                        <a:rPr sz="19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20" dirty="0">
                          <a:latin typeface="Trebuchet MS"/>
                          <a:cs typeface="Trebuchet MS"/>
                        </a:rPr>
                        <a:t>лет,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предшествующих</a:t>
                      </a:r>
                      <a:r>
                        <a:rPr sz="1900" b="1" spc="-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аттестации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15917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9840">
                <a:tc>
                  <a:txBody>
                    <a:bodyPr/>
                    <a:lstStyle/>
                    <a:p>
                      <a:pPr marL="210185" marR="205104" indent="1905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9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самостоятельно</a:t>
                      </a:r>
                      <a:r>
                        <a:rPr sz="1900" b="1" spc="-9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созданных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методических</a:t>
                      </a:r>
                      <a:r>
                        <a:rPr sz="19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разработок</a:t>
                      </a:r>
                      <a:r>
                        <a:rPr sz="19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и/или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описана</a:t>
                      </a:r>
                      <a:r>
                        <a:rPr sz="19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авторская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технология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(методическая</a:t>
                      </a:r>
                      <a:r>
                        <a:rPr sz="1900" b="1" spc="-9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система)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5503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25019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9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самостоятельно</a:t>
                      </a:r>
                      <a:r>
                        <a:rPr sz="1900" b="1" spc="-9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созданных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  <a:p>
                      <a:pPr marL="215900" marR="207010" indent="317500">
                        <a:lnSpc>
                          <a:spcPct val="100000"/>
                        </a:lnSpc>
                      </a:pPr>
                      <a:r>
                        <a:rPr sz="19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или</a:t>
                      </a:r>
                      <a:r>
                        <a:rPr sz="1900" b="1" spc="-2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адаптированных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технологий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и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методических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  <a:p>
                      <a:pPr marL="953135">
                        <a:lnSpc>
                          <a:spcPct val="100000"/>
                        </a:lnSpc>
                      </a:pP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разработок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5503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193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5984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по</a:t>
                      </a:r>
                      <a:r>
                        <a:rPr sz="19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теме</a:t>
                      </a:r>
                      <a:r>
                        <a:rPr sz="19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(направлению)</a:t>
                      </a:r>
                      <a:r>
                        <a:rPr sz="19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профессиональной</a:t>
                      </a:r>
                      <a:r>
                        <a:rPr sz="19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деятельности</a:t>
                      </a:r>
                      <a:r>
                        <a:rPr sz="19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(или</a:t>
                      </a:r>
                      <a:r>
                        <a:rPr sz="19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проблемы</a:t>
                      </a:r>
                      <a:r>
                        <a:rPr sz="19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профессионального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  <a:p>
                      <a:pPr marL="177800" marR="172085" indent="-635" algn="ctr">
                        <a:lnSpc>
                          <a:spcPct val="100000"/>
                        </a:lnSpc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проекта):</a:t>
                      </a:r>
                      <a:r>
                        <a:rPr sz="19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19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описании</a:t>
                      </a:r>
                      <a:r>
                        <a:rPr sz="19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показано</a:t>
                      </a:r>
                      <a:r>
                        <a:rPr sz="19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совершенствование</a:t>
                      </a:r>
                      <a:r>
                        <a:rPr sz="19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методов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обучения,</a:t>
                      </a:r>
                      <a:r>
                        <a:rPr sz="19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воспитания</a:t>
                      </a:r>
                      <a:r>
                        <a:rPr sz="19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и</a:t>
                      </a:r>
                      <a:r>
                        <a:rPr sz="19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диагностики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развития</a:t>
                      </a:r>
                      <a:r>
                        <a:rPr sz="19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обучающихся</a:t>
                      </a:r>
                      <a:r>
                        <a:rPr sz="19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(в</a:t>
                      </a:r>
                      <a:r>
                        <a:rPr sz="19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том</a:t>
                      </a:r>
                      <a:r>
                        <a:rPr sz="19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числе</a:t>
                      </a:r>
                      <a:r>
                        <a:rPr sz="19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обучающихся</a:t>
                      </a:r>
                      <a:r>
                        <a:rPr sz="19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с</a:t>
                      </a:r>
                      <a:r>
                        <a:rPr sz="19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особыми</a:t>
                      </a:r>
                      <a:r>
                        <a:rPr sz="19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образовательными</a:t>
                      </a:r>
                      <a:r>
                        <a:rPr sz="19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потребностями),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приводящее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к</a:t>
                      </a:r>
                      <a:r>
                        <a:rPr sz="19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достижению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целей</a:t>
                      </a:r>
                      <a:r>
                        <a:rPr sz="19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и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задач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профессиональной</a:t>
                      </a:r>
                      <a:r>
                        <a:rPr sz="19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деятельности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5503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0879">
                <a:tc gridSpan="3">
                  <a:txBody>
                    <a:bodyPr/>
                    <a:lstStyle/>
                    <a:p>
                      <a:pPr marL="1522730" marR="166370" indent="-135382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представлены</a:t>
                      </a:r>
                      <a:r>
                        <a:rPr sz="19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документы,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подтверждающие</a:t>
                      </a:r>
                      <a:r>
                        <a:rPr sz="19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внедрение</a:t>
                      </a:r>
                      <a:r>
                        <a:rPr sz="19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разработок</a:t>
                      </a:r>
                      <a:r>
                        <a:rPr sz="19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19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образовательный</a:t>
                      </a:r>
                      <a:r>
                        <a:rPr sz="19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процесс</a:t>
                      </a:r>
                      <a:r>
                        <a:rPr sz="19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50" dirty="0">
                          <a:latin typeface="Trebuchet MS"/>
                          <a:cs typeface="Trebuchet MS"/>
                        </a:rPr>
                        <a:t>и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их</a:t>
                      </a:r>
                      <a:r>
                        <a:rPr sz="19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положительную</a:t>
                      </a:r>
                      <a:r>
                        <a:rPr sz="19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внешнюю</a:t>
                      </a:r>
                      <a:r>
                        <a:rPr sz="19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оценку</a:t>
                      </a:r>
                      <a:r>
                        <a:rPr sz="19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(отзывы,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рецензии</a:t>
                      </a:r>
                      <a:r>
                        <a:rPr sz="19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экспертов)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5503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306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на</a:t>
                      </a:r>
                      <a:r>
                        <a:rPr sz="19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региональном</a:t>
                      </a:r>
                      <a:r>
                        <a:rPr sz="1900" b="1" spc="-3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(и</a:t>
                      </a:r>
                      <a:r>
                        <a:rPr sz="19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выше)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уровне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5503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1137285" marR="203835" indent="-925194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на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муниципальном</a:t>
                      </a:r>
                      <a:r>
                        <a:rPr sz="1900" b="1" spc="-4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(и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20" dirty="0">
                          <a:latin typeface="Trebuchet MS"/>
                          <a:cs typeface="Trebuchet MS"/>
                        </a:rPr>
                        <a:t>выше)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уровне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5503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2000" b="1" dirty="0">
                          <a:latin typeface="Trebuchet MS"/>
                          <a:cs typeface="Trebuchet MS"/>
                        </a:rPr>
                        <a:t>на</a:t>
                      </a:r>
                      <a:r>
                        <a:rPr sz="2000" b="1" spc="-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институциональном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Trebuchet MS"/>
                          <a:cs typeface="Trebuchet MS"/>
                        </a:rPr>
                        <a:t>(и</a:t>
                      </a:r>
                      <a:r>
                        <a:rPr sz="20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выше)</a:t>
                      </a:r>
                      <a:r>
                        <a:rPr sz="20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10" dirty="0">
                          <a:latin typeface="Trebuchet MS"/>
                          <a:cs typeface="Trebuchet MS"/>
                        </a:rPr>
                        <a:t>уровне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T="5503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414720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/>
          <a:stretch/>
        </p:blipFill>
        <p:spPr>
          <a:xfrm>
            <a:off x="424908" y="333755"/>
            <a:ext cx="7827720" cy="38150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/>
          <a:stretch/>
        </p:blipFill>
        <p:spPr>
          <a:xfrm>
            <a:off x="424909" y="821435"/>
            <a:ext cx="3631132" cy="38150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40267" y="1250249"/>
            <a:ext cx="10219267" cy="4946951"/>
          </a:xfrm>
          <a:prstGeom prst="rect">
            <a:avLst/>
          </a:prstGeom>
        </p:spPr>
        <p:txBody>
          <a:bodyPr vert="horz" wrap="square" lIns="0" tIns="87205" rIns="0" bIns="0" rtlCol="0">
            <a:spAutoFit/>
          </a:bodyPr>
          <a:lstStyle/>
          <a:p>
            <a:pPr marL="380990" indent="-364058" defTabSz="1219170">
              <a:spcBef>
                <a:spcPts val="687"/>
              </a:spcBef>
              <a:buClr>
                <a:srgbClr val="B03E9A"/>
              </a:buClr>
              <a:buFont typeface="Cambria"/>
              <a:buChar char="⦿"/>
              <a:tabLst>
                <a:tab pos="380990" algn="l"/>
              </a:tabLst>
            </a:pP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электронные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издания: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«Интерактивное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образование»,</a:t>
            </a:r>
            <a:r>
              <a:rPr sz="2133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1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сентября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др.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0990" indent="-364058" defTabSz="1219170">
              <a:spcBef>
                <a:spcPts val="545"/>
              </a:spcBef>
              <a:buClr>
                <a:srgbClr val="B03E9A"/>
              </a:buClr>
              <a:buFont typeface="Cambria"/>
              <a:buChar char="⦿"/>
              <a:tabLst>
                <a:tab pos="380990" algn="l"/>
              </a:tabLst>
            </a:pP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журналы: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«Сибирский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учитель»,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«Математика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школе»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проч.;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0990" marR="184569" indent="-364058" defTabSz="1219170">
              <a:lnSpc>
                <a:spcPct val="89800"/>
              </a:lnSpc>
              <a:spcBef>
                <a:spcPts val="807"/>
              </a:spcBef>
              <a:buClr>
                <a:srgbClr val="B03E9A"/>
              </a:buClr>
              <a:buFont typeface="Cambria"/>
              <a:buChar char="⦿"/>
              <a:tabLst>
                <a:tab pos="382684" algn="l"/>
              </a:tabLst>
            </a:pP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сборники</a:t>
            </a:r>
            <a:r>
              <a:rPr sz="2133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материалов</a:t>
            </a:r>
            <a:r>
              <a:rPr sz="2133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конференций</a:t>
            </a:r>
            <a:r>
              <a:rPr sz="2133" b="1" spc="-10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(международных,</a:t>
            </a:r>
            <a:r>
              <a:rPr sz="2133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всероссийских, 	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региональных,</a:t>
            </a:r>
            <a:r>
              <a:rPr sz="2133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муниципальных),</a:t>
            </a:r>
            <a:r>
              <a:rPr sz="2133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которые</a:t>
            </a:r>
            <a:r>
              <a:rPr sz="2133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проводят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НИПКиПРО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2133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другие 	</a:t>
            </a:r>
            <a:r>
              <a:rPr sz="2133" b="1" spc="-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ГОУ;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0990" indent="-364058" defTabSz="1219170">
              <a:spcBef>
                <a:spcPts val="545"/>
              </a:spcBef>
              <a:buClr>
                <a:srgbClr val="B03E9A"/>
              </a:buClr>
              <a:buFont typeface="Cambria"/>
              <a:buChar char="⦿"/>
              <a:tabLst>
                <a:tab pos="380990" algn="l"/>
              </a:tabLst>
            </a:pP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рецензии,</a:t>
            </a:r>
            <a:r>
              <a:rPr sz="2133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отзывы:</a:t>
            </a:r>
            <a:r>
              <a:rPr sz="2133" b="1" spc="-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ШМО,</a:t>
            </a:r>
            <a:r>
              <a:rPr sz="2133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ММО,</a:t>
            </a:r>
            <a:r>
              <a:rPr sz="2133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кафедры</a:t>
            </a:r>
            <a:r>
              <a:rPr sz="2133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НИПКиПРО,</a:t>
            </a:r>
            <a:r>
              <a:rPr sz="2133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НГПУ</a:t>
            </a:r>
            <a:r>
              <a:rPr sz="2133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2133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др.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0990" marR="867812" indent="-364058" defTabSz="1219170">
              <a:lnSpc>
                <a:spcPts val="2307"/>
              </a:lnSpc>
              <a:spcBef>
                <a:spcPts val="840"/>
              </a:spcBef>
              <a:buClr>
                <a:srgbClr val="B03E9A"/>
              </a:buClr>
              <a:buFont typeface="Cambria"/>
              <a:buChar char="⦿"/>
              <a:tabLst>
                <a:tab pos="382684" algn="l"/>
              </a:tabLst>
            </a:pP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протоколы</a:t>
            </a:r>
            <a:r>
              <a:rPr sz="2133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заседания</a:t>
            </a:r>
            <a:r>
              <a:rPr sz="2133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ММО</a:t>
            </a:r>
            <a:r>
              <a:rPr sz="2133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или</a:t>
            </a:r>
            <a:r>
              <a:rPr sz="2133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ШМО</a:t>
            </a:r>
            <a:r>
              <a:rPr sz="2133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маркированием</a:t>
            </a:r>
            <a:r>
              <a:rPr sz="2133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ФИО</a:t>
            </a:r>
            <a:r>
              <a:rPr sz="2133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темы 	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выступления</a:t>
            </a:r>
            <a:r>
              <a:rPr sz="2133" b="1" spc="-1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аттестуемого;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0990" marR="1387652" indent="-364058" defTabSz="1219170">
              <a:lnSpc>
                <a:spcPts val="2307"/>
              </a:lnSpc>
              <a:spcBef>
                <a:spcPts val="787"/>
              </a:spcBef>
              <a:buClr>
                <a:srgbClr val="B03E9A"/>
              </a:buClr>
              <a:buFont typeface="Cambria"/>
              <a:buChar char="⦿"/>
              <a:tabLst>
                <a:tab pos="382684" algn="l"/>
              </a:tabLst>
            </a:pP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публикации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</a:t>
            </a:r>
            <a:r>
              <a:rPr sz="2133" b="1" spc="-2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маркированием</a:t>
            </a:r>
            <a:r>
              <a:rPr sz="2133" b="1" spc="-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ФИО</a:t>
            </a:r>
            <a:r>
              <a:rPr sz="2133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2133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темы</a:t>
            </a:r>
            <a:r>
              <a:rPr sz="2133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текста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аттестуемого 	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официальных</a:t>
            </a:r>
            <a:r>
              <a:rPr sz="2133" b="1" spc="-10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изданиях,</a:t>
            </a:r>
            <a:r>
              <a:rPr sz="2133" b="1" spc="-1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включая</a:t>
            </a:r>
            <a:r>
              <a:rPr sz="2133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электронные;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0990" indent="-364058" defTabSz="1219170">
              <a:lnSpc>
                <a:spcPts val="2433"/>
              </a:lnSpc>
              <a:spcBef>
                <a:spcPts val="513"/>
              </a:spcBef>
              <a:buClr>
                <a:srgbClr val="B03E9A"/>
              </a:buClr>
              <a:buFont typeface="Cambria"/>
              <a:buChar char="⦿"/>
              <a:tabLst>
                <a:tab pos="380990" algn="l"/>
              </a:tabLst>
            </a:pP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программы</a:t>
            </a:r>
            <a:r>
              <a:rPr sz="2133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конференций,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семинаров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2133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проч.</a:t>
            </a:r>
            <a:r>
              <a:rPr sz="2133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</a:t>
            </a:r>
            <a:r>
              <a:rPr sz="2133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маркированием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ФИО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2684" defTabSz="1219170">
              <a:lnSpc>
                <a:spcPts val="2433"/>
              </a:lnSpc>
            </a:pP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темы</a:t>
            </a:r>
            <a:r>
              <a:rPr sz="2133" b="1" spc="-1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выступления</a:t>
            </a:r>
            <a:r>
              <a:rPr sz="2133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аттестуемого;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0990" marR="6773" indent="-364058" defTabSz="1219170">
              <a:lnSpc>
                <a:spcPts val="2293"/>
              </a:lnSpc>
              <a:spcBef>
                <a:spcPts val="847"/>
              </a:spcBef>
              <a:buClr>
                <a:srgbClr val="B03E9A"/>
              </a:buClr>
              <a:buFont typeface="Cambria"/>
              <a:buChar char="⦿"/>
              <a:tabLst>
                <a:tab pos="382684" algn="l"/>
              </a:tabLst>
            </a:pP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отзывы</a:t>
            </a:r>
            <a:r>
              <a:rPr sz="2133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или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рецензии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на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программы</a:t>
            </a:r>
            <a:r>
              <a:rPr sz="2133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и/или</a:t>
            </a:r>
            <a:r>
              <a:rPr sz="2133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дидактическое,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методическое 	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обеспечение</a:t>
            </a:r>
            <a:r>
              <a:rPr sz="2133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их</a:t>
            </a:r>
            <a:r>
              <a:rPr sz="2133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использования.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19482885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02637" y="158620"/>
            <a:ext cx="11971175" cy="645678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1329" y="112889"/>
            <a:ext cx="15593340" cy="755762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12604" marR="6773">
              <a:spcBef>
                <a:spcPts val="133"/>
              </a:spcBef>
            </a:pPr>
            <a:r>
              <a:rPr sz="2400" dirty="0"/>
              <a:t>2.1.</a:t>
            </a:r>
            <a:r>
              <a:rPr sz="2400" spc="-60" dirty="0"/>
              <a:t> </a:t>
            </a:r>
            <a:r>
              <a:rPr sz="2400" dirty="0"/>
              <a:t>Результаты</a:t>
            </a:r>
            <a:r>
              <a:rPr sz="2400" spc="-47" dirty="0"/>
              <a:t> </a:t>
            </a:r>
            <a:r>
              <a:rPr sz="2400" dirty="0"/>
              <a:t>освоения</a:t>
            </a:r>
            <a:r>
              <a:rPr sz="2400" spc="-73" dirty="0"/>
              <a:t> </a:t>
            </a:r>
            <a:r>
              <a:rPr sz="2400" dirty="0"/>
              <a:t>образовательных</a:t>
            </a:r>
            <a:r>
              <a:rPr sz="2400" spc="-73" dirty="0"/>
              <a:t> </a:t>
            </a:r>
            <a:r>
              <a:rPr sz="2400" dirty="0"/>
              <a:t>программ</a:t>
            </a:r>
            <a:r>
              <a:rPr sz="2400" spc="-47" dirty="0"/>
              <a:t> </a:t>
            </a:r>
            <a:r>
              <a:rPr sz="2400" dirty="0"/>
              <a:t>по</a:t>
            </a:r>
            <a:r>
              <a:rPr sz="2400" spc="-60" dirty="0"/>
              <a:t> </a:t>
            </a:r>
            <a:r>
              <a:rPr sz="2400" spc="-13" dirty="0"/>
              <a:t>итогам </a:t>
            </a:r>
            <a:r>
              <a:rPr sz="2400" dirty="0"/>
              <a:t>мониторингов,</a:t>
            </a:r>
            <a:r>
              <a:rPr sz="2400" spc="-107" dirty="0"/>
              <a:t> </a:t>
            </a:r>
            <a:r>
              <a:rPr sz="2400" dirty="0"/>
              <a:t>проводимых</a:t>
            </a:r>
            <a:r>
              <a:rPr sz="2400" spc="-87" dirty="0"/>
              <a:t> </a:t>
            </a:r>
            <a:r>
              <a:rPr sz="2400" dirty="0"/>
              <a:t>аттестуемым</a:t>
            </a:r>
            <a:r>
              <a:rPr sz="2400" spc="-100" dirty="0"/>
              <a:t> </a:t>
            </a:r>
            <a:r>
              <a:rPr sz="2400" dirty="0"/>
              <a:t>и/или</a:t>
            </a:r>
            <a:r>
              <a:rPr sz="2400" spc="-67" dirty="0"/>
              <a:t> </a:t>
            </a:r>
            <a:r>
              <a:rPr sz="2400" spc="-13" dirty="0"/>
              <a:t>организацией</a:t>
            </a:r>
            <a:endParaRPr sz="240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08321" y="1020234"/>
          <a:ext cx="11905827" cy="532045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788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48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821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76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4507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9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spc="-10" dirty="0">
                          <a:latin typeface="Trebuchet MS"/>
                          <a:cs typeface="Trebuchet MS"/>
                        </a:rPr>
                        <a:t>представлена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положительная</a:t>
                      </a:r>
                      <a:r>
                        <a:rPr sz="2000" b="1" spc="-7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динамика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T="219287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9695" marR="92710" indent="-635" algn="ctr">
                        <a:lnSpc>
                          <a:spcPct val="100000"/>
                        </a:lnSpc>
                        <a:spcBef>
                          <a:spcPts val="1220"/>
                        </a:spcBef>
                      </a:pPr>
                      <a:r>
                        <a:rPr sz="2000" b="1" dirty="0">
                          <a:latin typeface="Trebuchet MS"/>
                          <a:cs typeface="Trebuchet MS"/>
                        </a:rPr>
                        <a:t>представлены</a:t>
                      </a:r>
                      <a:r>
                        <a:rPr sz="20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стабильные </a:t>
                      </a:r>
                      <a:r>
                        <a:rPr sz="20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положительные</a:t>
                      </a:r>
                      <a:r>
                        <a:rPr sz="2000" b="1" spc="-8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результаты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или</a:t>
                      </a:r>
                      <a:r>
                        <a:rPr sz="20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10" dirty="0">
                          <a:latin typeface="Trebuchet MS"/>
                          <a:cs typeface="Trebuchet MS"/>
                        </a:rPr>
                        <a:t>положительная динамика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T="206587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4655" marR="406400" indent="-63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2000" b="1" dirty="0">
                          <a:latin typeface="Trebuchet MS"/>
                          <a:cs typeface="Trebuchet MS"/>
                        </a:rPr>
                        <a:t>представлены</a:t>
                      </a:r>
                      <a:r>
                        <a:rPr sz="20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стабильные </a:t>
                      </a:r>
                      <a:r>
                        <a:rPr sz="20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положительные</a:t>
                      </a:r>
                      <a:r>
                        <a:rPr sz="2000" b="1" spc="-9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результаты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  <a:p>
                      <a:pPr marL="112395" marR="1035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b="1" dirty="0">
                          <a:latin typeface="Trebuchet MS"/>
                          <a:cs typeface="Trebuchet MS"/>
                        </a:rPr>
                        <a:t>развития</a:t>
                      </a:r>
                      <a:r>
                        <a:rPr sz="20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10" dirty="0">
                          <a:latin typeface="Trebuchet MS"/>
                          <a:cs typeface="Trebuchet MS"/>
                        </a:rPr>
                        <a:t>обучающихся</a:t>
                      </a:r>
                      <a:r>
                        <a:rPr sz="20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по</a:t>
                      </a:r>
                      <a:r>
                        <a:rPr sz="20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10" dirty="0">
                          <a:latin typeface="Trebuchet MS"/>
                          <a:cs typeface="Trebuchet MS"/>
                        </a:rPr>
                        <a:t>итогам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мониторингов</a:t>
                      </a:r>
                      <a:r>
                        <a:rPr sz="20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или</a:t>
                      </a:r>
                      <a:r>
                        <a:rPr sz="20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10" dirty="0">
                          <a:latin typeface="Trebuchet MS"/>
                          <a:cs typeface="Trebuchet MS"/>
                        </a:rPr>
                        <a:t>положительная динамика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T="54187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0673">
                <a:tc gridSpan="3">
                  <a:txBody>
                    <a:bodyPr/>
                    <a:lstStyle/>
                    <a:p>
                      <a:pPr marL="1234440" marR="662940" indent="-56642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2000" b="1" dirty="0">
                          <a:latin typeface="Trebuchet MS"/>
                          <a:cs typeface="Trebuchet MS"/>
                        </a:rPr>
                        <a:t>освоения</a:t>
                      </a:r>
                      <a:r>
                        <a:rPr sz="20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обучающимися</a:t>
                      </a:r>
                      <a:r>
                        <a:rPr sz="20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10" dirty="0">
                          <a:latin typeface="Trebuchet MS"/>
                          <a:cs typeface="Trebuchet MS"/>
                        </a:rPr>
                        <a:t>образовательных</a:t>
                      </a:r>
                      <a:r>
                        <a:rPr sz="20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программ</a:t>
                      </a:r>
                      <a:r>
                        <a:rPr sz="20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и</a:t>
                      </a:r>
                      <a:r>
                        <a:rPr sz="20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достижения</a:t>
                      </a:r>
                      <a:r>
                        <a:rPr sz="20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10" dirty="0">
                          <a:latin typeface="Trebuchet MS"/>
                          <a:cs typeface="Trebuchet MS"/>
                        </a:rPr>
                        <a:t>предметных,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метапредметных</a:t>
                      </a:r>
                      <a:r>
                        <a:rPr sz="20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и</a:t>
                      </a:r>
                      <a:r>
                        <a:rPr sz="20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личностных</a:t>
                      </a:r>
                      <a:r>
                        <a:rPr sz="20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результатов</a:t>
                      </a:r>
                      <a:r>
                        <a:rPr sz="20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по</a:t>
                      </a:r>
                      <a:r>
                        <a:rPr sz="20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итогам</a:t>
                      </a:r>
                      <a:r>
                        <a:rPr sz="20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10" dirty="0">
                          <a:latin typeface="Trebuchet MS"/>
                          <a:cs typeface="Trebuchet MS"/>
                        </a:rPr>
                        <a:t>мониторингов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T="5503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2000" b="1" dirty="0">
                          <a:latin typeface="Trebuchet MS"/>
                          <a:cs typeface="Trebuchet MS"/>
                        </a:rPr>
                        <a:t>за</a:t>
                      </a:r>
                      <a:r>
                        <a:rPr sz="2000" b="1" spc="-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период</a:t>
                      </a:r>
                      <a:r>
                        <a:rPr sz="20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5</a:t>
                      </a:r>
                      <a:r>
                        <a:rPr sz="2000" b="1" spc="-2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лет</a:t>
                      </a:r>
                      <a:r>
                        <a:rPr sz="20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(и</a:t>
                      </a:r>
                      <a:r>
                        <a:rPr sz="20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10" dirty="0">
                          <a:latin typeface="Trebuchet MS"/>
                          <a:cs typeface="Trebuchet MS"/>
                        </a:rPr>
                        <a:t>более)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T="889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2000" b="1" dirty="0">
                          <a:latin typeface="Trebuchet MS"/>
                          <a:cs typeface="Trebuchet MS"/>
                        </a:rPr>
                        <a:t>за</a:t>
                      </a:r>
                      <a:r>
                        <a:rPr sz="2000" b="1" spc="-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5</a:t>
                      </a:r>
                      <a:r>
                        <a:rPr sz="2000" b="1" spc="-1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25" dirty="0">
                          <a:latin typeface="Trebuchet MS"/>
                          <a:cs typeface="Trebuchet MS"/>
                        </a:rPr>
                        <a:t>лет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T="889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2000" b="1" dirty="0">
                          <a:latin typeface="Trebuchet MS"/>
                          <a:cs typeface="Trebuchet MS"/>
                        </a:rPr>
                        <a:t>за</a:t>
                      </a:r>
                      <a:r>
                        <a:rPr sz="2000" b="1" spc="-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2000" b="1" spc="-1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20" dirty="0">
                          <a:latin typeface="Trebuchet MS"/>
                          <a:cs typeface="Trebuchet MS"/>
                        </a:rPr>
                        <a:t>года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T="889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35473">
                <a:tc gridSpan="3">
                  <a:txBody>
                    <a:bodyPr/>
                    <a:lstStyle/>
                    <a:p>
                      <a:pPr marL="459740" marR="45212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2000" b="1" dirty="0">
                          <a:latin typeface="Trebuchet MS"/>
                          <a:cs typeface="Trebuchet MS"/>
                        </a:rPr>
                        <a:t>описаны</a:t>
                      </a:r>
                      <a:r>
                        <a:rPr sz="20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и/или</a:t>
                      </a:r>
                      <a:r>
                        <a:rPr sz="20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указаны</a:t>
                      </a:r>
                      <a:r>
                        <a:rPr sz="20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методики</a:t>
                      </a:r>
                      <a:r>
                        <a:rPr sz="2000" b="1" spc="-5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диагностирования</a:t>
                      </a:r>
                      <a:r>
                        <a:rPr sz="2000" b="1" spc="-6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предметных,</a:t>
                      </a:r>
                      <a:r>
                        <a:rPr sz="20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10" dirty="0">
                          <a:latin typeface="Trebuchet MS"/>
                          <a:cs typeface="Trebuchet MS"/>
                        </a:rPr>
                        <a:t>метапредметных</a:t>
                      </a:r>
                      <a:r>
                        <a:rPr sz="20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50" dirty="0">
                          <a:latin typeface="Trebuchet MS"/>
                          <a:cs typeface="Trebuchet MS"/>
                        </a:rPr>
                        <a:t>и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личностных</a:t>
                      </a:r>
                      <a:r>
                        <a:rPr sz="20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10" dirty="0">
                          <a:latin typeface="Trebuchet MS"/>
                          <a:cs typeface="Trebuchet MS"/>
                        </a:rPr>
                        <a:t>результатов;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Trebuchet MS"/>
                          <a:cs typeface="Trebuchet MS"/>
                        </a:rPr>
                        <a:t>показатели</a:t>
                      </a:r>
                      <a:r>
                        <a:rPr sz="20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и</a:t>
                      </a:r>
                      <a:r>
                        <a:rPr sz="20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критерии</a:t>
                      </a:r>
                      <a:r>
                        <a:rPr sz="20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мониторинга</a:t>
                      </a:r>
                      <a:r>
                        <a:rPr sz="20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(диагностики)</a:t>
                      </a:r>
                      <a:r>
                        <a:rPr sz="20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50" dirty="0">
                          <a:latin typeface="Trebuchet MS"/>
                          <a:cs typeface="Trebuchet MS"/>
                        </a:rPr>
                        <a:t>…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T="5503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953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2000" b="1" spc="-10" dirty="0">
                          <a:latin typeface="Trebuchet MS"/>
                          <a:cs typeface="Trebuchet MS"/>
                        </a:rPr>
                        <a:t>соответствуют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T="92287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20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20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основном</a:t>
                      </a:r>
                      <a:r>
                        <a:rPr sz="20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10" dirty="0">
                          <a:latin typeface="Trebuchet MS"/>
                          <a:cs typeface="Trebuchet MS"/>
                        </a:rPr>
                        <a:t>соответствуют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T="92287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2000" b="1" dirty="0">
                          <a:latin typeface="Trebuchet MS"/>
                          <a:cs typeface="Trebuchet MS"/>
                        </a:rPr>
                        <a:t>частично</a:t>
                      </a:r>
                      <a:r>
                        <a:rPr sz="20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10" dirty="0">
                          <a:latin typeface="Trebuchet MS"/>
                          <a:cs typeface="Trebuchet MS"/>
                        </a:rPr>
                        <a:t>соответствуют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T="92287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6720">
                <a:tc gridSpan="3">
                  <a:txBody>
                    <a:bodyPr/>
                    <a:lstStyle/>
                    <a:p>
                      <a:pPr marL="55626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2000" b="1" dirty="0">
                          <a:latin typeface="Trebuchet MS"/>
                          <a:cs typeface="Trebuchet MS"/>
                        </a:rPr>
                        <a:t>заявленным</a:t>
                      </a:r>
                      <a:r>
                        <a:rPr sz="20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теме</a:t>
                      </a:r>
                      <a:r>
                        <a:rPr sz="20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(направлению),</a:t>
                      </a:r>
                      <a:r>
                        <a:rPr sz="20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цели</a:t>
                      </a:r>
                      <a:r>
                        <a:rPr sz="20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и</a:t>
                      </a:r>
                      <a:r>
                        <a:rPr sz="20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задачам</a:t>
                      </a:r>
                      <a:r>
                        <a:rPr sz="20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dirty="0">
                          <a:latin typeface="Trebuchet MS"/>
                          <a:cs typeface="Trebuchet MS"/>
                        </a:rPr>
                        <a:t>профессиональной</a:t>
                      </a:r>
                      <a:r>
                        <a:rPr sz="20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000" b="1" spc="-10" dirty="0">
                          <a:latin typeface="Trebuchet MS"/>
                          <a:cs typeface="Trebuchet MS"/>
                        </a:rPr>
                        <a:t>деятельности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T="5503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493078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02694" y="32173"/>
            <a:ext cx="4931833" cy="509541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>
              <a:spcBef>
                <a:spcPts val="133"/>
              </a:spcBef>
            </a:pPr>
            <a:r>
              <a:rPr sz="3200" dirty="0">
                <a:solidFill>
                  <a:srgbClr val="660066"/>
                </a:solidFill>
              </a:rPr>
              <a:t>Рекомендации</a:t>
            </a:r>
            <a:r>
              <a:rPr sz="3200" spc="-53" dirty="0">
                <a:solidFill>
                  <a:srgbClr val="660066"/>
                </a:solidFill>
              </a:rPr>
              <a:t> </a:t>
            </a:r>
            <a:r>
              <a:rPr sz="3200" dirty="0">
                <a:solidFill>
                  <a:srgbClr val="660066"/>
                </a:solidFill>
              </a:rPr>
              <a:t>по</a:t>
            </a:r>
            <a:r>
              <a:rPr sz="3200" spc="-47" dirty="0">
                <a:solidFill>
                  <a:srgbClr val="660066"/>
                </a:solidFill>
              </a:rPr>
              <a:t> </a:t>
            </a:r>
            <a:r>
              <a:rPr sz="3200" dirty="0">
                <a:solidFill>
                  <a:srgbClr val="660066"/>
                </a:solidFill>
              </a:rPr>
              <a:t>п.</a:t>
            </a:r>
            <a:r>
              <a:rPr sz="3200" spc="-40" dirty="0">
                <a:solidFill>
                  <a:srgbClr val="660066"/>
                </a:solidFill>
              </a:rPr>
              <a:t> </a:t>
            </a:r>
            <a:r>
              <a:rPr sz="3200" spc="-27" dirty="0">
                <a:solidFill>
                  <a:srgbClr val="660066"/>
                </a:solidFill>
              </a:rPr>
              <a:t>2.1.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248496" y="776393"/>
            <a:ext cx="10474112" cy="5556115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381837" marR="663770" indent="-365751" defTabSz="1219170">
              <a:spcBef>
                <a:spcPts val="133"/>
              </a:spcBef>
              <a:buClr>
                <a:srgbClr val="B03E9A"/>
              </a:buClr>
              <a:buSzPct val="71875"/>
              <a:buFont typeface="Cambria"/>
              <a:buChar char="⦿"/>
              <a:tabLst>
                <a:tab pos="381837" algn="l"/>
              </a:tabLst>
            </a:pP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приоритетными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</a:t>
            </a:r>
            <a:r>
              <a:rPr sz="2133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перечне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результатов</a:t>
            </a:r>
            <a:r>
              <a:rPr sz="2133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являются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те,</a:t>
            </a:r>
            <a:r>
              <a:rPr sz="2133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что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обозначены</a:t>
            </a:r>
            <a:r>
              <a:rPr sz="2133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качестве</a:t>
            </a:r>
            <a:r>
              <a:rPr sz="2133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FF0000"/>
                </a:solidFill>
                <a:latin typeface="Trebuchet MS"/>
                <a:cs typeface="Trebuchet MS"/>
              </a:rPr>
              <a:t>цели</a:t>
            </a:r>
            <a:r>
              <a:rPr sz="2133" b="1" spc="-40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профессиональной</a:t>
            </a:r>
            <a:r>
              <a:rPr sz="2133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деятельности;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1837" marR="568946" indent="-365751" defTabSz="1219170">
              <a:spcBef>
                <a:spcPts val="800"/>
              </a:spcBef>
              <a:buClr>
                <a:srgbClr val="B03E9A"/>
              </a:buClr>
              <a:buSzPct val="71875"/>
              <a:buFont typeface="Cambria"/>
              <a:buChar char="⦿"/>
              <a:tabLst>
                <a:tab pos="381837" algn="l"/>
              </a:tabLst>
            </a:pP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важно</a:t>
            </a:r>
            <a:r>
              <a:rPr sz="2133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опираться</a:t>
            </a:r>
            <a:r>
              <a:rPr sz="2133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на</a:t>
            </a:r>
            <a:r>
              <a:rPr sz="2133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школьную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систему</a:t>
            </a:r>
            <a:r>
              <a:rPr sz="2133" b="1" spc="-10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оценивания,</a:t>
            </a:r>
            <a:r>
              <a:rPr sz="2133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приводить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данные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внутришкольного</a:t>
            </a:r>
            <a:r>
              <a:rPr sz="2133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контроля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качества</a:t>
            </a:r>
            <a:r>
              <a:rPr sz="2133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образования</a:t>
            </a:r>
            <a:r>
              <a:rPr sz="2133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по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всем</a:t>
            </a:r>
            <a:r>
              <a:rPr sz="2133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видам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1837" defTabSz="1219170"/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результатов</a:t>
            </a:r>
            <a:r>
              <a:rPr sz="2133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(</a:t>
            </a:r>
            <a:r>
              <a:rPr sz="2133" b="1" dirty="0">
                <a:solidFill>
                  <a:srgbClr val="FF0000"/>
                </a:solidFill>
                <a:latin typeface="Trebuchet MS"/>
                <a:cs typeface="Trebuchet MS"/>
              </a:rPr>
              <a:t>предметные,</a:t>
            </a:r>
            <a:r>
              <a:rPr sz="2133" b="1" spc="-67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FF0000"/>
                </a:solidFill>
                <a:latin typeface="Trebuchet MS"/>
                <a:cs typeface="Trebuchet MS"/>
              </a:rPr>
              <a:t>метапредметные</a:t>
            </a:r>
            <a:r>
              <a:rPr sz="2133" b="1" spc="-80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FF0000"/>
                </a:solidFill>
                <a:latin typeface="Trebuchet MS"/>
                <a:cs typeface="Trebuchet MS"/>
              </a:rPr>
              <a:t>и</a:t>
            </a:r>
            <a:r>
              <a:rPr sz="2133" b="1" spc="-67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rgbClr val="FF0000"/>
                </a:solidFill>
                <a:latin typeface="Trebuchet MS"/>
                <a:cs typeface="Trebuchet MS"/>
              </a:rPr>
              <a:t>личностные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);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1837" marR="29633" indent="-365751" defTabSz="1219170">
              <a:spcBef>
                <a:spcPts val="800"/>
              </a:spcBef>
              <a:buClr>
                <a:srgbClr val="B03E9A"/>
              </a:buClr>
              <a:buSzPct val="71875"/>
              <a:buFont typeface="Cambria"/>
              <a:buChar char="⦿"/>
              <a:tabLst>
                <a:tab pos="381837" algn="l"/>
              </a:tabLst>
            </a:pP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для</a:t>
            </a:r>
            <a:r>
              <a:rPr sz="2133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представления</a:t>
            </a:r>
            <a:r>
              <a:rPr sz="2133" b="1" spc="-10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результатов</a:t>
            </a:r>
            <a:r>
              <a:rPr sz="2133" b="1" spc="-10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можно</a:t>
            </a:r>
            <a:r>
              <a:rPr sz="2133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использовать</a:t>
            </a:r>
            <a:r>
              <a:rPr sz="2133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FF0000"/>
                </a:solidFill>
                <a:latin typeface="Trebuchet MS"/>
                <a:cs typeface="Trebuchet MS"/>
              </a:rPr>
              <a:t>заверенные</a:t>
            </a:r>
            <a:r>
              <a:rPr sz="2133" b="1" spc="-80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таблицы,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графики,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протоколы</a:t>
            </a:r>
            <a:r>
              <a:rPr sz="2133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обязательно</a:t>
            </a:r>
            <a:r>
              <a:rPr sz="2133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указанием</a:t>
            </a:r>
            <a:r>
              <a:rPr sz="2133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FF0000"/>
                </a:solidFill>
                <a:latin typeface="Trebuchet MS"/>
                <a:cs typeface="Trebuchet MS"/>
              </a:rPr>
              <a:t>ФИО</a:t>
            </a:r>
            <a:r>
              <a:rPr sz="2133" b="1" spc="-53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FF0000"/>
                </a:solidFill>
                <a:latin typeface="Trebuchet MS"/>
                <a:cs typeface="Trebuchet MS"/>
              </a:rPr>
              <a:t>на</a:t>
            </a:r>
            <a:r>
              <a:rPr sz="2133" b="1" spc="-60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FF0000"/>
                </a:solidFill>
                <a:latin typeface="Trebuchet MS"/>
                <a:cs typeface="Trebuchet MS"/>
              </a:rPr>
              <a:t>каждом</a:t>
            </a:r>
            <a:r>
              <a:rPr sz="2133" b="1" spc="-60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rgbClr val="FF0000"/>
                </a:solidFill>
                <a:latin typeface="Trebuchet MS"/>
                <a:cs typeface="Trebuchet MS"/>
              </a:rPr>
              <a:t>документе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;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1837" indent="-364904" defTabSz="1219170">
              <a:spcBef>
                <a:spcPts val="807"/>
              </a:spcBef>
              <a:buClr>
                <a:srgbClr val="B03E9A"/>
              </a:buClr>
              <a:buSzPct val="71875"/>
              <a:buFont typeface="Cambria"/>
              <a:buChar char="⦿"/>
              <a:tabLst>
                <a:tab pos="381837" algn="l"/>
              </a:tabLst>
            </a:pP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важно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указание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FF0000"/>
                </a:solidFill>
                <a:latin typeface="Trebuchet MS"/>
                <a:cs typeface="Trebuchet MS"/>
              </a:rPr>
              <a:t>методик</a:t>
            </a:r>
            <a:r>
              <a:rPr sz="2133" b="1" spc="-67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FF0000"/>
                </a:solidFill>
                <a:latin typeface="Trebuchet MS"/>
                <a:cs typeface="Trebuchet MS"/>
              </a:rPr>
              <a:t>диагностирования</a:t>
            </a:r>
            <a:r>
              <a:rPr sz="2133" b="1" spc="-40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результатов;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1837" marR="1927812" indent="-365751" defTabSz="1219170">
              <a:spcBef>
                <a:spcPts val="800"/>
              </a:spcBef>
              <a:buFontTx/>
              <a:buChar char="⦿"/>
              <a:tabLst>
                <a:tab pos="381837" algn="l"/>
                <a:tab pos="464808" algn="l"/>
              </a:tabLst>
            </a:pPr>
            <a:r>
              <a:rPr sz="1533" dirty="0">
                <a:solidFill>
                  <a:srgbClr val="B03E9A"/>
                </a:solidFill>
                <a:latin typeface="Cambria"/>
                <a:cs typeface="Cambria"/>
              </a:rPr>
              <a:t>	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обязательно</a:t>
            </a:r>
            <a:r>
              <a:rPr sz="2133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показать</a:t>
            </a:r>
            <a:r>
              <a:rPr sz="2133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динамику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FF0000"/>
                </a:solidFill>
                <a:latin typeface="Trebuchet MS"/>
                <a:cs typeface="Trebuchet MS"/>
              </a:rPr>
              <a:t>абсолютной</a:t>
            </a:r>
            <a:r>
              <a:rPr sz="2133" b="1" spc="-73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FF0000"/>
                </a:solidFill>
                <a:latin typeface="Trebuchet MS"/>
                <a:cs typeface="Trebuchet MS"/>
              </a:rPr>
              <a:t>и</a:t>
            </a:r>
            <a:r>
              <a:rPr sz="2133" b="1" spc="-87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rgbClr val="FF0000"/>
                </a:solidFill>
                <a:latin typeface="Trebuchet MS"/>
                <a:cs typeface="Trebuchet MS"/>
              </a:rPr>
              <a:t>качественной успеваемости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;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1837" indent="-364904" defTabSz="1219170">
              <a:spcBef>
                <a:spcPts val="800"/>
              </a:spcBef>
              <a:buClr>
                <a:srgbClr val="B03E9A"/>
              </a:buClr>
              <a:buSzPct val="71875"/>
              <a:buFont typeface="Cambria"/>
              <a:buChar char="⦿"/>
              <a:tabLst>
                <a:tab pos="381837" algn="l"/>
              </a:tabLst>
            </a:pP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если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используются</a:t>
            </a:r>
            <a:r>
              <a:rPr sz="2133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другие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характеристики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(степень</a:t>
            </a:r>
            <a:r>
              <a:rPr sz="2133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обученности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учащихся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1837" defTabSz="1219170"/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-</a:t>
            </a:r>
            <a:r>
              <a:rPr sz="2133" b="1" spc="-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СОУ),</a:t>
            </a:r>
            <a:r>
              <a:rPr sz="2133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то</a:t>
            </a:r>
            <a:r>
              <a:rPr sz="2133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необходимо</a:t>
            </a:r>
            <a:r>
              <a:rPr sz="2133" b="1" spc="-2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указать</a:t>
            </a:r>
            <a:r>
              <a:rPr sz="2133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FF0000"/>
                </a:solidFill>
                <a:latin typeface="Trebuchet MS"/>
                <a:cs typeface="Trebuchet MS"/>
              </a:rPr>
              <a:t>методику</a:t>
            </a:r>
            <a:r>
              <a:rPr sz="2133" b="1" spc="-47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FF0000"/>
                </a:solidFill>
                <a:latin typeface="Trebuchet MS"/>
                <a:cs typeface="Trebuchet MS"/>
              </a:rPr>
              <a:t>расчета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,</a:t>
            </a:r>
            <a:r>
              <a:rPr sz="2133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формулу;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1837" marR="1199695" indent="-365751" defTabSz="1219170">
              <a:spcBef>
                <a:spcPts val="800"/>
              </a:spcBef>
              <a:buClr>
                <a:srgbClr val="B03E9A"/>
              </a:buClr>
              <a:buSzPct val="71875"/>
              <a:buFont typeface="Cambria"/>
              <a:buChar char="⦿"/>
              <a:tabLst>
                <a:tab pos="381837" algn="l"/>
              </a:tabLst>
            </a:pP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уместны</a:t>
            </a:r>
            <a:r>
              <a:rPr sz="2133" b="1" spc="-1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результаты</a:t>
            </a:r>
            <a:r>
              <a:rPr sz="2133" b="1" spc="-1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комплексных</a:t>
            </a:r>
            <a:r>
              <a:rPr sz="2133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контрольных</a:t>
            </a:r>
            <a:r>
              <a:rPr sz="2133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работ,</a:t>
            </a:r>
            <a:r>
              <a:rPr sz="2133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психолого-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педагогических</a:t>
            </a:r>
            <a:r>
              <a:rPr sz="2133" b="1" spc="-10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2133" b="1" spc="-10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социальных</a:t>
            </a:r>
            <a:r>
              <a:rPr sz="2133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исследований,</a:t>
            </a:r>
            <a:r>
              <a:rPr sz="2133" b="1" spc="-10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педагогического наблюдения.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68234868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/>
          <a:stretch/>
        </p:blipFill>
        <p:spPr>
          <a:xfrm>
            <a:off x="5999479" y="836507"/>
            <a:ext cx="5540587" cy="5620173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065359" y="232495"/>
            <a:ext cx="6908800" cy="386430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defTabSz="1219170">
              <a:spcBef>
                <a:spcPts val="133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Пример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представления</a:t>
            </a:r>
            <a:r>
              <a:rPr sz="2400" b="1" spc="-8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результатов</a:t>
            </a:r>
            <a:r>
              <a:rPr sz="2400" b="1" spc="-8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по</a:t>
            </a:r>
            <a:r>
              <a:rPr sz="2400" b="1" spc="-5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п.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27" dirty="0">
                <a:solidFill>
                  <a:srgbClr val="6F2F9F"/>
                </a:solidFill>
                <a:latin typeface="Trebuchet MS"/>
                <a:cs typeface="Trebuchet MS"/>
              </a:rPr>
              <a:t>2.1.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3"/>
          <a:stretch/>
        </p:blipFill>
        <p:spPr>
          <a:xfrm>
            <a:off x="238760" y="763692"/>
            <a:ext cx="5626947" cy="6021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5958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/>
          <a:stretch/>
        </p:blipFill>
        <p:spPr>
          <a:xfrm>
            <a:off x="6287345" y="2277533"/>
            <a:ext cx="5369560" cy="354076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065359" y="232495"/>
            <a:ext cx="6908800" cy="386430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defTabSz="1219170">
              <a:spcBef>
                <a:spcPts val="133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Пример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представления</a:t>
            </a:r>
            <a:r>
              <a:rPr sz="2400" b="1" spc="-8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результатов</a:t>
            </a:r>
            <a:r>
              <a:rPr sz="2400" b="1" spc="-8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по</a:t>
            </a:r>
            <a:r>
              <a:rPr sz="2400" b="1" spc="-5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п.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27" dirty="0">
                <a:solidFill>
                  <a:srgbClr val="6F2F9F"/>
                </a:solidFill>
                <a:latin typeface="Trebuchet MS"/>
                <a:cs typeface="Trebuchet MS"/>
              </a:rPr>
              <a:t>2.1.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3"/>
          <a:stretch/>
        </p:blipFill>
        <p:spPr>
          <a:xfrm>
            <a:off x="224465" y="960360"/>
            <a:ext cx="6921007" cy="93254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/>
          <a:stretch/>
        </p:blipFill>
        <p:spPr>
          <a:xfrm>
            <a:off x="310713" y="2056550"/>
            <a:ext cx="5730823" cy="4538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43851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787728" y="2474298"/>
            <a:ext cx="3514513" cy="755762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defTabSz="1219170">
              <a:spcBef>
                <a:spcPts val="133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Пример</a:t>
            </a:r>
            <a:r>
              <a:rPr sz="2400" b="1" spc="-10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rgbClr val="6F2F9F"/>
                </a:solidFill>
                <a:latin typeface="Trebuchet MS"/>
                <a:cs typeface="Trebuchet MS"/>
              </a:rPr>
              <a:t>представления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04137" defTabSz="1219170"/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результатов</a:t>
            </a:r>
            <a:r>
              <a:rPr sz="2400" b="1" spc="-4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по</a:t>
            </a:r>
            <a:r>
              <a:rPr sz="2400" b="1" spc="-4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п.</a:t>
            </a:r>
            <a:r>
              <a:rPr sz="2400" b="1" spc="-3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27" dirty="0">
                <a:solidFill>
                  <a:srgbClr val="6F2F9F"/>
                </a:solidFill>
                <a:latin typeface="Trebuchet MS"/>
                <a:cs typeface="Trebuchet MS"/>
              </a:rPr>
              <a:t>2.1.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/>
          <a:stretch/>
        </p:blipFill>
        <p:spPr>
          <a:xfrm>
            <a:off x="47412" y="260773"/>
            <a:ext cx="6233160" cy="659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04649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44593" y="124120"/>
            <a:ext cx="11577320" cy="1986484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marR="386070" defTabSz="1219170">
              <a:spcBef>
                <a:spcPts val="133"/>
              </a:spcBef>
            </a:pP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2.2.</a:t>
            </a:r>
            <a:r>
              <a:rPr sz="2133" b="1" spc="-8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Достижение</a:t>
            </a:r>
            <a:r>
              <a:rPr sz="2133" b="1" spc="-9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обучающимися</a:t>
            </a:r>
            <a:r>
              <a:rPr sz="2133" b="1" spc="-5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стабильных</a:t>
            </a:r>
            <a:r>
              <a:rPr sz="2133" b="1" spc="-5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rgbClr val="6F2F9F"/>
                </a:solidFill>
                <a:latin typeface="Trebuchet MS"/>
                <a:cs typeface="Trebuchet MS"/>
              </a:rPr>
              <a:t>положительных</a:t>
            </a:r>
            <a:r>
              <a:rPr sz="2133" b="1" spc="-5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результатов</a:t>
            </a:r>
            <a:r>
              <a:rPr sz="2133" b="1" spc="-8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rgbClr val="6F2F9F"/>
                </a:solidFill>
                <a:latin typeface="Trebuchet MS"/>
                <a:cs typeface="Trebuchet MS"/>
              </a:rPr>
              <a:t>освоения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образовательных</a:t>
            </a:r>
            <a:r>
              <a:rPr sz="2133" b="1" spc="-3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программ</a:t>
            </a:r>
            <a:r>
              <a:rPr sz="2133" b="1" spc="-6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по</a:t>
            </a:r>
            <a:r>
              <a:rPr sz="2133" b="1" spc="-4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итогам</a:t>
            </a:r>
            <a:r>
              <a:rPr sz="2133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мониторинга</a:t>
            </a:r>
            <a:r>
              <a:rPr sz="2133" b="1" spc="-6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системы</a:t>
            </a:r>
            <a:r>
              <a:rPr sz="2133" b="1" spc="-6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rgbClr val="6F2F9F"/>
                </a:solidFill>
                <a:latin typeface="Trebuchet MS"/>
                <a:cs typeface="Trebuchet MS"/>
              </a:rPr>
              <a:t>образования,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marR="6773" defTabSz="1219170"/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проводимого</a:t>
            </a:r>
            <a:r>
              <a:rPr sz="2133" b="1" spc="-5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в</a:t>
            </a:r>
            <a:r>
              <a:rPr sz="2133" b="1" spc="-8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порядке,</a:t>
            </a:r>
            <a:r>
              <a:rPr sz="2133" b="1" spc="-6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установленном</a:t>
            </a:r>
            <a:r>
              <a:rPr sz="2133" b="1" spc="-8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Правительством</a:t>
            </a:r>
            <a:r>
              <a:rPr sz="2133" b="1" spc="-8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Российской</a:t>
            </a:r>
            <a:r>
              <a:rPr sz="2133" b="1" spc="-8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Федерации</a:t>
            </a:r>
            <a:r>
              <a:rPr sz="2133" b="1" spc="-8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rgbClr val="6F2F9F"/>
                </a:solidFill>
                <a:latin typeface="Trebuchet MS"/>
                <a:cs typeface="Trebuchet MS"/>
              </a:rPr>
              <a:t>(ВПР,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НИКО,</a:t>
            </a:r>
            <a:r>
              <a:rPr sz="2133" b="1" spc="-4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ГИА),</a:t>
            </a:r>
            <a:r>
              <a:rPr sz="2133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а</a:t>
            </a:r>
            <a:r>
              <a:rPr sz="2133" b="1" spc="-6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также</a:t>
            </a:r>
            <a:r>
              <a:rPr sz="2133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по</a:t>
            </a:r>
            <a:r>
              <a:rPr sz="2133" b="1" spc="-5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итогам</a:t>
            </a:r>
            <a:r>
              <a:rPr sz="2133" b="1" spc="-7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внешних</a:t>
            </a:r>
            <a:r>
              <a:rPr sz="2133" b="1" spc="-4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процедур</a:t>
            </a:r>
            <a:r>
              <a:rPr sz="2133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оценки,</a:t>
            </a:r>
            <a:r>
              <a:rPr sz="2133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rgbClr val="6F2F9F"/>
                </a:solidFill>
                <a:latin typeface="Trebuchet MS"/>
                <a:cs typeface="Trebuchet MS"/>
              </a:rPr>
              <a:t>организуемых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официальными</a:t>
            </a:r>
            <a:r>
              <a:rPr sz="2133" b="1" spc="-7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государственными</a:t>
            </a:r>
            <a:r>
              <a:rPr sz="2133" b="1" spc="-10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rgbClr val="6F2F9F"/>
                </a:solidFill>
                <a:latin typeface="Trebuchet MS"/>
                <a:cs typeface="Trebuchet MS"/>
              </a:rPr>
              <a:t>учреждениями</a:t>
            </a:r>
            <a:r>
              <a:rPr sz="2133" b="1" spc="-10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rgbClr val="6F2F9F"/>
                </a:solidFill>
                <a:latin typeface="Trebuchet MS"/>
                <a:cs typeface="Trebuchet MS"/>
              </a:rPr>
              <a:t>(федеральными,</a:t>
            </a:r>
            <a:r>
              <a:rPr sz="2133" b="1" spc="-10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rgbClr val="6F2F9F"/>
                </a:solidFill>
                <a:latin typeface="Trebuchet MS"/>
                <a:cs typeface="Trebuchet MS"/>
              </a:rPr>
              <a:t>региональными,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defTabSz="1219170"/>
            <a:r>
              <a:rPr sz="2133" b="1" spc="-13" dirty="0">
                <a:solidFill>
                  <a:srgbClr val="6F2F9F"/>
                </a:solidFill>
                <a:latin typeface="Trebuchet MS"/>
                <a:cs typeface="Trebuchet MS"/>
              </a:rPr>
              <a:t>муниципальными)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28357" y="2130890"/>
          <a:ext cx="11906672" cy="377867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319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44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02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76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9200">
                <a:tc gridSpan="3">
                  <a:txBody>
                    <a:bodyPr/>
                    <a:lstStyle/>
                    <a:p>
                      <a:pPr marL="574040" marR="567055" indent="-190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latin typeface="Trebuchet MS"/>
                          <a:cs typeface="Trebuchet MS"/>
                        </a:rPr>
                        <a:t>достижение</a:t>
                      </a:r>
                      <a:r>
                        <a:rPr sz="24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обучающимися</a:t>
                      </a:r>
                      <a:r>
                        <a:rPr sz="24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стабильных</a:t>
                      </a:r>
                      <a:r>
                        <a:rPr sz="24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положительных</a:t>
                      </a:r>
                      <a:r>
                        <a:rPr sz="2400" b="1" spc="-7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результатов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освоения</a:t>
                      </a:r>
                      <a:r>
                        <a:rPr sz="2400" b="1" spc="-7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образовательных</a:t>
                      </a:r>
                      <a:r>
                        <a:rPr sz="24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программ</a:t>
                      </a:r>
                      <a:r>
                        <a:rPr sz="24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по</a:t>
                      </a:r>
                      <a:r>
                        <a:rPr sz="24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итогам</a:t>
                      </a:r>
                      <a:r>
                        <a:rPr sz="24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внешней</a:t>
                      </a:r>
                      <a:r>
                        <a:rPr sz="2400" b="1" spc="-8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экспертизы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(</a:t>
                      </a:r>
                      <a:r>
                        <a:rPr sz="24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2400" b="1" spc="-2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менее</a:t>
                      </a:r>
                      <a:r>
                        <a:rPr sz="2400" b="1" spc="-3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2-</a:t>
                      </a:r>
                      <a:r>
                        <a:rPr sz="24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х</a:t>
                      </a:r>
                      <a:r>
                        <a:rPr sz="2400" b="1" spc="-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экспертиз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)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4113">
                <a:tc>
                  <a:txBody>
                    <a:bodyPr/>
                    <a:lstStyle/>
                    <a:p>
                      <a:pPr marL="232410" marR="224154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dirty="0">
                          <a:latin typeface="Trebuchet MS"/>
                          <a:cs typeface="Trebuchet MS"/>
                        </a:rPr>
                        <a:t>за</a:t>
                      </a:r>
                      <a:r>
                        <a:rPr sz="24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последние</a:t>
                      </a:r>
                      <a:r>
                        <a:rPr sz="24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5</a:t>
                      </a:r>
                      <a:r>
                        <a:rPr sz="2400" b="1" spc="-2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лет</a:t>
                      </a:r>
                      <a:r>
                        <a:rPr sz="2400" b="1" spc="-3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5" dirty="0">
                          <a:latin typeface="Trebuchet MS"/>
                          <a:cs typeface="Trebuchet MS"/>
                        </a:rPr>
                        <a:t>не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ниже</a:t>
                      </a:r>
                      <a:r>
                        <a:rPr sz="24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средних показателей</a:t>
                      </a:r>
                      <a:r>
                        <a:rPr sz="24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по</a:t>
                      </a:r>
                      <a:r>
                        <a:rPr sz="24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РФ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и/или</a:t>
                      </a:r>
                      <a:r>
                        <a:rPr sz="24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региону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4955" marR="26606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dirty="0">
                          <a:latin typeface="Trebuchet MS"/>
                          <a:cs typeface="Trebuchet MS"/>
                        </a:rPr>
                        <a:t>за</a:t>
                      </a:r>
                      <a:r>
                        <a:rPr sz="24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последние</a:t>
                      </a:r>
                      <a:r>
                        <a:rPr sz="24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5</a:t>
                      </a:r>
                      <a:r>
                        <a:rPr sz="2400" b="1" spc="-2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лет</a:t>
                      </a:r>
                      <a:r>
                        <a:rPr sz="2400" b="1" spc="-3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5" dirty="0">
                          <a:latin typeface="Trebuchet MS"/>
                          <a:cs typeface="Trebuchet MS"/>
                        </a:rPr>
                        <a:t>не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ниже</a:t>
                      </a:r>
                      <a:r>
                        <a:rPr sz="24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средних показателей</a:t>
                      </a:r>
                      <a:r>
                        <a:rPr sz="24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5" dirty="0">
                          <a:latin typeface="Trebuchet MS"/>
                          <a:cs typeface="Trebuchet MS"/>
                        </a:rPr>
                        <a:t>по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2400" b="1" spc="-1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муниципалитету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0815" marR="16256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dirty="0">
                          <a:latin typeface="Trebuchet MS"/>
                          <a:cs typeface="Trebuchet MS"/>
                        </a:rPr>
                        <a:t>за</a:t>
                      </a:r>
                      <a:r>
                        <a:rPr sz="24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последние</a:t>
                      </a:r>
                      <a:r>
                        <a:rPr sz="24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2400" b="1" spc="-3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года</a:t>
                      </a:r>
                      <a:r>
                        <a:rPr sz="2400" b="1" spc="-3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5" dirty="0">
                          <a:latin typeface="Trebuchet MS"/>
                          <a:cs typeface="Trebuchet MS"/>
                        </a:rPr>
                        <a:t>не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ниже</a:t>
                      </a:r>
                      <a:r>
                        <a:rPr sz="24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средних показателей</a:t>
                      </a:r>
                      <a:r>
                        <a:rPr sz="24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5" dirty="0">
                          <a:latin typeface="Trebuchet MS"/>
                          <a:cs typeface="Trebuchet MS"/>
                        </a:rPr>
                        <a:t>по </a:t>
                      </a:r>
                      <a:r>
                        <a:rPr sz="2400" b="1" spc="-1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организации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7680">
                <a:tc gridSpan="3">
                  <a:txBody>
                    <a:bodyPr/>
                    <a:lstStyle/>
                    <a:p>
                      <a:pPr marL="72390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dirty="0">
                          <a:latin typeface="Trebuchet MS"/>
                          <a:cs typeface="Trebuchet MS"/>
                        </a:rPr>
                        <a:t>представлены</a:t>
                      </a:r>
                      <a:r>
                        <a:rPr sz="24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подтверждающие</a:t>
                      </a:r>
                      <a:r>
                        <a:rPr sz="24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документы</a:t>
                      </a:r>
                      <a:r>
                        <a:rPr sz="24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(протоколы,</a:t>
                      </a:r>
                      <a:r>
                        <a:rPr sz="24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таблицы)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577850" y="5962227"/>
            <a:ext cx="10453793" cy="673560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marR="6773" defTabSz="1219170">
              <a:spcBef>
                <a:spcPts val="133"/>
              </a:spcBef>
            </a:pP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Если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результаты,</a:t>
            </a:r>
            <a:r>
              <a:rPr sz="2133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представленные</a:t>
            </a:r>
            <a:r>
              <a:rPr sz="2133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молодым</a:t>
            </a:r>
            <a:r>
              <a:rPr sz="2133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специалистом</a:t>
            </a:r>
            <a:r>
              <a:rPr sz="2133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за</a:t>
            </a:r>
            <a:r>
              <a:rPr sz="2133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3</a:t>
            </a:r>
            <a:r>
              <a:rPr sz="2133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года,</a:t>
            </a:r>
            <a:r>
              <a:rPr sz="2133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не</a:t>
            </a:r>
            <a:r>
              <a:rPr sz="2133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ниже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средних</a:t>
            </a:r>
            <a:r>
              <a:rPr sz="2133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по</a:t>
            </a:r>
            <a:r>
              <a:rPr sz="2133" b="1" spc="-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муниципалитету,</a:t>
            </a:r>
            <a:r>
              <a:rPr sz="2133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эксперт</a:t>
            </a:r>
            <a:r>
              <a:rPr sz="2133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может</a:t>
            </a:r>
            <a:r>
              <a:rPr sz="2133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оценить</a:t>
            </a:r>
            <a:r>
              <a:rPr sz="2133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их</a:t>
            </a:r>
            <a:r>
              <a:rPr sz="2133" b="1" spc="-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2</a:t>
            </a:r>
            <a:r>
              <a:rPr sz="2133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133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баллами.</a:t>
            </a:r>
            <a:endParaRPr sz="2133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25763794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65359" y="232495"/>
            <a:ext cx="6908800" cy="386430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defTabSz="1219170">
              <a:spcBef>
                <a:spcPts val="133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Пример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представления</a:t>
            </a:r>
            <a:r>
              <a:rPr sz="2400" b="1" spc="-8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результатов</a:t>
            </a:r>
            <a:r>
              <a:rPr sz="2400" b="1" spc="-8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по</a:t>
            </a:r>
            <a:r>
              <a:rPr sz="2400" b="1" spc="-5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п.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27" dirty="0">
                <a:solidFill>
                  <a:srgbClr val="6F2F9F"/>
                </a:solidFill>
                <a:latin typeface="Trebuchet MS"/>
                <a:cs typeface="Trebuchet MS"/>
              </a:rPr>
              <a:t>2.2.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/>
          <a:stretch/>
        </p:blipFill>
        <p:spPr>
          <a:xfrm>
            <a:off x="228600" y="809412"/>
            <a:ext cx="7403253" cy="561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3339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65359" y="232495"/>
            <a:ext cx="6908800" cy="386430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defTabSz="1219170">
              <a:spcBef>
                <a:spcPts val="133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Пример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представления</a:t>
            </a:r>
            <a:r>
              <a:rPr sz="2400" b="1" spc="-8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результатов</a:t>
            </a:r>
            <a:r>
              <a:rPr sz="2400" b="1" spc="-8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по</a:t>
            </a:r>
            <a:r>
              <a:rPr sz="2400" b="1" spc="-5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п.</a:t>
            </a:r>
            <a:r>
              <a:rPr sz="2400" b="1" spc="-6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27" dirty="0">
                <a:solidFill>
                  <a:srgbClr val="6F2F9F"/>
                </a:solidFill>
                <a:latin typeface="Trebuchet MS"/>
                <a:cs typeface="Trebuchet MS"/>
              </a:rPr>
              <a:t>2.2.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/>
          <a:stretch/>
        </p:blipFill>
        <p:spPr>
          <a:xfrm>
            <a:off x="1198881" y="1029546"/>
            <a:ext cx="8297332" cy="5345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23276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205273" y="83977"/>
            <a:ext cx="11691258" cy="65687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44593" y="44873"/>
            <a:ext cx="11323320" cy="1658830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defTabSz="1219170">
              <a:spcBef>
                <a:spcPts val="133"/>
              </a:spcBef>
            </a:pPr>
            <a:r>
              <a:rPr sz="2667" b="1" dirty="0">
                <a:solidFill>
                  <a:srgbClr val="6F2F9F"/>
                </a:solidFill>
                <a:latin typeface="Trebuchet MS"/>
                <a:cs typeface="Trebuchet MS"/>
              </a:rPr>
              <a:t>2.3.</a:t>
            </a:r>
            <a:r>
              <a:rPr sz="2667" b="1" spc="-5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rgbClr val="6F2F9F"/>
                </a:solidFill>
                <a:latin typeface="Trebuchet MS"/>
                <a:cs typeface="Trebuchet MS"/>
              </a:rPr>
              <a:t>Участие</a:t>
            </a:r>
            <a:r>
              <a:rPr sz="2667" b="1" spc="-6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rgbClr val="6F2F9F"/>
                </a:solidFill>
                <a:latin typeface="Trebuchet MS"/>
                <a:cs typeface="Trebuchet MS"/>
              </a:rPr>
              <a:t>обучающихся</a:t>
            </a:r>
            <a:r>
              <a:rPr sz="2667" b="1" spc="-8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rgbClr val="6F2F9F"/>
                </a:solidFill>
                <a:latin typeface="Trebuchet MS"/>
                <a:cs typeface="Trebuchet MS"/>
              </a:rPr>
              <a:t>в</a:t>
            </a:r>
            <a:r>
              <a:rPr sz="2667" b="1" spc="-8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rgbClr val="6F2F9F"/>
                </a:solidFill>
                <a:latin typeface="Trebuchet MS"/>
                <a:cs typeface="Trebuchet MS"/>
              </a:rPr>
              <a:t>научной</a:t>
            </a:r>
            <a:r>
              <a:rPr sz="2667" b="1" spc="-7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667" b="1" spc="-13" dirty="0">
                <a:solidFill>
                  <a:srgbClr val="6F2F9F"/>
                </a:solidFill>
                <a:latin typeface="Trebuchet MS"/>
                <a:cs typeface="Trebuchet MS"/>
              </a:rPr>
              <a:t>(интеллектуальной),</a:t>
            </a:r>
            <a:endParaRPr sz="26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defTabSz="1219170"/>
            <a:r>
              <a:rPr sz="2667" b="1" dirty="0">
                <a:solidFill>
                  <a:srgbClr val="6F2F9F"/>
                </a:solidFill>
                <a:latin typeface="Trebuchet MS"/>
                <a:cs typeface="Trebuchet MS"/>
              </a:rPr>
              <a:t>творческой,</a:t>
            </a:r>
            <a:r>
              <a:rPr sz="2667" b="1" spc="-4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667" b="1" spc="-13" dirty="0">
                <a:solidFill>
                  <a:srgbClr val="6F2F9F"/>
                </a:solidFill>
                <a:latin typeface="Trebuchet MS"/>
                <a:cs typeface="Trebuchet MS"/>
              </a:rPr>
              <a:t>физкультурно-</a:t>
            </a:r>
            <a:r>
              <a:rPr sz="2667" b="1" dirty="0">
                <a:solidFill>
                  <a:srgbClr val="6F2F9F"/>
                </a:solidFill>
                <a:latin typeface="Trebuchet MS"/>
                <a:cs typeface="Trebuchet MS"/>
              </a:rPr>
              <a:t>спортивной</a:t>
            </a:r>
            <a:r>
              <a:rPr sz="2667" b="1" spc="-5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rgbClr val="6F2F9F"/>
                </a:solidFill>
                <a:latin typeface="Trebuchet MS"/>
                <a:cs typeface="Trebuchet MS"/>
              </a:rPr>
              <a:t>и</a:t>
            </a:r>
            <a:r>
              <a:rPr sz="2667" b="1" spc="-7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rgbClr val="6F2F9F"/>
                </a:solidFill>
                <a:latin typeface="Trebuchet MS"/>
                <a:cs typeface="Trebuchet MS"/>
              </a:rPr>
              <a:t>других</a:t>
            </a:r>
            <a:r>
              <a:rPr sz="2667" b="1" spc="-4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667" b="1" spc="-13" dirty="0">
                <a:solidFill>
                  <a:srgbClr val="6F2F9F"/>
                </a:solidFill>
                <a:latin typeface="Trebuchet MS"/>
                <a:cs typeface="Trebuchet MS"/>
              </a:rPr>
              <a:t>видах</a:t>
            </a:r>
            <a:endParaRPr sz="26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marR="6773" defTabSz="1219170"/>
            <a:r>
              <a:rPr sz="2667" b="1" dirty="0">
                <a:solidFill>
                  <a:srgbClr val="6F2F9F"/>
                </a:solidFill>
                <a:latin typeface="Trebuchet MS"/>
                <a:cs typeface="Trebuchet MS"/>
              </a:rPr>
              <a:t>деятельности,</a:t>
            </a:r>
            <a:r>
              <a:rPr sz="2667" b="1" spc="-8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rgbClr val="6F2F9F"/>
                </a:solidFill>
                <a:latin typeface="Trebuchet MS"/>
                <a:cs typeface="Trebuchet MS"/>
              </a:rPr>
              <a:t>достижения</a:t>
            </a:r>
            <a:r>
              <a:rPr sz="2667" b="1" spc="-10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rgbClr val="6F2F9F"/>
                </a:solidFill>
                <a:latin typeface="Trebuchet MS"/>
                <a:cs typeface="Trebuchet MS"/>
              </a:rPr>
              <a:t>обучающихся</a:t>
            </a:r>
            <a:r>
              <a:rPr sz="2667" b="1" spc="-11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rgbClr val="6F2F9F"/>
                </a:solidFill>
                <a:latin typeface="Trebuchet MS"/>
                <a:cs typeface="Trebuchet MS"/>
              </a:rPr>
              <a:t>в</a:t>
            </a:r>
            <a:r>
              <a:rPr sz="2667" b="1" spc="-11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rgbClr val="6F2F9F"/>
                </a:solidFill>
                <a:latin typeface="Trebuchet MS"/>
                <a:cs typeface="Trebuchet MS"/>
              </a:rPr>
              <a:t>олимпиадах,</a:t>
            </a:r>
            <a:r>
              <a:rPr sz="2667" b="1" spc="-13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667" b="1" spc="-13" dirty="0">
                <a:solidFill>
                  <a:srgbClr val="6F2F9F"/>
                </a:solidFill>
                <a:latin typeface="Trebuchet MS"/>
                <a:cs typeface="Trebuchet MS"/>
              </a:rPr>
              <a:t>конкурсах, </a:t>
            </a:r>
            <a:r>
              <a:rPr sz="2667" b="1" dirty="0">
                <a:solidFill>
                  <a:srgbClr val="6F2F9F"/>
                </a:solidFill>
                <a:latin typeface="Trebuchet MS"/>
                <a:cs typeface="Trebuchet MS"/>
              </a:rPr>
              <a:t>фестивалях,</a:t>
            </a:r>
            <a:r>
              <a:rPr sz="2667" b="1" spc="-19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667" b="1" spc="-13" dirty="0">
                <a:solidFill>
                  <a:srgbClr val="6F2F9F"/>
                </a:solidFill>
                <a:latin typeface="Trebuchet MS"/>
                <a:cs typeface="Trebuchet MS"/>
              </a:rPr>
              <a:t>соревнованиях</a:t>
            </a:r>
            <a:endParaRPr sz="2667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39696" y="1788329"/>
          <a:ext cx="11905827" cy="457623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319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40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334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76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6433">
                <a:tc gridSpan="3">
                  <a:txBody>
                    <a:bodyPr/>
                    <a:lstStyle/>
                    <a:p>
                      <a:pPr marL="412750" marR="405130" indent="-508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ежегодное</a:t>
                      </a:r>
                      <a:r>
                        <a:rPr sz="21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массовое</a:t>
                      </a:r>
                      <a:r>
                        <a:rPr sz="21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участие</a:t>
                      </a:r>
                      <a:r>
                        <a:rPr sz="21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обучающихся</a:t>
                      </a:r>
                      <a:r>
                        <a:rPr sz="21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21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научных</a:t>
                      </a:r>
                      <a:r>
                        <a:rPr sz="21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(интеллектуальных), творческих,</a:t>
                      </a:r>
                      <a:r>
                        <a:rPr sz="21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спортивных</a:t>
                      </a:r>
                      <a:r>
                        <a:rPr sz="21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олимпиадах,</a:t>
                      </a:r>
                      <a:r>
                        <a:rPr sz="21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конкурсах,</a:t>
                      </a:r>
                      <a:r>
                        <a:rPr sz="21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фестивалях,</a:t>
                      </a:r>
                      <a:r>
                        <a:rPr sz="21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соревнованиях</a:t>
                      </a:r>
                      <a:r>
                        <a:rPr sz="21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2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по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направлению</a:t>
                      </a:r>
                      <a:r>
                        <a:rPr sz="2100" b="1" spc="-5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профессиональной</a:t>
                      </a:r>
                      <a:r>
                        <a:rPr sz="2100" b="1" spc="-6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деятельности</a:t>
                      </a:r>
                      <a:r>
                        <a:rPr sz="2100" b="1" spc="-6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аттестуемого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1313">
                <a:tc>
                  <a:txBody>
                    <a:bodyPr/>
                    <a:lstStyle/>
                    <a:p>
                      <a:pPr marL="1126490" marR="147320" indent="-97155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на</a:t>
                      </a:r>
                      <a:r>
                        <a:rPr sz="21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региональном</a:t>
                      </a:r>
                      <a:r>
                        <a:rPr sz="2100" b="1" spc="-4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(и</a:t>
                      </a:r>
                      <a:r>
                        <a:rPr sz="21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выше) уровне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275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на</a:t>
                      </a:r>
                      <a:r>
                        <a:rPr sz="21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региональном</a:t>
                      </a:r>
                      <a:r>
                        <a:rPr sz="2100" b="1" spc="-5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уровне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2159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02055" marR="136525" indent="-105791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на</a:t>
                      </a:r>
                      <a:r>
                        <a:rPr sz="21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муниципальном</a:t>
                      </a:r>
                      <a:r>
                        <a:rPr sz="2100" b="1" spc="-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(и</a:t>
                      </a:r>
                      <a:r>
                        <a:rPr sz="2100" b="1" spc="-20" dirty="0">
                          <a:latin typeface="Trebuchet MS"/>
                          <a:cs typeface="Trebuchet MS"/>
                        </a:rPr>
                        <a:t> выше)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уровне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04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100" b="1" spc="-50" dirty="0">
                          <a:latin typeface="Trebuchet MS"/>
                          <a:cs typeface="Trebuchet MS"/>
                        </a:rPr>
                        <a:t>и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и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20" dirty="0">
                          <a:latin typeface="Trebuchet MS"/>
                          <a:cs typeface="Trebuchet MS"/>
                        </a:rPr>
                        <a:t>/или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100" b="1" spc="-50" dirty="0">
                          <a:latin typeface="Trebuchet MS"/>
                          <a:cs typeface="Trebuchet MS"/>
                        </a:rPr>
                        <a:t>и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5412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наличие</a:t>
                      </a:r>
                      <a:r>
                        <a:rPr sz="21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обучающихся-победителей</a:t>
                      </a:r>
                      <a:r>
                        <a:rPr sz="21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и/или</a:t>
                      </a:r>
                      <a:r>
                        <a:rPr sz="21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призеров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107527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71313">
                <a:tc>
                  <a:txBody>
                    <a:bodyPr/>
                    <a:lstStyle/>
                    <a:p>
                      <a:pPr marL="312420" marR="288290" indent="-1651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21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ниже</a:t>
                      </a:r>
                      <a:r>
                        <a:rPr sz="21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регионального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уровня</a:t>
                      </a:r>
                      <a:r>
                        <a:rPr sz="21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за</a:t>
                      </a:r>
                      <a:r>
                        <a:rPr sz="21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период</a:t>
                      </a:r>
                      <a:r>
                        <a:rPr sz="21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5</a:t>
                      </a:r>
                      <a:r>
                        <a:rPr sz="2100" b="1" spc="-2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2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лет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685" marR="116205" indent="-52959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на</a:t>
                      </a:r>
                      <a:r>
                        <a:rPr sz="21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муниципальном</a:t>
                      </a:r>
                      <a:r>
                        <a:rPr sz="2100" b="1" spc="-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уровне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за</a:t>
                      </a:r>
                      <a:r>
                        <a:rPr sz="21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период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5</a:t>
                      </a:r>
                      <a:r>
                        <a:rPr sz="2100" b="1" spc="-2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лет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02995" marR="165100" indent="-93091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на</a:t>
                      </a:r>
                      <a:r>
                        <a:rPr sz="21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уровне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ОО</a:t>
                      </a:r>
                      <a:r>
                        <a:rPr sz="2100" b="1" spc="-1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21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менее</a:t>
                      </a:r>
                      <a:r>
                        <a:rPr sz="21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25" dirty="0">
                          <a:latin typeface="Trebuchet MS"/>
                          <a:cs typeface="Trebuchet MS"/>
                        </a:rPr>
                        <a:t>чем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за</a:t>
                      </a:r>
                      <a:r>
                        <a:rPr sz="21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2100" b="1" spc="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2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года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040">
                <a:tc gridSpan="3">
                  <a:txBody>
                    <a:bodyPr/>
                    <a:lstStyle/>
                    <a:p>
                      <a:pPr marL="16764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представлены</a:t>
                      </a:r>
                      <a:r>
                        <a:rPr sz="2100" b="1" spc="-8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подтверждающие</a:t>
                      </a:r>
                      <a:r>
                        <a:rPr sz="21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документы</a:t>
                      </a:r>
                      <a:r>
                        <a:rPr sz="2100" b="1" spc="-8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(копии</a:t>
                      </a:r>
                      <a:r>
                        <a:rPr sz="21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дипломов,</a:t>
                      </a:r>
                      <a:r>
                        <a:rPr sz="21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грамот,</a:t>
                      </a:r>
                      <a:r>
                        <a:rPr sz="2100" b="1" spc="-9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сертификатов)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4187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998194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8496" y="5772150"/>
            <a:ext cx="10391987" cy="879066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497828" marR="6773" indent="-480895" defTabSz="1219170">
              <a:spcBef>
                <a:spcPts val="133"/>
              </a:spcBef>
              <a:buClr>
                <a:srgbClr val="B03E9A"/>
              </a:buClr>
              <a:buSzPct val="107142"/>
              <a:buFont typeface="Wingdings"/>
              <a:buChar char=""/>
              <a:tabLst>
                <a:tab pos="497828" algn="l"/>
              </a:tabLst>
            </a:pP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Если</a:t>
            </a:r>
            <a:r>
              <a:rPr sz="1867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результаты</a:t>
            </a:r>
            <a:r>
              <a:rPr sz="1867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обучающихся,</a:t>
            </a:r>
            <a:r>
              <a:rPr sz="1867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представленные</a:t>
            </a:r>
            <a:r>
              <a:rPr sz="1867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молодым</a:t>
            </a:r>
            <a:r>
              <a:rPr sz="1867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специалистом</a:t>
            </a:r>
            <a:r>
              <a:rPr sz="1867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за</a:t>
            </a:r>
            <a:r>
              <a:rPr sz="1867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3</a:t>
            </a:r>
            <a:r>
              <a:rPr sz="1867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года,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подтверждают</a:t>
            </a:r>
            <a:r>
              <a:rPr sz="1867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массовость</a:t>
            </a:r>
            <a:r>
              <a:rPr sz="1867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участия</a:t>
            </a:r>
            <a:r>
              <a:rPr sz="1867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1867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включают</a:t>
            </a:r>
            <a:r>
              <a:rPr sz="1867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результативность</a:t>
            </a:r>
            <a:r>
              <a:rPr sz="1867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на</a:t>
            </a:r>
            <a:r>
              <a:rPr sz="1867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муниципальном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1867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выше</a:t>
            </a:r>
            <a:r>
              <a:rPr sz="1867" b="1" spc="-2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уровне,</a:t>
            </a:r>
            <a:r>
              <a:rPr sz="1867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эксперт</a:t>
            </a:r>
            <a:r>
              <a:rPr sz="18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может</a:t>
            </a:r>
            <a:r>
              <a:rPr sz="1867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оценить</a:t>
            </a:r>
            <a:r>
              <a:rPr sz="1867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их</a:t>
            </a:r>
            <a:r>
              <a:rPr sz="1867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2</a:t>
            </a:r>
            <a:r>
              <a:rPr sz="1867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18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баллами.</a:t>
            </a:r>
            <a:endParaRPr sz="1867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1329" y="112890"/>
            <a:ext cx="15593340" cy="503214"/>
          </a:xfrm>
          <a:prstGeom prst="rect">
            <a:avLst/>
          </a:prstGeom>
        </p:spPr>
        <p:txBody>
          <a:bodyPr vert="horz" wrap="square" lIns="0" tIns="132587" rIns="0" bIns="0" rtlCol="0">
            <a:spAutoFit/>
          </a:bodyPr>
          <a:lstStyle/>
          <a:p>
            <a:pPr marL="208275">
              <a:spcBef>
                <a:spcPts val="133"/>
              </a:spcBef>
            </a:pPr>
            <a:r>
              <a:rPr sz="2400" dirty="0">
                <a:solidFill>
                  <a:srgbClr val="660066"/>
                </a:solidFill>
              </a:rPr>
              <a:t>Пример</a:t>
            </a:r>
            <a:r>
              <a:rPr sz="2400" spc="-93" dirty="0">
                <a:solidFill>
                  <a:srgbClr val="660066"/>
                </a:solidFill>
              </a:rPr>
              <a:t> </a:t>
            </a:r>
            <a:r>
              <a:rPr sz="2400" dirty="0">
                <a:solidFill>
                  <a:srgbClr val="660066"/>
                </a:solidFill>
              </a:rPr>
              <a:t>описания</a:t>
            </a:r>
            <a:r>
              <a:rPr sz="2400" spc="-87" dirty="0">
                <a:solidFill>
                  <a:srgbClr val="660066"/>
                </a:solidFill>
              </a:rPr>
              <a:t> </a:t>
            </a:r>
            <a:r>
              <a:rPr sz="2400" dirty="0">
                <a:solidFill>
                  <a:srgbClr val="660066"/>
                </a:solidFill>
              </a:rPr>
              <a:t>в</a:t>
            </a:r>
            <a:r>
              <a:rPr sz="2400" spc="-87" dirty="0">
                <a:solidFill>
                  <a:srgbClr val="660066"/>
                </a:solidFill>
              </a:rPr>
              <a:t> </a:t>
            </a:r>
            <a:r>
              <a:rPr sz="2400" spc="-13" dirty="0">
                <a:solidFill>
                  <a:srgbClr val="660066"/>
                </a:solidFill>
              </a:rPr>
              <a:t>таблице:</a:t>
            </a:r>
            <a:endParaRPr sz="2400"/>
          </a:p>
        </p:txBody>
      </p:sp>
      <p:pic>
        <p:nvPicPr>
          <p:cNvPr id="4" name="object 4"/>
          <p:cNvPicPr/>
          <p:nvPr/>
        </p:nvPicPr>
        <p:blipFill>
          <a:blip r:embed="rId2"/>
          <a:stretch/>
        </p:blipFill>
        <p:spPr>
          <a:xfrm>
            <a:off x="5008541" y="1694"/>
            <a:ext cx="5468111" cy="5731597"/>
          </a:xfrm>
          <a:prstGeom prst="rect">
            <a:avLst/>
          </a:prstGeom>
        </p:spPr>
      </p:pic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614916" y="1085425"/>
          <a:ext cx="3650824" cy="333586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722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22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65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87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09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54200"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600" b="1" spc="-2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Год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115147" marB="0" vert="vert27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C66BA"/>
                    </a:solidFill>
                  </a:tcPr>
                </a:tc>
                <a:tc>
                  <a:txBody>
                    <a:bodyPr/>
                    <a:lstStyle/>
                    <a:p>
                      <a:pPr marL="44450" marR="361315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Название мероприятия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115147" marB="0" vert="vert27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C66BA"/>
                    </a:solidFill>
                  </a:tcPr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Уровень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115147" marB="0" vert="vert27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C66BA"/>
                    </a:solidFill>
                  </a:tcPr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Кол-</a:t>
                      </a:r>
                      <a:r>
                        <a:rPr sz="1600" b="1" spc="-2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во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  <a:p>
                      <a:pPr marL="44450">
                        <a:lnSpc>
                          <a:spcPct val="100000"/>
                        </a:lnSpc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участников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115147" marB="0" vert="vert27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C66BA"/>
                    </a:solidFill>
                  </a:tcPr>
                </a:tc>
                <a:tc>
                  <a:txBody>
                    <a:bodyPr/>
                    <a:lstStyle/>
                    <a:p>
                      <a:pPr marL="44450" marR="46355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Кол-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во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призеров, победителей, лауреатов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115147" marB="0" vert="vert27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C66B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6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600" spc="-20" dirty="0">
                          <a:latin typeface="Trebuchet MS"/>
                          <a:cs typeface="Trebuchet MS"/>
                        </a:rPr>
                        <a:t>2021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5503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D2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D2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D2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D2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D2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445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600" spc="-20" dirty="0">
                          <a:latin typeface="Trebuchet MS"/>
                          <a:cs typeface="Trebuchet MS"/>
                        </a:rPr>
                        <a:t>2022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5503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0EA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0EA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0EA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0EA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0EA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36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600" spc="-20" dirty="0">
                          <a:latin typeface="Trebuchet MS"/>
                          <a:cs typeface="Trebuchet MS"/>
                        </a:rPr>
                        <a:t>2023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5503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D2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D2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D2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D2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D2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174267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11966" y="261257"/>
            <a:ext cx="11958736" cy="64381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8496" y="156295"/>
            <a:ext cx="11010053" cy="427532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>
              <a:spcBef>
                <a:spcPts val="133"/>
              </a:spcBef>
            </a:pPr>
            <a:r>
              <a:rPr sz="2667" dirty="0"/>
              <a:t>3.1.</a:t>
            </a:r>
            <a:r>
              <a:rPr sz="2667" spc="-47" dirty="0"/>
              <a:t> </a:t>
            </a:r>
            <a:r>
              <a:rPr sz="2667" dirty="0"/>
              <a:t>Активное</a:t>
            </a:r>
            <a:r>
              <a:rPr sz="2667" spc="-60" dirty="0"/>
              <a:t> </a:t>
            </a:r>
            <a:r>
              <a:rPr sz="2667" dirty="0"/>
              <a:t>самообразование</a:t>
            </a:r>
            <a:r>
              <a:rPr sz="2667" spc="-107" dirty="0"/>
              <a:t> </a:t>
            </a:r>
            <a:r>
              <a:rPr sz="2667" dirty="0"/>
              <a:t>и</a:t>
            </a:r>
            <a:r>
              <a:rPr sz="2667" spc="-67" dirty="0"/>
              <a:t> </a:t>
            </a:r>
            <a:r>
              <a:rPr sz="2667" dirty="0"/>
              <a:t>темп</a:t>
            </a:r>
            <a:r>
              <a:rPr sz="2667" spc="-73" dirty="0"/>
              <a:t> </a:t>
            </a:r>
            <a:r>
              <a:rPr sz="2667" dirty="0"/>
              <a:t>повышения</a:t>
            </a:r>
            <a:r>
              <a:rPr sz="2667" spc="-80" dirty="0"/>
              <a:t> </a:t>
            </a:r>
            <a:r>
              <a:rPr sz="2667" spc="-13" dirty="0"/>
              <a:t>квалификации</a:t>
            </a:r>
            <a:endParaRPr sz="2667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34872" y="828209"/>
          <a:ext cx="11905827" cy="409363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0087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24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6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683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marL="54546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marL="499109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22400">
                <a:tc gridSpan="3">
                  <a:txBody>
                    <a:bodyPr/>
                    <a:lstStyle/>
                    <a:p>
                      <a:pPr marL="215900" marR="210185" indent="17399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представлены</a:t>
                      </a:r>
                      <a:r>
                        <a:rPr sz="21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документы,</a:t>
                      </a:r>
                      <a:r>
                        <a:rPr sz="21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подтверждающие</a:t>
                      </a:r>
                      <a:r>
                        <a:rPr sz="21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активное</a:t>
                      </a:r>
                      <a:r>
                        <a:rPr sz="21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повышение</a:t>
                      </a:r>
                      <a:r>
                        <a:rPr sz="2100" b="1" spc="-5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квалификации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за</a:t>
                      </a:r>
                      <a:r>
                        <a:rPr sz="2100" b="1" spc="-4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предшествующие</a:t>
                      </a:r>
                      <a:r>
                        <a:rPr sz="2100" b="1" spc="-3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2100" b="1" spc="-3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года</a:t>
                      </a:r>
                      <a:r>
                        <a:rPr sz="2100" b="1" spc="-2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по</a:t>
                      </a:r>
                      <a:r>
                        <a:rPr sz="21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теме</a:t>
                      </a:r>
                      <a:r>
                        <a:rPr sz="21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(направлению)</a:t>
                      </a:r>
                      <a:r>
                        <a:rPr sz="21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профессиональной</a:t>
                      </a:r>
                      <a:r>
                        <a:rPr sz="21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деятельности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(или</a:t>
                      </a:r>
                      <a:r>
                        <a:rPr sz="21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проблемы</a:t>
                      </a:r>
                      <a:r>
                        <a:rPr sz="21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профессионального</a:t>
                      </a:r>
                      <a:r>
                        <a:rPr sz="21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проекта)</a:t>
                      </a:r>
                      <a:r>
                        <a:rPr sz="21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и/или</a:t>
                      </a:r>
                      <a:r>
                        <a:rPr sz="2100" b="1" spc="-3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переподготовку</a:t>
                      </a:r>
                      <a:r>
                        <a:rPr sz="2100" b="1" spc="-2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21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соответствии</a:t>
                      </a:r>
                      <a:r>
                        <a:rPr sz="21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50" dirty="0">
                          <a:latin typeface="Trebuchet MS"/>
                          <a:cs typeface="Trebuchet MS"/>
                        </a:rPr>
                        <a:t>с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  <a:p>
                      <a:pPr marL="3155315">
                        <a:lnSpc>
                          <a:spcPct val="100000"/>
                        </a:lnSpc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должностью</a:t>
                      </a:r>
                      <a:r>
                        <a:rPr sz="2100" b="1" spc="-1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аттестуемого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382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25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суммарным</a:t>
                      </a:r>
                      <a:r>
                        <a:rPr sz="21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объемом</a:t>
                      </a:r>
                      <a:r>
                        <a:rPr sz="21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21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менее</a:t>
                      </a:r>
                      <a:r>
                        <a:rPr sz="21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108</a:t>
                      </a:r>
                      <a:r>
                        <a:rPr sz="2100" b="1" spc="-2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часов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sz="21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21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20" dirty="0">
                          <a:latin typeface="Trebuchet MS"/>
                          <a:cs typeface="Trebuchet MS"/>
                        </a:rPr>
                        <a:t>т.ч.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  <a:p>
                      <a:pPr marL="279400" marR="272415" indent="-1905" algn="ctr">
                        <a:lnSpc>
                          <a:spcPct val="100000"/>
                        </a:lnSpc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по</a:t>
                      </a:r>
                      <a:r>
                        <a:rPr sz="21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ДПП</a:t>
                      </a:r>
                      <a:r>
                        <a:rPr sz="21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ПК,</a:t>
                      </a:r>
                      <a:r>
                        <a:rPr sz="21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входящим</a:t>
                      </a:r>
                      <a:r>
                        <a:rPr sz="21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21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Федеральный</a:t>
                      </a:r>
                      <a:r>
                        <a:rPr sz="21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реестр дополнительных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профессиональных</a:t>
                      </a:r>
                      <a:r>
                        <a:rPr sz="2100" b="1" spc="-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программ </a:t>
                      </a:r>
                      <a:r>
                        <a:rPr sz="2400" b="1" u="sng" spc="-10" dirty="0">
                          <a:solidFill>
                            <a:srgbClr val="FFDE66"/>
                          </a:solidFill>
                          <a:uFill>
                            <a:solidFill>
                              <a:srgbClr val="FFDE66"/>
                            </a:solidFill>
                          </a:uFill>
                          <a:latin typeface="Trebuchet MS"/>
                          <a:cs typeface="Trebuchet MS"/>
                          <a:hlinkClick r:id="rId2"/>
                        </a:rPr>
                        <a:t>https://dppo.apkpro.ru/registry/</a:t>
                      </a:r>
                      <a:r>
                        <a:rPr sz="24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FFDE66"/>
                            </a:solidFill>
                          </a:uFill>
                          <a:latin typeface="Trebuchet MS"/>
                          <a:cs typeface="Trebuchet MS"/>
                        </a:rPr>
                        <a:t>,</a:t>
                      </a:r>
                      <a:r>
                        <a:rPr sz="24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FFDE66"/>
                            </a:solidFill>
                          </a:u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а</a:t>
                      </a:r>
                      <a:r>
                        <a:rPr sz="2400" b="1" spc="-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также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1905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marL="92075" marR="30734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суммарным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объемом</a:t>
                      </a:r>
                      <a:r>
                        <a:rPr sz="21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25" dirty="0">
                          <a:latin typeface="Trebuchet MS"/>
                          <a:cs typeface="Trebuchet MS"/>
                        </a:rPr>
                        <a:t>не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менее</a:t>
                      </a:r>
                      <a:r>
                        <a:rPr sz="21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72</a:t>
                      </a:r>
                      <a:r>
                        <a:rPr sz="2100" b="1" spc="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часов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61807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marL="95885" marR="8699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суммарным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объемом</a:t>
                      </a:r>
                      <a:r>
                        <a:rPr sz="21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25" dirty="0">
                          <a:latin typeface="Trebuchet MS"/>
                          <a:cs typeface="Trebuchet MS"/>
                        </a:rPr>
                        <a:t>не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менее</a:t>
                      </a:r>
                      <a:r>
                        <a:rPr sz="21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36</a:t>
                      </a:r>
                      <a:r>
                        <a:rPr sz="2100" b="1" spc="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часов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61807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193">
                <a:tc gridSpan="3">
                  <a:txBody>
                    <a:bodyPr/>
                    <a:lstStyle/>
                    <a:p>
                      <a:pPr marL="29591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2100" b="1" spc="-7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федеральных,</a:t>
                      </a:r>
                      <a:r>
                        <a:rPr sz="21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государственных,</a:t>
                      </a:r>
                      <a:r>
                        <a:rPr sz="2100" b="1" spc="-8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муниципальных</a:t>
                      </a:r>
                      <a:r>
                        <a:rPr sz="21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образовательных</a:t>
                      </a:r>
                      <a:r>
                        <a:rPr sz="21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организациях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632459" y="5194301"/>
            <a:ext cx="10589260" cy="1494426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defTabSz="1219170">
              <a:spcBef>
                <a:spcPts val="133"/>
              </a:spcBef>
            </a:pPr>
            <a:r>
              <a:rPr sz="2400" b="1" dirty="0">
                <a:solidFill>
                  <a:srgbClr val="C00000"/>
                </a:solidFill>
                <a:latin typeface="Trebuchet MS"/>
                <a:cs typeface="Trebuchet MS"/>
              </a:rPr>
              <a:t>Документы:</a:t>
            </a:r>
            <a:r>
              <a:rPr sz="2400" b="1" spc="-6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копии</a:t>
            </a:r>
            <a:r>
              <a:rPr sz="2400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удостоверений</a:t>
            </a:r>
            <a:r>
              <a:rPr sz="2400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об</a:t>
            </a:r>
            <a:r>
              <a:rPr sz="2400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освоении</a:t>
            </a:r>
            <a:r>
              <a:rPr sz="2400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ДПП</a:t>
            </a:r>
            <a:r>
              <a:rPr sz="2400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ПК</a:t>
            </a:r>
            <a:r>
              <a:rPr sz="2400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defTabSz="1219170"/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переподготовки,</a:t>
            </a:r>
            <a:r>
              <a:rPr sz="24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стажировок</a:t>
            </a:r>
            <a:r>
              <a:rPr sz="2400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</a:t>
            </a:r>
            <a:r>
              <a:rPr sz="2400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соответствии</a:t>
            </a:r>
            <a:r>
              <a:rPr sz="24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</a:t>
            </a:r>
            <a:r>
              <a:rPr sz="2400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должностью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marR="6773" defTabSz="1219170"/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аттестуемого;</a:t>
            </a:r>
            <a:r>
              <a:rPr sz="2400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сертификаты</a:t>
            </a:r>
            <a:r>
              <a:rPr sz="24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участия</a:t>
            </a:r>
            <a:r>
              <a:rPr sz="2400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</a:t>
            </a:r>
            <a:r>
              <a:rPr sz="2400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семинарах,</a:t>
            </a:r>
            <a:r>
              <a:rPr sz="2400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заверенная</a:t>
            </a:r>
            <a:r>
              <a:rPr sz="2400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сводная таблица.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44280189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/>
          <a:stretch/>
        </p:blipFill>
        <p:spPr>
          <a:xfrm>
            <a:off x="6087534" y="1"/>
            <a:ext cx="6101417" cy="685799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/>
          <a:stretch/>
        </p:blipFill>
        <p:spPr>
          <a:xfrm>
            <a:off x="816188" y="933025"/>
            <a:ext cx="4646505" cy="585724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54990" y="49445"/>
            <a:ext cx="5416127" cy="755762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algn="ctr" defTabSz="1219170">
              <a:spcBef>
                <a:spcPts val="133"/>
              </a:spcBef>
            </a:pP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Пример</a:t>
            </a:r>
            <a:r>
              <a:rPr sz="2400" b="1" spc="-9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представления</a:t>
            </a:r>
            <a:r>
              <a:rPr sz="2400" b="1" spc="-107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13" dirty="0">
                <a:solidFill>
                  <a:srgbClr val="6F2F9F"/>
                </a:solidFill>
                <a:latin typeface="Trebuchet MS"/>
                <a:cs typeface="Trebuchet MS"/>
              </a:rPr>
              <a:t>результатов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387" algn="ctr" defTabSz="1219170"/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по</a:t>
            </a:r>
            <a:r>
              <a:rPr sz="2400" b="1" spc="-40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6F2F9F"/>
                </a:solidFill>
                <a:latin typeface="Trebuchet MS"/>
                <a:cs typeface="Trebuchet MS"/>
              </a:rPr>
              <a:t>п.</a:t>
            </a:r>
            <a:r>
              <a:rPr sz="2400" b="1" spc="-13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sz="2400" b="1" spc="-27" dirty="0">
                <a:solidFill>
                  <a:srgbClr val="6F2F9F"/>
                </a:solidFill>
                <a:latin typeface="Trebuchet MS"/>
                <a:cs typeface="Trebuchet MS"/>
              </a:rPr>
              <a:t>3.1.</a:t>
            </a:r>
            <a:endParaRPr sz="2400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82024572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8497" y="13546"/>
            <a:ext cx="10621433" cy="1494426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marR="6773">
              <a:spcBef>
                <a:spcPts val="133"/>
              </a:spcBef>
            </a:pPr>
            <a:r>
              <a:rPr sz="2400" dirty="0"/>
              <a:t>3.2.</a:t>
            </a:r>
            <a:r>
              <a:rPr sz="2400" spc="-80" dirty="0"/>
              <a:t> </a:t>
            </a:r>
            <a:r>
              <a:rPr sz="2400" dirty="0"/>
              <a:t>Транслирование</a:t>
            </a:r>
            <a:r>
              <a:rPr sz="2400" spc="-87" dirty="0"/>
              <a:t> </a:t>
            </a:r>
            <a:r>
              <a:rPr sz="2400" dirty="0"/>
              <a:t>в</a:t>
            </a:r>
            <a:r>
              <a:rPr sz="2400" spc="-80" dirty="0"/>
              <a:t> </a:t>
            </a:r>
            <a:r>
              <a:rPr sz="2400" spc="-13" dirty="0"/>
              <a:t>педагогических</a:t>
            </a:r>
            <a:r>
              <a:rPr sz="2400" spc="-40" dirty="0"/>
              <a:t> </a:t>
            </a:r>
            <a:r>
              <a:rPr sz="2400" spc="-13" dirty="0"/>
              <a:t>коллективах</a:t>
            </a:r>
            <a:r>
              <a:rPr sz="2400" spc="-73" dirty="0"/>
              <a:t> </a:t>
            </a:r>
            <a:r>
              <a:rPr sz="2400" spc="-13" dirty="0"/>
              <a:t>практических </a:t>
            </a:r>
            <a:r>
              <a:rPr sz="2400" dirty="0"/>
              <a:t>результатов,</a:t>
            </a:r>
            <a:r>
              <a:rPr sz="2400" spc="-60" dirty="0"/>
              <a:t> </a:t>
            </a:r>
            <a:r>
              <a:rPr sz="2400" dirty="0"/>
              <a:t>опыта</a:t>
            </a:r>
            <a:r>
              <a:rPr sz="2400" spc="-53" dirty="0"/>
              <a:t> </a:t>
            </a:r>
            <a:r>
              <a:rPr sz="2400" dirty="0"/>
              <a:t>инновационной</a:t>
            </a:r>
            <a:r>
              <a:rPr sz="2400" spc="-73" dirty="0"/>
              <a:t> </a:t>
            </a:r>
            <a:r>
              <a:rPr sz="2400" dirty="0"/>
              <a:t>профессиональной</a:t>
            </a:r>
            <a:r>
              <a:rPr sz="2400" spc="-73" dirty="0"/>
              <a:t> </a:t>
            </a:r>
            <a:r>
              <a:rPr sz="2400" spc="-13" dirty="0"/>
              <a:t>деятельности </a:t>
            </a:r>
            <a:r>
              <a:rPr sz="2400" dirty="0"/>
              <a:t>аттестуемого,</a:t>
            </a:r>
            <a:r>
              <a:rPr sz="2400" spc="-93" dirty="0"/>
              <a:t> </a:t>
            </a:r>
            <a:r>
              <a:rPr sz="2400" dirty="0"/>
              <a:t>активное</a:t>
            </a:r>
            <a:r>
              <a:rPr sz="2400" spc="-67" dirty="0"/>
              <a:t> </a:t>
            </a:r>
            <a:r>
              <a:rPr sz="2400" dirty="0"/>
              <a:t>участие</a:t>
            </a:r>
            <a:r>
              <a:rPr sz="2400" spc="-53" dirty="0"/>
              <a:t> </a:t>
            </a:r>
            <a:r>
              <a:rPr sz="2400" dirty="0"/>
              <a:t>в</a:t>
            </a:r>
            <a:r>
              <a:rPr sz="2400" spc="-73" dirty="0"/>
              <a:t> </a:t>
            </a:r>
            <a:r>
              <a:rPr sz="2400" dirty="0"/>
              <a:t>работе</a:t>
            </a:r>
            <a:r>
              <a:rPr sz="2400" spc="-67" dirty="0"/>
              <a:t> </a:t>
            </a:r>
            <a:r>
              <a:rPr sz="2400" dirty="0"/>
              <a:t>методических</a:t>
            </a:r>
            <a:r>
              <a:rPr sz="2400" spc="-67" dirty="0"/>
              <a:t> </a:t>
            </a:r>
            <a:r>
              <a:rPr sz="2400" spc="-13" dirty="0"/>
              <a:t>объединений, </a:t>
            </a:r>
            <a:r>
              <a:rPr sz="2400" dirty="0"/>
              <a:t>других</a:t>
            </a:r>
            <a:r>
              <a:rPr sz="2400" spc="-93" dirty="0"/>
              <a:t> </a:t>
            </a:r>
            <a:r>
              <a:rPr sz="2400" spc="-13" dirty="0"/>
              <a:t>педагогических</a:t>
            </a:r>
            <a:r>
              <a:rPr sz="2400" spc="-87" dirty="0"/>
              <a:t> </a:t>
            </a:r>
            <a:r>
              <a:rPr sz="2400" spc="-13" dirty="0"/>
              <a:t>сообществ</a:t>
            </a:r>
            <a:endParaRPr sz="240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34872" y="1596305"/>
          <a:ext cx="11906672" cy="49707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248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37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44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445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1313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21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течение</a:t>
                      </a:r>
                      <a:r>
                        <a:rPr sz="21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5</a:t>
                      </a:r>
                      <a:r>
                        <a:rPr sz="2100" b="1" spc="-5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лет</a:t>
                      </a:r>
                      <a:r>
                        <a:rPr sz="2100" b="1" spc="-4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представлены</a:t>
                      </a:r>
                      <a:r>
                        <a:rPr sz="21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публикации</a:t>
                      </a:r>
                      <a:r>
                        <a:rPr sz="21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21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официальных</a:t>
                      </a:r>
                      <a:r>
                        <a:rPr sz="21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рецензируемых</a:t>
                      </a:r>
                      <a:r>
                        <a:rPr sz="21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изданиях,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на</a:t>
                      </a:r>
                      <a:r>
                        <a:rPr sz="21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веб-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сайтах,</a:t>
                      </a:r>
                      <a:r>
                        <a:rPr sz="21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имеющих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свидетельство</a:t>
                      </a:r>
                      <a:r>
                        <a:rPr sz="21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о</a:t>
                      </a:r>
                      <a:r>
                        <a:rPr sz="21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регистрации</a:t>
                      </a:r>
                      <a:r>
                        <a:rPr sz="21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25" dirty="0">
                          <a:latin typeface="Trebuchet MS"/>
                          <a:cs typeface="Trebuchet MS"/>
                        </a:rPr>
                        <a:t>СМИ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0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21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менее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5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4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21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менее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5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21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менее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5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04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и</a:t>
                      </a:r>
                      <a:r>
                        <a:rPr sz="21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/или</a:t>
                      </a:r>
                      <a:r>
                        <a:rPr sz="21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выступления</a:t>
                      </a:r>
                      <a:r>
                        <a:rPr sz="21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на</a:t>
                      </a:r>
                      <a:r>
                        <a:rPr sz="21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мероприятиях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44320">
                <a:tc>
                  <a:txBody>
                    <a:bodyPr/>
                    <a:lstStyle/>
                    <a:p>
                      <a:pPr marL="127000" marR="121285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(не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менее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4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),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описывающие</a:t>
                      </a:r>
                      <a:r>
                        <a:rPr sz="1900" b="1" spc="-20" dirty="0">
                          <a:latin typeface="Trebuchet MS"/>
                          <a:cs typeface="Trebuchet MS"/>
                        </a:rPr>
                        <a:t> опыт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и</a:t>
                      </a:r>
                      <a:r>
                        <a:rPr sz="19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результаты</a:t>
                      </a:r>
                      <a:r>
                        <a:rPr sz="19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инновационной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  <a:p>
                      <a:pPr marL="123189" marR="116205" algn="ctr">
                        <a:lnSpc>
                          <a:spcPct val="100000"/>
                        </a:lnSpc>
                      </a:pP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деятельности,</a:t>
                      </a:r>
                      <a:r>
                        <a:rPr sz="19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активного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участия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работе</a:t>
                      </a:r>
                      <a:r>
                        <a:rPr sz="19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методических объединений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5503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170815" marR="145415" indent="-16510" algn="just">
                        <a:lnSpc>
                          <a:spcPct val="100000"/>
                        </a:lnSpc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(не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менее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)</a:t>
                      </a:r>
                      <a:r>
                        <a:rPr sz="19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на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мероприятиях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(в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т.ч.</a:t>
                      </a:r>
                      <a:r>
                        <a:rPr sz="19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рамках</a:t>
                      </a:r>
                      <a:r>
                        <a:rPr sz="1900" b="1" spc="-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деятельности </a:t>
                      </a:r>
                      <a:r>
                        <a:rPr sz="19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методических</a:t>
                      </a:r>
                      <a:r>
                        <a:rPr sz="1900" b="1" spc="-7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объединений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),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66887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142240" marR="132080" indent="-1270" algn="ctr">
                        <a:lnSpc>
                          <a:spcPct val="100000"/>
                        </a:lnSpc>
                        <a:spcBef>
                          <a:spcPts val="1165"/>
                        </a:spcBef>
                      </a:pPr>
                      <a:r>
                        <a:rPr sz="1900" b="1" dirty="0">
                          <a:latin typeface="Trebuchet MS"/>
                          <a:cs typeface="Trebuchet MS"/>
                        </a:rPr>
                        <a:t>(не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менее</a:t>
                      </a:r>
                      <a:r>
                        <a:rPr sz="19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)</a:t>
                      </a:r>
                      <a:r>
                        <a:rPr sz="19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на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мероприятиях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 (в</a:t>
                      </a:r>
                      <a:r>
                        <a:rPr sz="19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т.ч.</a:t>
                      </a:r>
                      <a:r>
                        <a:rPr sz="19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50" dirty="0">
                          <a:latin typeface="Trebuchet MS"/>
                          <a:cs typeface="Trebuchet MS"/>
                        </a:rPr>
                        <a:t>в </a:t>
                      </a:r>
                      <a:r>
                        <a:rPr sz="1900" b="1" dirty="0">
                          <a:latin typeface="Trebuchet MS"/>
                          <a:cs typeface="Trebuchet MS"/>
                        </a:rPr>
                        <a:t>рамках</a:t>
                      </a:r>
                      <a:r>
                        <a:rPr sz="19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деятельности </a:t>
                      </a:r>
                      <a:r>
                        <a:rPr sz="19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методических</a:t>
                      </a:r>
                      <a:r>
                        <a:rPr sz="1900" b="1" spc="-7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9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объединений</a:t>
                      </a:r>
                      <a:r>
                        <a:rPr sz="1900" b="1" spc="-10" dirty="0">
                          <a:latin typeface="Trebuchet MS"/>
                          <a:cs typeface="Trebuchet MS"/>
                        </a:rPr>
                        <a:t>)</a:t>
                      </a:r>
                      <a:endParaRPr sz="1900">
                        <a:latin typeface="Trebuchet MS"/>
                        <a:cs typeface="Trebuchet MS"/>
                      </a:endParaRPr>
                    </a:p>
                  </a:txBody>
                  <a:tcPr marL="0" marR="0" marT="19727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72160">
                <a:tc>
                  <a:txBody>
                    <a:bodyPr/>
                    <a:lstStyle/>
                    <a:p>
                      <a:pPr marL="1238885" marR="372110" indent="-861694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1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регионального</a:t>
                      </a:r>
                      <a:r>
                        <a:rPr sz="2100" b="1" spc="-6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(и</a:t>
                      </a:r>
                      <a:r>
                        <a:rPr sz="21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выше) уровня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49657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21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ниже</a:t>
                      </a:r>
                      <a:r>
                        <a:rPr sz="21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регионального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уровня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1803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100" b="1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21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dirty="0">
                          <a:latin typeface="Trebuchet MS"/>
                          <a:cs typeface="Trebuchet MS"/>
                        </a:rPr>
                        <a:t>ниже</a:t>
                      </a:r>
                      <a:r>
                        <a:rPr sz="21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1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муниципального </a:t>
                      </a:r>
                      <a:r>
                        <a:rPr sz="2100" b="1" spc="-10" dirty="0">
                          <a:latin typeface="Trebuchet MS"/>
                          <a:cs typeface="Trebuchet MS"/>
                        </a:rPr>
                        <a:t>уровня</a:t>
                      </a:r>
                      <a:endParaRPr sz="21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4453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имеются</a:t>
                      </a:r>
                      <a:r>
                        <a:rPr sz="2400" b="1" spc="-6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подтверждающие</a:t>
                      </a:r>
                      <a:r>
                        <a:rPr sz="2400" b="1" spc="-8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документы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4187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691307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1329" y="112890"/>
            <a:ext cx="15593340" cy="936089"/>
          </a:xfrm>
          <a:prstGeom prst="rect">
            <a:avLst/>
          </a:prstGeom>
        </p:spPr>
        <p:txBody>
          <a:bodyPr vert="horz" wrap="square" lIns="0" tIns="358139" rIns="0" bIns="0" rtlCol="0">
            <a:spAutoFit/>
          </a:bodyPr>
          <a:lstStyle/>
          <a:p>
            <a:pPr marL="112604">
              <a:spcBef>
                <a:spcPts val="133"/>
              </a:spcBef>
            </a:pPr>
            <a:r>
              <a:rPr sz="3733" dirty="0">
                <a:solidFill>
                  <a:srgbClr val="660066"/>
                </a:solidFill>
              </a:rPr>
              <a:t>Примерный</a:t>
            </a:r>
            <a:r>
              <a:rPr sz="3733" spc="-227" dirty="0">
                <a:solidFill>
                  <a:srgbClr val="660066"/>
                </a:solidFill>
              </a:rPr>
              <a:t> </a:t>
            </a:r>
            <a:r>
              <a:rPr sz="3733" dirty="0">
                <a:solidFill>
                  <a:srgbClr val="660066"/>
                </a:solidFill>
              </a:rPr>
              <a:t>перечень</a:t>
            </a:r>
            <a:r>
              <a:rPr sz="3733" spc="-220" dirty="0">
                <a:solidFill>
                  <a:srgbClr val="660066"/>
                </a:solidFill>
              </a:rPr>
              <a:t> </a:t>
            </a:r>
            <a:r>
              <a:rPr sz="3733" spc="-13" dirty="0">
                <a:solidFill>
                  <a:srgbClr val="660066"/>
                </a:solidFill>
              </a:rPr>
              <a:t>документов:</a:t>
            </a:r>
            <a:endParaRPr sz="3733"/>
          </a:p>
        </p:txBody>
      </p:sp>
      <p:sp>
        <p:nvSpPr>
          <p:cNvPr id="3" name="object 3"/>
          <p:cNvSpPr txBox="1"/>
          <p:nvPr/>
        </p:nvSpPr>
        <p:spPr>
          <a:xfrm>
            <a:off x="440267" y="1541271"/>
            <a:ext cx="9317567" cy="3977157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381837" indent="-364904" defTabSz="1219170">
              <a:spcBef>
                <a:spcPts val="133"/>
              </a:spcBef>
              <a:buClr>
                <a:srgbClr val="B03E9A"/>
              </a:buClr>
              <a:buSzPct val="72916"/>
              <a:buFont typeface="Cambria"/>
              <a:buChar char="⦿"/>
              <a:tabLst>
                <a:tab pos="381837" algn="l"/>
              </a:tabLst>
            </a:pPr>
            <a:r>
              <a:rPr sz="32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программы</a:t>
            </a:r>
            <a:r>
              <a:rPr sz="32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32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конференций,</a:t>
            </a:r>
            <a:r>
              <a:rPr sz="3200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32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семинаров</a:t>
            </a:r>
            <a:r>
              <a:rPr sz="3200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32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</a:t>
            </a:r>
            <a:endParaRPr sz="32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2684" defTabSz="1219170"/>
            <a:r>
              <a:rPr sz="32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указанием</a:t>
            </a:r>
            <a:r>
              <a:rPr sz="32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32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уровня,</a:t>
            </a:r>
            <a:r>
              <a:rPr sz="32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32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ФИО,</a:t>
            </a:r>
            <a:r>
              <a:rPr sz="3200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32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темы</a:t>
            </a:r>
            <a:r>
              <a:rPr sz="3200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32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выступления,</a:t>
            </a:r>
            <a:endParaRPr sz="32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1837" indent="-364904" defTabSz="1219170">
              <a:spcBef>
                <a:spcPts val="800"/>
              </a:spcBef>
              <a:buClr>
                <a:srgbClr val="B03E9A"/>
              </a:buClr>
              <a:buSzPct val="72916"/>
              <a:buFont typeface="Cambria"/>
              <a:buChar char="⦿"/>
              <a:tabLst>
                <a:tab pos="381837" algn="l"/>
              </a:tabLst>
            </a:pPr>
            <a:r>
              <a:rPr sz="32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протоколы</a:t>
            </a:r>
            <a:r>
              <a:rPr sz="3200" b="1" spc="-10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32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заседаний</a:t>
            </a:r>
            <a:r>
              <a:rPr sz="3200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3200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МО,</a:t>
            </a:r>
            <a:endParaRPr sz="32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1837" indent="-364904" defTabSz="1219170">
              <a:spcBef>
                <a:spcPts val="800"/>
              </a:spcBef>
              <a:buClr>
                <a:srgbClr val="B03E9A"/>
              </a:buClr>
              <a:buSzPct val="72916"/>
              <a:buFont typeface="Cambria"/>
              <a:buChar char="⦿"/>
              <a:tabLst>
                <a:tab pos="381837" algn="l"/>
              </a:tabLst>
            </a:pPr>
            <a:r>
              <a:rPr sz="32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ссылки</a:t>
            </a:r>
            <a:r>
              <a:rPr sz="3200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32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на</a:t>
            </a:r>
            <a:r>
              <a:rPr sz="3200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32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сайты,</a:t>
            </a:r>
            <a:endParaRPr sz="32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1837" indent="-364904" defTabSz="1219170">
              <a:spcBef>
                <a:spcPts val="807"/>
              </a:spcBef>
              <a:buClr>
                <a:srgbClr val="B03E9A"/>
              </a:buClr>
              <a:buSzPct val="72916"/>
              <a:buFont typeface="Cambria"/>
              <a:buChar char="⦿"/>
              <a:tabLst>
                <a:tab pos="381837" algn="l"/>
              </a:tabLst>
            </a:pPr>
            <a:r>
              <a:rPr sz="32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скриншоты</a:t>
            </a:r>
            <a:r>
              <a:rPr sz="3200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32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оглавлений</a:t>
            </a:r>
            <a:r>
              <a:rPr sz="3200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32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сборников,</a:t>
            </a:r>
            <a:endParaRPr sz="32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1837" indent="-364904" defTabSz="1219170">
              <a:spcBef>
                <a:spcPts val="800"/>
              </a:spcBef>
              <a:buClr>
                <a:srgbClr val="B03E9A"/>
              </a:buClr>
              <a:buSzPct val="72916"/>
              <a:buFont typeface="Cambria"/>
              <a:buChar char="⦿"/>
              <a:tabLst>
                <a:tab pos="381837" algn="l"/>
              </a:tabLst>
            </a:pPr>
            <a:r>
              <a:rPr sz="32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ссылки</a:t>
            </a:r>
            <a:r>
              <a:rPr sz="3200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32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на</a:t>
            </a:r>
            <a:r>
              <a:rPr sz="3200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32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публикации,</a:t>
            </a:r>
            <a:endParaRPr sz="320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1837" indent="-364904" defTabSz="1219170">
              <a:spcBef>
                <a:spcPts val="800"/>
              </a:spcBef>
              <a:buClr>
                <a:srgbClr val="B03E9A"/>
              </a:buClr>
              <a:buSzPct val="72916"/>
              <a:buFont typeface="Cambria"/>
              <a:buChar char="⦿"/>
              <a:tabLst>
                <a:tab pos="381837" algn="l"/>
              </a:tabLst>
            </a:pPr>
            <a:r>
              <a:rPr sz="32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конспекты</a:t>
            </a:r>
            <a:r>
              <a:rPr sz="3200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32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открытых</a:t>
            </a:r>
            <a:r>
              <a:rPr sz="3200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32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уроков</a:t>
            </a:r>
            <a:r>
              <a:rPr sz="3200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3200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3200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3200" b="1" spc="-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т.п.</a:t>
            </a:r>
            <a:endParaRPr sz="3200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72359634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/>
          <a:stretch/>
        </p:blipFill>
        <p:spPr>
          <a:xfrm>
            <a:off x="6192520" y="665479"/>
            <a:ext cx="5464387" cy="604012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1329" y="112890"/>
            <a:ext cx="15593340" cy="427532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752556">
              <a:spcBef>
                <a:spcPts val="133"/>
              </a:spcBef>
            </a:pPr>
            <a:r>
              <a:rPr sz="2667" dirty="0">
                <a:solidFill>
                  <a:srgbClr val="660066"/>
                </a:solidFill>
              </a:rPr>
              <a:t>Примеры</a:t>
            </a:r>
            <a:r>
              <a:rPr sz="2667" spc="-67" dirty="0">
                <a:solidFill>
                  <a:srgbClr val="660066"/>
                </a:solidFill>
              </a:rPr>
              <a:t> </a:t>
            </a:r>
            <a:r>
              <a:rPr sz="2667" dirty="0">
                <a:solidFill>
                  <a:srgbClr val="660066"/>
                </a:solidFill>
              </a:rPr>
              <a:t>описания</a:t>
            </a:r>
            <a:r>
              <a:rPr sz="2667" spc="-60" dirty="0">
                <a:solidFill>
                  <a:srgbClr val="660066"/>
                </a:solidFill>
              </a:rPr>
              <a:t> </a:t>
            </a:r>
            <a:r>
              <a:rPr sz="2667" dirty="0">
                <a:solidFill>
                  <a:srgbClr val="660066"/>
                </a:solidFill>
              </a:rPr>
              <a:t>результатов</a:t>
            </a:r>
            <a:r>
              <a:rPr sz="2667" spc="-60" dirty="0">
                <a:solidFill>
                  <a:srgbClr val="660066"/>
                </a:solidFill>
              </a:rPr>
              <a:t> </a:t>
            </a:r>
            <a:r>
              <a:rPr sz="2667" dirty="0">
                <a:solidFill>
                  <a:srgbClr val="660066"/>
                </a:solidFill>
              </a:rPr>
              <a:t>по</a:t>
            </a:r>
            <a:r>
              <a:rPr sz="2667" spc="-73" dirty="0">
                <a:solidFill>
                  <a:srgbClr val="660066"/>
                </a:solidFill>
              </a:rPr>
              <a:t> </a:t>
            </a:r>
            <a:r>
              <a:rPr sz="2667" dirty="0">
                <a:solidFill>
                  <a:srgbClr val="660066"/>
                </a:solidFill>
              </a:rPr>
              <a:t>п.</a:t>
            </a:r>
            <a:r>
              <a:rPr sz="2667" spc="-60" dirty="0">
                <a:solidFill>
                  <a:srgbClr val="660066"/>
                </a:solidFill>
              </a:rPr>
              <a:t> </a:t>
            </a:r>
            <a:r>
              <a:rPr sz="2667" spc="-27" dirty="0">
                <a:solidFill>
                  <a:srgbClr val="660066"/>
                </a:solidFill>
              </a:rPr>
              <a:t>3.2.</a:t>
            </a:r>
            <a:endParaRPr sz="2667"/>
          </a:p>
        </p:txBody>
      </p:sp>
      <p:pic>
        <p:nvPicPr>
          <p:cNvPr id="4" name="object 4"/>
          <p:cNvPicPr/>
          <p:nvPr/>
        </p:nvPicPr>
        <p:blipFill>
          <a:blip r:embed="rId3"/>
          <a:stretch/>
        </p:blipFill>
        <p:spPr>
          <a:xfrm>
            <a:off x="435346" y="704755"/>
            <a:ext cx="5406117" cy="5701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31829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95944" y="195943"/>
            <a:ext cx="11784562" cy="65594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8496" y="71628"/>
            <a:ext cx="10481733" cy="591551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>
              <a:spcBef>
                <a:spcPts val="133"/>
              </a:spcBef>
            </a:pPr>
            <a:r>
              <a:rPr sz="3733" dirty="0"/>
              <a:t>3.3.</a:t>
            </a:r>
            <a:r>
              <a:rPr sz="3733" spc="-107" dirty="0"/>
              <a:t> </a:t>
            </a:r>
            <a:r>
              <a:rPr sz="3733" dirty="0"/>
              <a:t>Участие</a:t>
            </a:r>
            <a:r>
              <a:rPr sz="3733" spc="-80" dirty="0"/>
              <a:t> </a:t>
            </a:r>
            <a:r>
              <a:rPr sz="3733" dirty="0"/>
              <a:t>в</a:t>
            </a:r>
            <a:r>
              <a:rPr sz="3733" spc="-87" dirty="0"/>
              <a:t> </a:t>
            </a:r>
            <a:r>
              <a:rPr sz="3733" spc="-13" dirty="0"/>
              <a:t>профессиональных</a:t>
            </a:r>
            <a:r>
              <a:rPr sz="3733" spc="-80" dirty="0"/>
              <a:t> </a:t>
            </a:r>
            <a:r>
              <a:rPr sz="3733" spc="-13" dirty="0"/>
              <a:t>конкурсах</a:t>
            </a:r>
            <a:endParaRPr sz="3733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34872" y="828208"/>
          <a:ext cx="11906672" cy="586909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248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37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44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36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607">
                <a:tc gridSpan="3">
                  <a:txBody>
                    <a:bodyPr/>
                    <a:lstStyle/>
                    <a:p>
                      <a:pPr marL="71882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latin typeface="Trebuchet MS"/>
                          <a:cs typeface="Trebuchet MS"/>
                        </a:rPr>
                        <a:t>за</a:t>
                      </a:r>
                      <a:r>
                        <a:rPr sz="24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предшествующие</a:t>
                      </a:r>
                      <a:r>
                        <a:rPr sz="24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5</a:t>
                      </a:r>
                      <a:r>
                        <a:rPr sz="2400" b="1" spc="-4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лет</a:t>
                      </a:r>
                      <a:r>
                        <a:rPr sz="2400" b="1" spc="-5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участие</a:t>
                      </a:r>
                      <a:r>
                        <a:rPr sz="24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24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профессиональных</a:t>
                      </a:r>
                      <a:r>
                        <a:rPr sz="24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конкурсах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2680">
                <a:tc rowSpan="2">
                  <a:txBody>
                    <a:bodyPr/>
                    <a:lstStyle/>
                    <a:p>
                      <a:pPr marL="148590" marR="1409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Минпросвещения</a:t>
                      </a:r>
                      <a:r>
                        <a:rPr sz="2400" b="1" spc="-8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России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,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конкурсах,</a:t>
                      </a:r>
                      <a:r>
                        <a:rPr sz="2400" b="1" spc="-1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реализуемых Академией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  <a:p>
                      <a:pPr marL="148590" marR="140970" algn="ctr">
                        <a:lnSpc>
                          <a:spcPct val="100000"/>
                        </a:lnSpc>
                      </a:pPr>
                      <a:r>
                        <a:rPr sz="2400" b="1" dirty="0">
                          <a:latin typeface="Trebuchet MS"/>
                          <a:cs typeface="Trebuchet MS"/>
                        </a:rPr>
                        <a:t>Минпросвещения</a:t>
                      </a:r>
                      <a:r>
                        <a:rPr sz="2400" b="1" spc="-1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России,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конкурсах,</a:t>
                      </a:r>
                      <a:r>
                        <a:rPr sz="2400" b="1" spc="-1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реализуемых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при</a:t>
                      </a:r>
                      <a:r>
                        <a:rPr sz="24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поддержке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Минпросвещения</a:t>
                      </a:r>
                      <a:r>
                        <a:rPr sz="2400" b="1" spc="-8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России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1045844" marR="146685" indent="-893444">
                        <a:lnSpc>
                          <a:spcPct val="100000"/>
                        </a:lnSpc>
                        <a:spcBef>
                          <a:spcPts val="1110"/>
                        </a:spcBef>
                      </a:pPr>
                      <a:r>
                        <a:rPr sz="2400" b="1" dirty="0"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24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ниже</a:t>
                      </a:r>
                      <a:r>
                        <a:rPr sz="24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регионального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уровня,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1879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974090" marR="469265" indent="-496570">
                        <a:lnSpc>
                          <a:spcPct val="100000"/>
                        </a:lnSpc>
                        <a:spcBef>
                          <a:spcPts val="1110"/>
                        </a:spcBef>
                      </a:pPr>
                      <a:r>
                        <a:rPr sz="24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муниципального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уровня,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1879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5871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400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dirty="0">
                          <a:latin typeface="Trebuchet MS"/>
                          <a:cs typeface="Trebuchet MS"/>
                        </a:rPr>
                        <a:t>организованных</a:t>
                      </a:r>
                      <a:r>
                        <a:rPr sz="2400" b="1" spc="-1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государственными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  <a:p>
                      <a:pPr marL="91440" marR="765810">
                        <a:lnSpc>
                          <a:spcPct val="100000"/>
                        </a:lnSpc>
                      </a:pP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(муниципальными)</a:t>
                      </a:r>
                      <a:r>
                        <a:rPr sz="24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учреждениями</a:t>
                      </a:r>
                      <a:r>
                        <a:rPr sz="24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системы образования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3607">
                <a:tc gridSpan="3">
                  <a:txBody>
                    <a:bodyPr/>
                    <a:lstStyle/>
                    <a:p>
                      <a:pPr marL="96520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dirty="0">
                          <a:latin typeface="Trebuchet MS"/>
                          <a:cs typeface="Trebuchet MS"/>
                        </a:rPr>
                        <a:t>и</a:t>
                      </a:r>
                      <a:r>
                        <a:rPr sz="2400" b="1" spc="-4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/или</a:t>
                      </a:r>
                      <a:r>
                        <a:rPr sz="24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результативное</a:t>
                      </a:r>
                      <a:r>
                        <a:rPr sz="24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участие</a:t>
                      </a:r>
                      <a:r>
                        <a:rPr sz="24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24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профессиональном</a:t>
                      </a:r>
                      <a:r>
                        <a:rPr sz="24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конкурсе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53440">
                <a:tc>
                  <a:txBody>
                    <a:bodyPr/>
                    <a:lstStyle/>
                    <a:p>
                      <a:pPr marL="1195705" marR="255270" indent="-93535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2400" b="1" spc="-2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ниже</a:t>
                      </a:r>
                      <a:r>
                        <a:rPr sz="2400" b="1" spc="-2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регионального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уровня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1087755" marR="541020" indent="-53848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муниципального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уровня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sz="2400" b="1" spc="-50" dirty="0">
                          <a:latin typeface="Trebuchet MS"/>
                          <a:cs typeface="Trebuchet MS"/>
                        </a:rPr>
                        <a:t>-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237067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53440">
                <a:tc gridSpan="3">
                  <a:txBody>
                    <a:bodyPr/>
                    <a:lstStyle/>
                    <a:p>
                      <a:pPr marL="106680" marR="100965" indent="71501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представлены</a:t>
                      </a:r>
                      <a:r>
                        <a:rPr sz="2400" b="1" spc="-7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подтверждающие</a:t>
                      </a:r>
                      <a:r>
                        <a:rPr sz="2400" b="1" spc="-5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документы:</a:t>
                      </a:r>
                      <a:r>
                        <a:rPr sz="2400" b="1" spc="-3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дипломы,</a:t>
                      </a:r>
                      <a:r>
                        <a:rPr sz="24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грамоты, сертификаты</a:t>
                      </a:r>
                      <a:r>
                        <a:rPr sz="24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участия</a:t>
                      </a:r>
                      <a:r>
                        <a:rPr sz="24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24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профессиональных</a:t>
                      </a:r>
                      <a:r>
                        <a:rPr sz="2400" b="1" spc="-8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конкурсах</a:t>
                      </a:r>
                      <a:r>
                        <a:rPr sz="24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с</a:t>
                      </a:r>
                      <a:r>
                        <a:rPr sz="24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указанием</a:t>
                      </a:r>
                      <a:r>
                        <a:rPr sz="2400" b="1" spc="-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их</a:t>
                      </a:r>
                      <a:r>
                        <a:rPr sz="24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статуса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390894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44594" y="1153498"/>
            <a:ext cx="9631679" cy="4634324"/>
          </a:xfrm>
          <a:prstGeom prst="rect">
            <a:avLst/>
          </a:prstGeom>
        </p:spPr>
        <p:txBody>
          <a:bodyPr vert="horz" wrap="square" lIns="0" tIns="118533" rIns="0" bIns="0" rtlCol="0">
            <a:spAutoFit/>
          </a:bodyPr>
          <a:lstStyle/>
          <a:p>
            <a:pPr marL="483435" indent="-466502" defTabSz="1219170">
              <a:spcBef>
                <a:spcPts val="933"/>
              </a:spcBef>
              <a:buClr>
                <a:srgbClr val="B03E9A"/>
              </a:buClr>
              <a:buSzPct val="72500"/>
              <a:buFont typeface="Cambria"/>
              <a:buChar char="⦿"/>
              <a:tabLst>
                <a:tab pos="483435" algn="l"/>
              </a:tabLst>
            </a:pP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«Учитель</a:t>
            </a:r>
            <a:r>
              <a:rPr sz="2667" b="1" spc="-10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года»;</a:t>
            </a:r>
            <a:endParaRPr sz="26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5224" indent="-368291" defTabSz="1219170">
              <a:spcBef>
                <a:spcPts val="800"/>
              </a:spcBef>
              <a:buClr>
                <a:srgbClr val="B03E9A"/>
              </a:buClr>
              <a:buSzPct val="72500"/>
              <a:buFont typeface="Cambria"/>
              <a:buChar char="⦿"/>
              <a:tabLst>
                <a:tab pos="385224" algn="l"/>
              </a:tabLst>
            </a:pP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Всероссийская</a:t>
            </a:r>
            <a:r>
              <a:rPr sz="26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олимпиада</a:t>
            </a:r>
            <a:r>
              <a:rPr sz="2667" b="1" spc="-1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«Команда</a:t>
            </a:r>
            <a:r>
              <a:rPr sz="2667" b="1" spc="-12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большой</a:t>
            </a:r>
            <a:r>
              <a:rPr sz="2667" b="1" spc="-12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страны»,</a:t>
            </a:r>
            <a:endParaRPr sz="26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483435" indent="-466502" defTabSz="1219170">
              <a:spcBef>
                <a:spcPts val="800"/>
              </a:spcBef>
              <a:buClr>
                <a:srgbClr val="B03E9A"/>
              </a:buClr>
              <a:buSzPct val="72500"/>
              <a:buFont typeface="Cambria"/>
              <a:buChar char="⦿"/>
              <a:tabLst>
                <a:tab pos="483435" algn="l"/>
              </a:tabLst>
            </a:pP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«Лучшие</a:t>
            </a:r>
            <a:r>
              <a:rPr sz="2667" b="1" spc="-1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учителя»</a:t>
            </a:r>
            <a:endParaRPr sz="26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4377" indent="-367444" defTabSz="1219170">
              <a:spcBef>
                <a:spcPts val="800"/>
              </a:spcBef>
              <a:buClr>
                <a:srgbClr val="B03E9A"/>
              </a:buClr>
              <a:buSzPct val="72500"/>
              <a:buFont typeface="Cambria"/>
              <a:buChar char="⦿"/>
              <a:tabLst>
                <a:tab pos="384377" algn="l"/>
              </a:tabLst>
            </a:pP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«Мой</a:t>
            </a:r>
            <a:r>
              <a:rPr sz="2667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лучший</a:t>
            </a:r>
            <a:r>
              <a:rPr sz="2667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урок»,</a:t>
            </a:r>
            <a:endParaRPr sz="26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5224" indent="-368291" defTabSz="1219170">
              <a:spcBef>
                <a:spcPts val="800"/>
              </a:spcBef>
              <a:buClr>
                <a:srgbClr val="B03E9A"/>
              </a:buClr>
              <a:buSzPct val="72500"/>
              <a:buFont typeface="Cambria"/>
              <a:buChar char="⦿"/>
              <a:tabLst>
                <a:tab pos="385224" algn="l"/>
              </a:tabLst>
            </a:pPr>
            <a:r>
              <a:rPr sz="26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«Территория профессионального</a:t>
            </a:r>
            <a:r>
              <a:rPr sz="2667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мастерства»;</a:t>
            </a:r>
            <a:endParaRPr sz="26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5224" indent="-368291" defTabSz="1219170">
              <a:spcBef>
                <a:spcPts val="800"/>
              </a:spcBef>
              <a:buClr>
                <a:srgbClr val="B03E9A"/>
              </a:buClr>
              <a:buSzPct val="72500"/>
              <a:buFont typeface="Cambria"/>
              <a:buChar char="⦿"/>
              <a:tabLst>
                <a:tab pos="385224" algn="l"/>
              </a:tabLst>
            </a:pP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«Золотая</a:t>
            </a:r>
            <a:r>
              <a:rPr sz="2667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медаль</a:t>
            </a:r>
            <a:r>
              <a:rPr sz="2667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Сибирской</a:t>
            </a:r>
            <a:r>
              <a:rPr sz="2667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ярмарки»;</a:t>
            </a:r>
            <a:endParaRPr sz="26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5224" indent="-368291" defTabSz="1219170">
              <a:spcBef>
                <a:spcPts val="800"/>
              </a:spcBef>
              <a:buClr>
                <a:srgbClr val="B03E9A"/>
              </a:buClr>
              <a:buSzPct val="72500"/>
              <a:buFont typeface="Cambria"/>
              <a:buChar char="⦿"/>
              <a:tabLst>
                <a:tab pos="385224" algn="l"/>
              </a:tabLst>
            </a:pP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«Путь</a:t>
            </a:r>
            <a:r>
              <a:rPr sz="26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к</a:t>
            </a:r>
            <a:r>
              <a:rPr sz="2667" b="1" spc="-2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успеху»;</a:t>
            </a:r>
            <a:endParaRPr sz="26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5224" indent="-368291" defTabSz="1219170">
              <a:spcBef>
                <a:spcPts val="807"/>
              </a:spcBef>
              <a:buClr>
                <a:srgbClr val="B03E9A"/>
              </a:buClr>
              <a:buSzPct val="72500"/>
              <a:buFont typeface="Cambria"/>
              <a:buChar char="⦿"/>
              <a:tabLst>
                <a:tab pos="385224" algn="l"/>
              </a:tabLst>
            </a:pP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Региональная</a:t>
            </a:r>
            <a:r>
              <a:rPr sz="2667" b="1" spc="-1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олимпиада</a:t>
            </a:r>
            <a:r>
              <a:rPr sz="2667" b="1" spc="-1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учителей</a:t>
            </a:r>
            <a:r>
              <a:rPr sz="2667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математики</a:t>
            </a:r>
            <a:endParaRPr sz="2667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385224" indent="-368291" defTabSz="1219170">
              <a:spcBef>
                <a:spcPts val="800"/>
              </a:spcBef>
              <a:buClr>
                <a:srgbClr val="B03E9A"/>
              </a:buClr>
              <a:buSzPct val="72500"/>
              <a:buFont typeface="Cambria"/>
              <a:buChar char="⦿"/>
              <a:tabLst>
                <a:tab pos="385224" algn="l"/>
              </a:tabLst>
            </a:pP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«Учитель</a:t>
            </a:r>
            <a:r>
              <a:rPr sz="2667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математики</a:t>
            </a:r>
            <a:r>
              <a:rPr sz="2667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–</a:t>
            </a:r>
            <a:r>
              <a:rPr sz="2667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профессионал»</a:t>
            </a:r>
            <a:r>
              <a:rPr sz="26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2667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6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проч.</a:t>
            </a:r>
            <a:endParaRPr sz="2667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1329" y="112890"/>
            <a:ext cx="15593340" cy="936089"/>
          </a:xfrm>
          <a:prstGeom prst="rect">
            <a:avLst/>
          </a:prstGeom>
        </p:spPr>
        <p:txBody>
          <a:bodyPr vert="horz" wrap="square" lIns="0" tIns="358139" rIns="0" bIns="0" rtlCol="0">
            <a:spAutoFit/>
          </a:bodyPr>
          <a:lstStyle/>
          <a:p>
            <a:pPr marL="112604">
              <a:spcBef>
                <a:spcPts val="133"/>
              </a:spcBef>
            </a:pPr>
            <a:r>
              <a:rPr sz="3733" spc="-13" dirty="0">
                <a:solidFill>
                  <a:srgbClr val="660066"/>
                </a:solidFill>
              </a:rPr>
              <a:t>Рекомендуемые</a:t>
            </a:r>
            <a:r>
              <a:rPr sz="3733" spc="-200" dirty="0">
                <a:solidFill>
                  <a:srgbClr val="660066"/>
                </a:solidFill>
              </a:rPr>
              <a:t> </a:t>
            </a:r>
            <a:r>
              <a:rPr sz="3733" spc="-13" dirty="0">
                <a:solidFill>
                  <a:srgbClr val="660066"/>
                </a:solidFill>
              </a:rPr>
              <a:t>конкурсы:</a:t>
            </a:r>
            <a:endParaRPr sz="3733"/>
          </a:p>
        </p:txBody>
      </p:sp>
    </p:spTree>
    <p:extLst>
      <p:ext uri="{BB962C8B-B14F-4D97-AF65-F5344CB8AC3E}">
        <p14:creationId xmlns:p14="http://schemas.microsoft.com/office/powerpoint/2010/main" val="390557084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3106" y="2492501"/>
            <a:ext cx="4674447" cy="1001983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>
              <a:spcBef>
                <a:spcPts val="133"/>
              </a:spcBef>
            </a:pPr>
            <a:r>
              <a:rPr sz="3200" dirty="0"/>
              <a:t>Пример</a:t>
            </a:r>
            <a:r>
              <a:rPr sz="3200" spc="-33" dirty="0"/>
              <a:t> </a:t>
            </a:r>
            <a:r>
              <a:rPr sz="3200" spc="-13" dirty="0"/>
              <a:t>представления</a:t>
            </a:r>
            <a:endParaRPr sz="3200"/>
          </a:p>
          <a:p>
            <a:pPr marL="128690">
              <a:spcBef>
                <a:spcPts val="7"/>
              </a:spcBef>
            </a:pPr>
            <a:r>
              <a:rPr sz="3200" dirty="0"/>
              <a:t>результатов</a:t>
            </a:r>
            <a:r>
              <a:rPr sz="3200" spc="-73" dirty="0"/>
              <a:t> </a:t>
            </a:r>
            <a:r>
              <a:rPr sz="3200" dirty="0"/>
              <a:t>по</a:t>
            </a:r>
            <a:r>
              <a:rPr sz="3200" spc="-67" dirty="0"/>
              <a:t> </a:t>
            </a:r>
            <a:r>
              <a:rPr sz="3200" dirty="0"/>
              <a:t>п.</a:t>
            </a:r>
            <a:r>
              <a:rPr sz="3200" spc="-67" dirty="0"/>
              <a:t> </a:t>
            </a:r>
            <a:r>
              <a:rPr sz="3200" spc="-27" dirty="0"/>
              <a:t>3.3.</a:t>
            </a:r>
            <a:endParaRPr sz="3200"/>
          </a:p>
        </p:txBody>
      </p:sp>
      <p:pic>
        <p:nvPicPr>
          <p:cNvPr id="3" name="object 3"/>
          <p:cNvPicPr/>
          <p:nvPr/>
        </p:nvPicPr>
        <p:blipFill>
          <a:blip r:embed="rId2"/>
          <a:stretch/>
        </p:blipFill>
        <p:spPr>
          <a:xfrm>
            <a:off x="5135879" y="1"/>
            <a:ext cx="7053071" cy="6854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22043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307910" y="177282"/>
            <a:ext cx="11756571" cy="64754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1329" y="112890"/>
            <a:ext cx="15593340" cy="919781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>
              <a:spcBef>
                <a:spcPts val="133"/>
              </a:spcBef>
            </a:pPr>
            <a:r>
              <a:rPr dirty="0"/>
              <a:t>3.4.</a:t>
            </a:r>
            <a:r>
              <a:rPr spc="-127" dirty="0"/>
              <a:t> </a:t>
            </a:r>
            <a:r>
              <a:rPr dirty="0"/>
              <a:t>Общественное</a:t>
            </a:r>
            <a:r>
              <a:rPr spc="-107" dirty="0"/>
              <a:t> </a:t>
            </a:r>
            <a:r>
              <a:rPr dirty="0"/>
              <a:t>признание</a:t>
            </a:r>
            <a:r>
              <a:rPr spc="-120" dirty="0"/>
              <a:t> </a:t>
            </a:r>
            <a:r>
              <a:rPr spc="-13" dirty="0"/>
              <a:t>профессионализма</a:t>
            </a:r>
          </a:p>
          <a:p>
            <a:pPr marL="16933"/>
            <a:r>
              <a:rPr dirty="0"/>
              <a:t>аттестуемого</a:t>
            </a:r>
            <a:r>
              <a:rPr spc="-173" dirty="0"/>
              <a:t> </a:t>
            </a:r>
            <a:r>
              <a:rPr dirty="0"/>
              <a:t>участниками</a:t>
            </a:r>
            <a:r>
              <a:rPr spc="-167" dirty="0"/>
              <a:t> </a:t>
            </a:r>
            <a:r>
              <a:rPr dirty="0"/>
              <a:t>образовательных</a:t>
            </a:r>
            <a:r>
              <a:rPr spc="-160" dirty="0"/>
              <a:t> </a:t>
            </a:r>
            <a:r>
              <a:rPr spc="-13" dirty="0"/>
              <a:t>отношений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34868" y="1212256"/>
          <a:ext cx="11904133" cy="489542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482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361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196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445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балл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83C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6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5</a:t>
                      </a:r>
                      <a:r>
                        <a:rPr sz="2400" b="1" spc="-1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лет</a:t>
                      </a:r>
                      <a:r>
                        <a:rPr sz="2400" b="1" spc="-2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и</a:t>
                      </a:r>
                      <a:r>
                        <a:rPr sz="2400" b="1" spc="-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более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не</a:t>
                      </a:r>
                      <a:r>
                        <a:rPr sz="2400" b="1" spc="-2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менее</a:t>
                      </a:r>
                      <a:r>
                        <a:rPr sz="2400" b="1" spc="-3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5-</a:t>
                      </a: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ти</a:t>
                      </a:r>
                      <a:r>
                        <a:rPr sz="2400" b="1" spc="-1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лет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2400" b="1" spc="-4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предшествующие</a:t>
                      </a:r>
                      <a:r>
                        <a:rPr sz="2400" b="1" spc="-5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2400" b="1" spc="-3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года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58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2593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dirty="0">
                          <a:latin typeface="Trebuchet MS"/>
                          <a:cs typeface="Trebuchet MS"/>
                        </a:rPr>
                        <a:t>аттестуемый</a:t>
                      </a:r>
                      <a:r>
                        <a:rPr sz="24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участвует</a:t>
                      </a:r>
                      <a:r>
                        <a:rPr sz="24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в</a:t>
                      </a:r>
                      <a:r>
                        <a:rPr sz="24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работе</a:t>
                      </a:r>
                      <a:r>
                        <a:rPr sz="24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экспертных</a:t>
                      </a:r>
                      <a:r>
                        <a:rPr sz="24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комиссий,</a:t>
                      </a:r>
                      <a:r>
                        <a:rPr sz="24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жюри</a:t>
                      </a:r>
                      <a:r>
                        <a:rPr sz="24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конкурсов</a:t>
                      </a:r>
                      <a:r>
                        <a:rPr sz="2400" b="1" spc="-5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25" dirty="0">
                          <a:latin typeface="Trebuchet MS"/>
                          <a:cs typeface="Trebuchet MS"/>
                        </a:rPr>
                        <a:t>(по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400" b="1" dirty="0">
                          <a:latin typeface="Trebuchet MS"/>
                          <a:cs typeface="Trebuchet MS"/>
                        </a:rPr>
                        <a:t>направлению</a:t>
                      </a:r>
                      <a:r>
                        <a:rPr sz="2400" b="1" spc="-10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профессиональной</a:t>
                      </a:r>
                      <a:r>
                        <a:rPr sz="2400" b="1" spc="-9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деятельности)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2493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3440">
                <a:tc>
                  <a:txBody>
                    <a:bodyPr/>
                    <a:lstStyle/>
                    <a:p>
                      <a:pPr marL="454659" marR="448945" indent="8255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регионального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(и</a:t>
                      </a:r>
                      <a:r>
                        <a:rPr sz="24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выше)</a:t>
                      </a:r>
                      <a:r>
                        <a:rPr sz="24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уровня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6364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муниципального</a:t>
                      </a:r>
                      <a:r>
                        <a:rPr sz="2400" b="1" spc="-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уровня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31900" marR="462280" indent="-76263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институционального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уровня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3440">
                <a:tc gridSpan="3">
                  <a:txBody>
                    <a:bodyPr/>
                    <a:lstStyle/>
                    <a:p>
                      <a:pPr marL="3095625" marR="584200" indent="-2505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dirty="0">
                          <a:latin typeface="Trebuchet MS"/>
                          <a:cs typeface="Trebuchet MS"/>
                        </a:rPr>
                        <a:t>и/или</a:t>
                      </a:r>
                      <a:r>
                        <a:rPr sz="24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имеет</a:t>
                      </a:r>
                      <a:r>
                        <a:rPr sz="24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грамоты,</a:t>
                      </a:r>
                      <a:r>
                        <a:rPr sz="24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благодарности</a:t>
                      </a:r>
                      <a:r>
                        <a:rPr sz="24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(от</a:t>
                      </a:r>
                      <a:r>
                        <a:rPr sz="2400" b="1" spc="-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органов</a:t>
                      </a:r>
                      <a:r>
                        <a:rPr sz="2400" b="1" spc="-6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законодательной</a:t>
                      </a:r>
                      <a:r>
                        <a:rPr sz="2400" b="1" spc="-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50" dirty="0">
                          <a:latin typeface="Trebuchet MS"/>
                          <a:cs typeface="Trebuchet MS"/>
                        </a:rPr>
                        <a:t>и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исполнительной</a:t>
                      </a:r>
                      <a:r>
                        <a:rPr sz="2400" b="1" spc="-3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власти)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53440">
                <a:tc>
                  <a:txBody>
                    <a:bodyPr/>
                    <a:lstStyle/>
                    <a:p>
                      <a:pPr marL="454659" marR="448945" indent="8255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регионального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(и</a:t>
                      </a:r>
                      <a:r>
                        <a:rPr sz="24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выше)</a:t>
                      </a:r>
                      <a:r>
                        <a:rPr sz="24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уровня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63245" marR="541020" indent="-1397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муниципального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(и</a:t>
                      </a:r>
                      <a:r>
                        <a:rPr sz="2400" b="1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latin typeface="Trebuchet MS"/>
                          <a:cs typeface="Trebuchet MS"/>
                        </a:rPr>
                        <a:t>выше)</a:t>
                      </a:r>
                      <a:r>
                        <a:rPr sz="2400" b="1" spc="-5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уровня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9390" marR="191135" indent="1676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институционального</a:t>
                      </a:r>
                      <a:r>
                        <a:rPr sz="2400" b="1" spc="3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5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и </a:t>
                      </a:r>
                      <a:r>
                        <a:rPr sz="24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муниципального</a:t>
                      </a:r>
                      <a:r>
                        <a:rPr sz="2400" b="1" spc="-5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latin typeface="Trebuchet MS"/>
                          <a:cs typeface="Trebuchet MS"/>
                        </a:rPr>
                        <a:t>уровней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4453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представлены</a:t>
                      </a:r>
                      <a:r>
                        <a:rPr sz="2400" b="1" spc="-8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подтверждающие</a:t>
                      </a:r>
                      <a:r>
                        <a:rPr sz="2400" b="1" spc="-5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2400" b="1" spc="-10" dirty="0">
                          <a:solidFill>
                            <a:srgbClr val="C00000"/>
                          </a:solidFill>
                          <a:latin typeface="Trebuchet MS"/>
                          <a:cs typeface="Trebuchet MS"/>
                        </a:rPr>
                        <a:t>документы</a:t>
                      </a:r>
                      <a:endParaRPr sz="2400">
                        <a:latin typeface="Trebuchet MS"/>
                        <a:cs typeface="Trebuchet MS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0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906034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43559" y="2492501"/>
            <a:ext cx="4674447" cy="1001983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>
              <a:spcBef>
                <a:spcPts val="133"/>
              </a:spcBef>
            </a:pPr>
            <a:r>
              <a:rPr sz="3200" dirty="0"/>
              <a:t>Пример</a:t>
            </a:r>
            <a:r>
              <a:rPr sz="3200" spc="-33" dirty="0"/>
              <a:t> </a:t>
            </a:r>
            <a:r>
              <a:rPr sz="3200" spc="-13" dirty="0"/>
              <a:t>представления</a:t>
            </a:r>
            <a:endParaRPr sz="3200"/>
          </a:p>
          <a:p>
            <a:pPr marL="128690">
              <a:spcBef>
                <a:spcPts val="7"/>
              </a:spcBef>
            </a:pPr>
            <a:r>
              <a:rPr sz="3200" dirty="0"/>
              <a:t>результатов</a:t>
            </a:r>
            <a:r>
              <a:rPr sz="3200" spc="-73" dirty="0"/>
              <a:t> </a:t>
            </a:r>
            <a:r>
              <a:rPr sz="3200" dirty="0"/>
              <a:t>по</a:t>
            </a:r>
            <a:r>
              <a:rPr sz="3200" spc="-67" dirty="0"/>
              <a:t> </a:t>
            </a:r>
            <a:r>
              <a:rPr sz="3200" dirty="0"/>
              <a:t>п.</a:t>
            </a:r>
            <a:r>
              <a:rPr sz="3200" spc="-67" dirty="0"/>
              <a:t> </a:t>
            </a:r>
            <a:r>
              <a:rPr sz="3200" spc="-27" dirty="0"/>
              <a:t>3.4.</a:t>
            </a:r>
            <a:endParaRPr sz="3200"/>
          </a:p>
        </p:txBody>
      </p:sp>
      <p:pic>
        <p:nvPicPr>
          <p:cNvPr id="3" name="object 3"/>
          <p:cNvPicPr/>
          <p:nvPr/>
        </p:nvPicPr>
        <p:blipFill>
          <a:blip r:embed="rId2"/>
          <a:stretch/>
        </p:blipFill>
        <p:spPr>
          <a:xfrm>
            <a:off x="5577839" y="164252"/>
            <a:ext cx="4849908" cy="635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10140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67951" y="177282"/>
            <a:ext cx="11943184" cy="641946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49290" y="149291"/>
            <a:ext cx="11821885" cy="661540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/>
          <a:stretch/>
        </p:blipFill>
        <p:spPr>
          <a:xfrm>
            <a:off x="687899" y="478027"/>
            <a:ext cx="5719165" cy="44466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8497" y="971464"/>
            <a:ext cx="8470900" cy="774699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6933">
              <a:spcBef>
                <a:spcPts val="120"/>
              </a:spcBef>
              <a:tabLst>
                <a:tab pos="701869" algn="l"/>
              </a:tabLst>
            </a:pPr>
            <a:r>
              <a:rPr sz="2467" b="0" spc="720" dirty="0">
                <a:solidFill>
                  <a:srgbClr val="B03E9A"/>
                </a:solidFill>
                <a:latin typeface="Cambria"/>
                <a:cs typeface="Cambria"/>
              </a:rPr>
              <a:t>🞜</a:t>
            </a:r>
            <a:r>
              <a:rPr sz="2467" b="0" dirty="0">
                <a:solidFill>
                  <a:srgbClr val="B03E9A"/>
                </a:solidFill>
                <a:latin typeface="Cambria"/>
                <a:cs typeface="Cambria"/>
              </a:rPr>
              <a:t>	</a:t>
            </a:r>
            <a:r>
              <a:rPr sz="2267" dirty="0">
                <a:solidFill>
                  <a:srgbClr val="000000"/>
                </a:solidFill>
              </a:rPr>
              <a:t>Описывайте</a:t>
            </a:r>
            <a:r>
              <a:rPr sz="2267" spc="-60" dirty="0">
                <a:solidFill>
                  <a:srgbClr val="000000"/>
                </a:solidFill>
              </a:rPr>
              <a:t> </a:t>
            </a:r>
            <a:r>
              <a:rPr sz="2267" dirty="0">
                <a:solidFill>
                  <a:srgbClr val="C00000"/>
                </a:solidFill>
              </a:rPr>
              <a:t>СВОИ</a:t>
            </a:r>
            <a:r>
              <a:rPr sz="2267" spc="-73" dirty="0">
                <a:solidFill>
                  <a:srgbClr val="C00000"/>
                </a:solidFill>
              </a:rPr>
              <a:t> </a:t>
            </a:r>
            <a:r>
              <a:rPr sz="2267" dirty="0">
                <a:solidFill>
                  <a:srgbClr val="000000"/>
                </a:solidFill>
              </a:rPr>
              <a:t>результаты,</a:t>
            </a:r>
            <a:r>
              <a:rPr sz="2267" spc="-53" dirty="0">
                <a:solidFill>
                  <a:srgbClr val="000000"/>
                </a:solidFill>
              </a:rPr>
              <a:t> </a:t>
            </a:r>
            <a:r>
              <a:rPr sz="2267" dirty="0">
                <a:solidFill>
                  <a:srgbClr val="000000"/>
                </a:solidFill>
              </a:rPr>
              <a:t>а</a:t>
            </a:r>
            <a:r>
              <a:rPr sz="2267" spc="-47" dirty="0">
                <a:solidFill>
                  <a:srgbClr val="000000"/>
                </a:solidFill>
              </a:rPr>
              <a:t> </a:t>
            </a:r>
            <a:r>
              <a:rPr sz="2267" dirty="0">
                <a:solidFill>
                  <a:srgbClr val="000000"/>
                </a:solidFill>
              </a:rPr>
              <a:t>не</a:t>
            </a:r>
            <a:r>
              <a:rPr sz="2267" spc="-53" dirty="0">
                <a:solidFill>
                  <a:srgbClr val="000000"/>
                </a:solidFill>
              </a:rPr>
              <a:t> </a:t>
            </a:r>
            <a:r>
              <a:rPr sz="2267" dirty="0">
                <a:solidFill>
                  <a:srgbClr val="000000"/>
                </a:solidFill>
              </a:rPr>
              <a:t>общие</a:t>
            </a:r>
            <a:r>
              <a:rPr sz="2267" spc="-53" dirty="0">
                <a:solidFill>
                  <a:srgbClr val="000000"/>
                </a:solidFill>
              </a:rPr>
              <a:t> </a:t>
            </a:r>
            <a:r>
              <a:rPr sz="2267" spc="-13" dirty="0">
                <a:solidFill>
                  <a:srgbClr val="000000"/>
                </a:solidFill>
              </a:rPr>
              <a:t>положения.</a:t>
            </a:r>
            <a:endParaRPr sz="2267">
              <a:latin typeface="Cambria"/>
              <a:cs typeface="Cambria"/>
            </a:endParaRPr>
          </a:p>
          <a:p>
            <a:pPr marL="16933">
              <a:spcBef>
                <a:spcPts val="13"/>
              </a:spcBef>
              <a:tabLst>
                <a:tab pos="701869" algn="l"/>
              </a:tabLst>
            </a:pPr>
            <a:r>
              <a:rPr sz="2467" b="0" spc="720" dirty="0">
                <a:solidFill>
                  <a:srgbClr val="B03E9A"/>
                </a:solidFill>
                <a:latin typeface="Cambria"/>
                <a:cs typeface="Cambria"/>
              </a:rPr>
              <a:t>🞜</a:t>
            </a:r>
            <a:r>
              <a:rPr sz="2467" b="0" dirty="0">
                <a:solidFill>
                  <a:srgbClr val="B03E9A"/>
                </a:solidFill>
                <a:latin typeface="Cambria"/>
                <a:cs typeface="Cambria"/>
              </a:rPr>
              <a:t>	</a:t>
            </a:r>
            <a:r>
              <a:rPr sz="2267" dirty="0">
                <a:solidFill>
                  <a:srgbClr val="C00000"/>
                </a:solidFill>
              </a:rPr>
              <a:t>Кратко,</a:t>
            </a:r>
            <a:r>
              <a:rPr sz="2267" spc="-27" dirty="0">
                <a:solidFill>
                  <a:srgbClr val="C00000"/>
                </a:solidFill>
              </a:rPr>
              <a:t> </a:t>
            </a:r>
            <a:r>
              <a:rPr sz="2267" dirty="0">
                <a:solidFill>
                  <a:srgbClr val="C00000"/>
                </a:solidFill>
              </a:rPr>
              <a:t>но</a:t>
            </a:r>
            <a:r>
              <a:rPr sz="2267" spc="-27" dirty="0">
                <a:solidFill>
                  <a:srgbClr val="C00000"/>
                </a:solidFill>
              </a:rPr>
              <a:t> </a:t>
            </a:r>
            <a:r>
              <a:rPr sz="2267" spc="-13" dirty="0">
                <a:solidFill>
                  <a:srgbClr val="C00000"/>
                </a:solidFill>
              </a:rPr>
              <a:t>ёмко!</a:t>
            </a:r>
            <a:endParaRPr sz="2267">
              <a:latin typeface="Cambria"/>
              <a:cs typeface="Cambr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48496" y="1728555"/>
            <a:ext cx="10315787" cy="456278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6933" defTabSz="1219170">
              <a:lnSpc>
                <a:spcPts val="2667"/>
              </a:lnSpc>
              <a:spcBef>
                <a:spcPts val="120"/>
              </a:spcBef>
              <a:tabLst>
                <a:tab pos="701869" algn="l"/>
              </a:tabLst>
            </a:pPr>
            <a:r>
              <a:rPr sz="2467" spc="720" dirty="0">
                <a:solidFill>
                  <a:srgbClr val="B03E9A"/>
                </a:solidFill>
                <a:latin typeface="Cambria"/>
                <a:cs typeface="Cambria"/>
              </a:rPr>
              <a:t>🞜</a:t>
            </a:r>
            <a:r>
              <a:rPr sz="2467" dirty="0">
                <a:solidFill>
                  <a:srgbClr val="B03E9A"/>
                </a:solidFill>
                <a:latin typeface="Cambria"/>
                <a:cs typeface="Cambria"/>
              </a:rPr>
              <a:t>	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Материалы</a:t>
            </a:r>
            <a:r>
              <a:rPr sz="2267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должны</a:t>
            </a:r>
            <a:r>
              <a:rPr sz="2267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соответствовать</a:t>
            </a:r>
            <a:r>
              <a:rPr sz="2267" b="1" spc="-10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указанной</a:t>
            </a:r>
            <a:r>
              <a:rPr sz="2267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</a:t>
            </a:r>
            <a:r>
              <a:rPr sz="2267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заявлении</a:t>
            </a:r>
            <a:endParaRPr sz="2267" dirty="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702716" defTabSz="1219170">
              <a:lnSpc>
                <a:spcPts val="2427"/>
              </a:lnSpc>
            </a:pPr>
            <a:r>
              <a:rPr lang="ru-RU" sz="2267" b="1" spc="-13" dirty="0" smtClean="0">
                <a:solidFill>
                  <a:srgbClr val="C00000"/>
                </a:solidFill>
                <a:latin typeface="Trebuchet MS"/>
                <a:cs typeface="Trebuchet MS"/>
              </a:rPr>
              <a:t>с</a:t>
            </a:r>
            <a:r>
              <a:rPr sz="2267" b="1" spc="-13" dirty="0" err="1" smtClean="0">
                <a:solidFill>
                  <a:srgbClr val="C00000"/>
                </a:solidFill>
                <a:latin typeface="Trebuchet MS"/>
                <a:cs typeface="Trebuchet MS"/>
              </a:rPr>
              <a:t>пециализации</a:t>
            </a:r>
            <a:r>
              <a:rPr lang="ru-RU" sz="2267" b="1" spc="-13" dirty="0" smtClean="0">
                <a:solidFill>
                  <a:srgbClr val="C00000"/>
                </a:solidFill>
                <a:latin typeface="Trebuchet MS"/>
                <a:cs typeface="Trebuchet MS"/>
              </a:rPr>
              <a:t>.</a:t>
            </a:r>
            <a:endParaRPr sz="2267" dirty="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defTabSz="1219170">
              <a:spcBef>
                <a:spcPts val="53"/>
              </a:spcBef>
              <a:tabLst>
                <a:tab pos="701869" algn="l"/>
              </a:tabLst>
            </a:pPr>
            <a:r>
              <a:rPr sz="2467" spc="720" dirty="0">
                <a:solidFill>
                  <a:srgbClr val="B03E9A"/>
                </a:solidFill>
                <a:latin typeface="Cambria"/>
                <a:cs typeface="Cambria"/>
              </a:rPr>
              <a:t>🞜</a:t>
            </a:r>
            <a:r>
              <a:rPr sz="2467" dirty="0">
                <a:solidFill>
                  <a:srgbClr val="B03E9A"/>
                </a:solidFill>
                <a:latin typeface="Cambria"/>
                <a:cs typeface="Cambria"/>
              </a:rPr>
              <a:t>	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На</a:t>
            </a:r>
            <a:r>
              <a:rPr sz="2267" b="1" spc="-6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всех</a:t>
            </a:r>
            <a:r>
              <a:rPr sz="2267" b="1" spc="-73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документах</a:t>
            </a:r>
            <a:r>
              <a:rPr sz="2267" b="1" spc="-47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должны</a:t>
            </a:r>
            <a:r>
              <a:rPr sz="2267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быть</a:t>
            </a:r>
            <a:r>
              <a:rPr sz="2267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указаны</a:t>
            </a:r>
            <a:r>
              <a:rPr sz="2267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ФИО</a:t>
            </a:r>
            <a:r>
              <a:rPr sz="2267" b="1" spc="-8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rgbClr val="C00000"/>
                </a:solidFill>
                <a:latin typeface="Trebuchet MS"/>
                <a:cs typeface="Trebuchet MS"/>
              </a:rPr>
              <a:t>аттестуемого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;</a:t>
            </a:r>
            <a:endParaRPr sz="2267" dirty="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702716" marR="6773" indent="-685783" defTabSz="1219170">
              <a:lnSpc>
                <a:spcPct val="79600"/>
              </a:lnSpc>
              <a:spcBef>
                <a:spcPts val="620"/>
              </a:spcBef>
              <a:tabLst>
                <a:tab pos="701869" algn="l"/>
              </a:tabLst>
            </a:pPr>
            <a:r>
              <a:rPr sz="2467" spc="720" dirty="0">
                <a:solidFill>
                  <a:srgbClr val="B03E9A"/>
                </a:solidFill>
                <a:latin typeface="Cambria"/>
                <a:cs typeface="Cambria"/>
              </a:rPr>
              <a:t>🞜</a:t>
            </a:r>
            <a:r>
              <a:rPr sz="2467" dirty="0">
                <a:solidFill>
                  <a:srgbClr val="B03E9A"/>
                </a:solidFill>
                <a:latin typeface="Cambria"/>
                <a:cs typeface="Cambria"/>
              </a:rPr>
              <a:t>	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Не</a:t>
            </a:r>
            <a:r>
              <a:rPr sz="2267" b="1" spc="-10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перегружайте</a:t>
            </a:r>
            <a:r>
              <a:rPr sz="2267" b="1" spc="-4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приложения:</a:t>
            </a:r>
            <a:r>
              <a:rPr sz="2267" b="1" spc="-8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если</a:t>
            </a:r>
            <a:r>
              <a:rPr sz="2267" b="1" spc="-10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документов</a:t>
            </a:r>
            <a:r>
              <a:rPr sz="2267" b="1" spc="-9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много</a:t>
            </a:r>
            <a:r>
              <a:rPr sz="2267" b="1" spc="-12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(дипломов,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сертификатов,</a:t>
            </a:r>
            <a:r>
              <a:rPr sz="2267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грамот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2267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т.п.),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то</a:t>
            </a:r>
            <a:r>
              <a:rPr sz="2267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лучше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сделать</a:t>
            </a:r>
            <a:r>
              <a:rPr sz="2267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таблицу</a:t>
            </a:r>
            <a:r>
              <a:rPr sz="2267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заверить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</a:t>
            </a:r>
            <a:r>
              <a:rPr sz="2267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руководителя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организации.</a:t>
            </a:r>
            <a:endParaRPr sz="2267" dirty="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16933" defTabSz="1219170">
              <a:lnSpc>
                <a:spcPts val="2667"/>
              </a:lnSpc>
              <a:spcBef>
                <a:spcPts val="53"/>
              </a:spcBef>
              <a:tabLst>
                <a:tab pos="701869" algn="l"/>
              </a:tabLst>
            </a:pPr>
            <a:r>
              <a:rPr sz="2467" spc="720" dirty="0">
                <a:solidFill>
                  <a:srgbClr val="B03E9A"/>
                </a:solidFill>
                <a:latin typeface="Cambria"/>
                <a:cs typeface="Cambria"/>
              </a:rPr>
              <a:t>🞜</a:t>
            </a:r>
            <a:r>
              <a:rPr sz="2467" dirty="0">
                <a:solidFill>
                  <a:srgbClr val="B03E9A"/>
                </a:solidFill>
                <a:latin typeface="Cambria"/>
                <a:cs typeface="Cambria"/>
              </a:rPr>
              <a:t>	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После</a:t>
            </a:r>
            <a:r>
              <a:rPr sz="2267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заполнения</a:t>
            </a:r>
            <a:r>
              <a:rPr sz="2267" b="1" spc="-4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заявления</a:t>
            </a:r>
            <a:r>
              <a:rPr sz="2267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проверьте</a:t>
            </a:r>
            <a:r>
              <a:rPr sz="2267" b="1" spc="-33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все</a:t>
            </a:r>
            <a:r>
              <a:rPr sz="2267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приложенные</a:t>
            </a:r>
            <a:endParaRPr sz="2267" dirty="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702716" marR="529153" defTabSz="1219170">
              <a:lnSpc>
                <a:spcPct val="79900"/>
              </a:lnSpc>
              <a:spcBef>
                <a:spcPts val="253"/>
              </a:spcBef>
            </a:pP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материалы</a:t>
            </a:r>
            <a:r>
              <a:rPr sz="2267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тексты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(ошибки,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описки,</a:t>
            </a:r>
            <a:r>
              <a:rPr sz="2267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повторы,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пикселизация</a:t>
            </a:r>
            <a:r>
              <a:rPr sz="2267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т.п.),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работу</a:t>
            </a:r>
            <a:r>
              <a:rPr sz="2267" b="1" spc="-67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ссылок</a:t>
            </a:r>
            <a:r>
              <a:rPr sz="2267" b="1" spc="-7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2267" b="1" spc="-10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указанных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сайтов.</a:t>
            </a:r>
            <a:endParaRPr sz="2267" dirty="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702716" marR="1504489" indent="-685783" defTabSz="1219170">
              <a:lnSpc>
                <a:spcPct val="79200"/>
              </a:lnSpc>
              <a:spcBef>
                <a:spcPts val="673"/>
              </a:spcBef>
              <a:tabLst>
                <a:tab pos="701869" algn="l"/>
              </a:tabLst>
            </a:pPr>
            <a:r>
              <a:rPr sz="2467" spc="720" dirty="0">
                <a:solidFill>
                  <a:srgbClr val="B03E9A"/>
                </a:solidFill>
                <a:latin typeface="Cambria"/>
                <a:cs typeface="Cambria"/>
              </a:rPr>
              <a:t>🞜</a:t>
            </a:r>
            <a:r>
              <a:rPr sz="2467" dirty="0">
                <a:solidFill>
                  <a:srgbClr val="B03E9A"/>
                </a:solidFill>
                <a:latin typeface="Cambria"/>
                <a:cs typeface="Cambria"/>
              </a:rPr>
              <a:t>	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Можно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приложить</a:t>
            </a:r>
            <a:r>
              <a:rPr sz="2267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скриншоты</a:t>
            </a:r>
            <a:r>
              <a:rPr sz="2267" b="1" spc="-67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страниц</a:t>
            </a:r>
            <a:r>
              <a:rPr sz="2267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сайтов</a:t>
            </a:r>
            <a:r>
              <a:rPr sz="2267" b="1" spc="-8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с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нужными материалами.</a:t>
            </a:r>
            <a:endParaRPr sz="2267" dirty="0">
              <a:solidFill>
                <a:sysClr val="windowText" lastClr="000000"/>
              </a:solidFill>
              <a:latin typeface="Trebuchet MS"/>
              <a:cs typeface="Trebuchet MS"/>
            </a:endParaRPr>
          </a:p>
          <a:p>
            <a:pPr marL="702716" marR="1583227" indent="-685783" defTabSz="1219170">
              <a:lnSpc>
                <a:spcPct val="79400"/>
              </a:lnSpc>
              <a:spcBef>
                <a:spcPts val="660"/>
              </a:spcBef>
              <a:tabLst>
                <a:tab pos="701869" algn="l"/>
              </a:tabLst>
            </a:pPr>
            <a:r>
              <a:rPr sz="2467" spc="720" dirty="0">
                <a:solidFill>
                  <a:srgbClr val="B03E9A"/>
                </a:solidFill>
                <a:latin typeface="Cambria"/>
                <a:cs typeface="Cambria"/>
              </a:rPr>
              <a:t>🞜</a:t>
            </a:r>
            <a:r>
              <a:rPr sz="2467" dirty="0">
                <a:solidFill>
                  <a:srgbClr val="B03E9A"/>
                </a:solidFill>
                <a:latin typeface="Cambria"/>
                <a:cs typeface="Cambria"/>
              </a:rPr>
              <a:t>	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Файлы</a:t>
            </a:r>
            <a:r>
              <a:rPr sz="2267" b="1" spc="-1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приложений</a:t>
            </a:r>
            <a:r>
              <a:rPr sz="2267" b="1" spc="-6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называйте</a:t>
            </a:r>
            <a:r>
              <a:rPr sz="2267" b="1" spc="-87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rgbClr val="C00000"/>
                </a:solidFill>
                <a:latin typeface="Trebuchet MS"/>
                <a:cs typeface="Trebuchet MS"/>
              </a:rPr>
              <a:t>адекватно</a:t>
            </a:r>
            <a:r>
              <a:rPr sz="2267" b="1" spc="-10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rgbClr val="C00000"/>
                </a:solidFill>
                <a:latin typeface="Trebuchet MS"/>
                <a:cs typeface="Trebuchet MS"/>
              </a:rPr>
              <a:t>содержанию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(урок_дроби,</a:t>
            </a:r>
            <a:r>
              <a:rPr sz="2267" b="1" spc="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программа_Логика_5-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6,</a:t>
            </a:r>
            <a:r>
              <a:rPr sz="2267" b="1" spc="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грамота_Минобр.,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удостоверение</a:t>
            </a:r>
            <a:r>
              <a:rPr sz="2267" b="1" spc="-3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ПК</a:t>
            </a:r>
            <a:r>
              <a:rPr sz="2267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2021</a:t>
            </a:r>
            <a:r>
              <a:rPr sz="2267" b="1" spc="-4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dirty="0">
                <a:solidFill>
                  <a:sysClr val="windowText" lastClr="000000"/>
                </a:solidFill>
                <a:latin typeface="Trebuchet MS"/>
                <a:cs typeface="Trebuchet MS"/>
              </a:rPr>
              <a:t>и</a:t>
            </a:r>
            <a:r>
              <a:rPr sz="2267" b="1" spc="-5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sz="2267" b="1" spc="-13" dirty="0">
                <a:solidFill>
                  <a:sysClr val="windowText" lastClr="000000"/>
                </a:solidFill>
                <a:latin typeface="Trebuchet MS"/>
                <a:cs typeface="Trebuchet MS"/>
              </a:rPr>
              <a:t>т.п.).</a:t>
            </a:r>
            <a:endParaRPr sz="2267" dirty="0">
              <a:solidFill>
                <a:sysClr val="windowText" lastClr="000000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10771687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13267" y="72475"/>
            <a:ext cx="6221307" cy="1633220"/>
            <a:chOff x="234950" y="54356"/>
            <a:chExt cx="4665980" cy="1224915"/>
          </a:xfrm>
        </p:grpSpPr>
        <p:pic>
          <p:nvPicPr>
            <p:cNvPr id="3" name="object 3"/>
            <p:cNvPicPr/>
            <p:nvPr/>
          </p:nvPicPr>
          <p:blipFill>
            <a:blip r:embed="rId2"/>
            <a:stretch/>
          </p:blipFill>
          <p:spPr>
            <a:xfrm>
              <a:off x="531996" y="54356"/>
              <a:ext cx="4368863" cy="43484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/>
            <a:stretch/>
          </p:blipFill>
          <p:spPr>
            <a:xfrm>
              <a:off x="234950" y="326390"/>
              <a:ext cx="3238754" cy="952753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53625" y="-108457"/>
            <a:ext cx="5877560" cy="1412224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marR="6773">
              <a:spcBef>
                <a:spcPts val="133"/>
              </a:spcBef>
            </a:pPr>
            <a:r>
              <a:rPr sz="4533" dirty="0"/>
              <a:t>Выводы</a:t>
            </a:r>
            <a:r>
              <a:rPr sz="4533" spc="-53" dirty="0"/>
              <a:t> </a:t>
            </a:r>
            <a:r>
              <a:rPr sz="4533" spc="-13" dirty="0"/>
              <a:t>экспертного заключения:</a:t>
            </a:r>
            <a:endParaRPr sz="4533"/>
          </a:p>
        </p:txBody>
      </p:sp>
      <p:sp>
        <p:nvSpPr>
          <p:cNvPr id="6" name="object 6"/>
          <p:cNvSpPr txBox="1">
            <a:spLocks noGrp="1"/>
          </p:cNvSpPr>
          <p:nvPr>
            <p:ph type="body" idx="1"/>
          </p:nvPr>
        </p:nvSpPr>
        <p:spPr>
          <a:xfrm>
            <a:off x="459459" y="1931529"/>
            <a:ext cx="13725031" cy="3558837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382684" marR="2169106" indent="-365751">
              <a:spcBef>
                <a:spcPts val="133"/>
              </a:spcBef>
            </a:pPr>
            <a:r>
              <a:rPr dirty="0"/>
              <a:t>Считать</a:t>
            </a:r>
            <a:r>
              <a:rPr spc="-87" dirty="0"/>
              <a:t> </a:t>
            </a:r>
            <a:r>
              <a:rPr dirty="0"/>
              <a:t>уровень</a:t>
            </a:r>
            <a:r>
              <a:rPr spc="-93" dirty="0"/>
              <a:t> </a:t>
            </a:r>
            <a:r>
              <a:rPr dirty="0"/>
              <a:t>профессиональной</a:t>
            </a:r>
            <a:r>
              <a:rPr spc="-107" dirty="0"/>
              <a:t> </a:t>
            </a:r>
            <a:r>
              <a:rPr dirty="0"/>
              <a:t>деятельности,</a:t>
            </a:r>
            <a:r>
              <a:rPr spc="-120" dirty="0"/>
              <a:t> </a:t>
            </a:r>
            <a:r>
              <a:rPr spc="-33" dirty="0"/>
              <a:t>ее </a:t>
            </a:r>
            <a:r>
              <a:rPr dirty="0"/>
              <a:t>результативность</a:t>
            </a:r>
            <a:r>
              <a:rPr spc="-107" dirty="0"/>
              <a:t> </a:t>
            </a:r>
            <a:r>
              <a:rPr spc="-13" dirty="0"/>
              <a:t>соответствующими:</a:t>
            </a:r>
          </a:p>
          <a:p>
            <a:pPr marL="382684" marR="755208" indent="-365751">
              <a:buClr>
                <a:srgbClr val="B03E9A"/>
              </a:buClr>
              <a:buSzPct val="72222"/>
              <a:buFont typeface="Cambria"/>
              <a:buChar char="⦿"/>
              <a:tabLst>
                <a:tab pos="382684" algn="l"/>
              </a:tabLst>
            </a:pPr>
            <a:r>
              <a:rPr dirty="0">
                <a:solidFill>
                  <a:srgbClr val="C00000"/>
                </a:solidFill>
              </a:rPr>
              <a:t>первой</a:t>
            </a:r>
            <a:r>
              <a:rPr spc="-73" dirty="0">
                <a:solidFill>
                  <a:srgbClr val="C00000"/>
                </a:solidFill>
              </a:rPr>
              <a:t> </a:t>
            </a:r>
            <a:r>
              <a:rPr spc="-13" dirty="0"/>
              <a:t>квалификационной</a:t>
            </a:r>
            <a:r>
              <a:rPr spc="-27" dirty="0"/>
              <a:t> </a:t>
            </a:r>
            <a:r>
              <a:rPr dirty="0"/>
              <a:t>категории,</a:t>
            </a:r>
            <a:r>
              <a:rPr spc="-40" dirty="0"/>
              <a:t> </a:t>
            </a:r>
            <a:r>
              <a:rPr dirty="0"/>
              <a:t>если</a:t>
            </a:r>
            <a:r>
              <a:rPr spc="-73" dirty="0"/>
              <a:t> </a:t>
            </a:r>
            <a:r>
              <a:rPr dirty="0"/>
              <a:t>по</a:t>
            </a:r>
            <a:r>
              <a:rPr spc="-60" dirty="0"/>
              <a:t> </a:t>
            </a:r>
            <a:r>
              <a:rPr spc="-13" dirty="0"/>
              <a:t>результатам </a:t>
            </a:r>
            <a:r>
              <a:rPr dirty="0"/>
              <a:t>экспертизы</a:t>
            </a:r>
            <a:r>
              <a:rPr spc="-47" dirty="0"/>
              <a:t> </a:t>
            </a:r>
            <a:r>
              <a:rPr spc="-13" dirty="0"/>
              <a:t>педагогический</a:t>
            </a:r>
            <a:r>
              <a:rPr spc="-7" dirty="0"/>
              <a:t> </a:t>
            </a:r>
            <a:r>
              <a:rPr dirty="0"/>
              <a:t>работник</a:t>
            </a:r>
            <a:r>
              <a:rPr spc="-47" dirty="0"/>
              <a:t> </a:t>
            </a:r>
            <a:r>
              <a:rPr dirty="0"/>
              <a:t>набрал</a:t>
            </a:r>
            <a:r>
              <a:rPr spc="-33" dirty="0"/>
              <a:t> </a:t>
            </a:r>
            <a:r>
              <a:rPr dirty="0">
                <a:solidFill>
                  <a:srgbClr val="C00000"/>
                </a:solidFill>
              </a:rPr>
              <a:t>17</a:t>
            </a:r>
            <a:r>
              <a:rPr spc="-47" dirty="0">
                <a:solidFill>
                  <a:srgbClr val="C00000"/>
                </a:solidFill>
              </a:rPr>
              <a:t> </a:t>
            </a:r>
            <a:r>
              <a:rPr dirty="0">
                <a:solidFill>
                  <a:srgbClr val="C00000"/>
                </a:solidFill>
              </a:rPr>
              <a:t>–</a:t>
            </a:r>
            <a:r>
              <a:rPr spc="-40" dirty="0">
                <a:solidFill>
                  <a:srgbClr val="C00000"/>
                </a:solidFill>
              </a:rPr>
              <a:t> </a:t>
            </a:r>
            <a:r>
              <a:rPr dirty="0">
                <a:solidFill>
                  <a:srgbClr val="C00000"/>
                </a:solidFill>
              </a:rPr>
              <a:t>22</a:t>
            </a:r>
            <a:r>
              <a:rPr spc="-60" dirty="0">
                <a:solidFill>
                  <a:srgbClr val="C00000"/>
                </a:solidFill>
              </a:rPr>
              <a:t> </a:t>
            </a:r>
            <a:r>
              <a:rPr spc="-13" dirty="0">
                <a:solidFill>
                  <a:srgbClr val="C00000"/>
                </a:solidFill>
              </a:rPr>
              <a:t>баллов</a:t>
            </a:r>
            <a:r>
              <a:rPr spc="-13" dirty="0"/>
              <a:t>,</a:t>
            </a:r>
          </a:p>
          <a:p>
            <a:pPr marL="381837" indent="-364904">
              <a:buClr>
                <a:srgbClr val="B03E9A"/>
              </a:buClr>
              <a:buSzPct val="72222"/>
              <a:buFont typeface="Cambria"/>
              <a:buChar char="⦿"/>
              <a:tabLst>
                <a:tab pos="381837" algn="l"/>
              </a:tabLst>
            </a:pPr>
            <a:r>
              <a:rPr dirty="0">
                <a:solidFill>
                  <a:srgbClr val="C00000"/>
                </a:solidFill>
              </a:rPr>
              <a:t>высшей</a:t>
            </a:r>
            <a:r>
              <a:rPr spc="-60" dirty="0">
                <a:solidFill>
                  <a:srgbClr val="C00000"/>
                </a:solidFill>
              </a:rPr>
              <a:t> </a:t>
            </a:r>
            <a:r>
              <a:rPr spc="-13" dirty="0"/>
              <a:t>квалификационной</a:t>
            </a:r>
            <a:r>
              <a:rPr spc="-27" dirty="0"/>
              <a:t> </a:t>
            </a:r>
            <a:r>
              <a:rPr dirty="0"/>
              <a:t>категории</a:t>
            </a:r>
            <a:r>
              <a:rPr spc="-13" dirty="0"/>
              <a:t> </a:t>
            </a:r>
            <a:r>
              <a:rPr dirty="0">
                <a:solidFill>
                  <a:srgbClr val="C00000"/>
                </a:solidFill>
              </a:rPr>
              <a:t>–</a:t>
            </a:r>
            <a:r>
              <a:rPr spc="-40" dirty="0">
                <a:solidFill>
                  <a:srgbClr val="C00000"/>
                </a:solidFill>
              </a:rPr>
              <a:t> </a:t>
            </a:r>
            <a:r>
              <a:rPr dirty="0">
                <a:solidFill>
                  <a:srgbClr val="C00000"/>
                </a:solidFill>
              </a:rPr>
              <a:t>от</a:t>
            </a:r>
            <a:r>
              <a:rPr spc="-47" dirty="0">
                <a:solidFill>
                  <a:srgbClr val="C00000"/>
                </a:solidFill>
              </a:rPr>
              <a:t> </a:t>
            </a:r>
            <a:r>
              <a:rPr spc="-13" dirty="0">
                <a:solidFill>
                  <a:srgbClr val="C00000"/>
                </a:solidFill>
              </a:rPr>
              <a:t>23-</a:t>
            </a:r>
            <a:r>
              <a:rPr dirty="0">
                <a:solidFill>
                  <a:srgbClr val="C00000"/>
                </a:solidFill>
              </a:rPr>
              <a:t>30</a:t>
            </a:r>
            <a:r>
              <a:rPr spc="-47" dirty="0">
                <a:solidFill>
                  <a:srgbClr val="C00000"/>
                </a:solidFill>
              </a:rPr>
              <a:t> </a:t>
            </a:r>
            <a:r>
              <a:rPr spc="-13" dirty="0">
                <a:solidFill>
                  <a:srgbClr val="C00000"/>
                </a:solidFill>
              </a:rPr>
              <a:t>баллов</a:t>
            </a:r>
          </a:p>
          <a:p>
            <a:pPr>
              <a:spcBef>
                <a:spcPts val="100"/>
              </a:spcBef>
            </a:pPr>
            <a:endParaRPr spc="-13" dirty="0">
              <a:solidFill>
                <a:srgbClr val="C00000"/>
              </a:solidFill>
            </a:endParaRPr>
          </a:p>
          <a:p>
            <a:pPr marL="259920" indent="-242987">
              <a:buAutoNum type="arabicPlain"/>
              <a:tabLst>
                <a:tab pos="259920" algn="l"/>
              </a:tabLst>
            </a:pPr>
            <a:r>
              <a:rPr sz="2133" dirty="0"/>
              <a:t>-</a:t>
            </a:r>
            <a:r>
              <a:rPr sz="2133" spc="-33" dirty="0"/>
              <a:t> </a:t>
            </a:r>
            <a:r>
              <a:rPr sz="2133" dirty="0"/>
              <a:t>характеристика</a:t>
            </a:r>
            <a:r>
              <a:rPr sz="2133" spc="-47" dirty="0"/>
              <a:t> </a:t>
            </a:r>
            <a:r>
              <a:rPr sz="2133" dirty="0"/>
              <a:t>не</a:t>
            </a:r>
            <a:r>
              <a:rPr sz="2133" spc="-40" dirty="0"/>
              <a:t> </a:t>
            </a:r>
            <a:r>
              <a:rPr sz="2133" dirty="0"/>
              <a:t>представлена</a:t>
            </a:r>
            <a:r>
              <a:rPr sz="2133" spc="-40" dirty="0"/>
              <a:t> </a:t>
            </a:r>
            <a:r>
              <a:rPr sz="2133" dirty="0"/>
              <a:t>в</a:t>
            </a:r>
            <a:r>
              <a:rPr sz="2133" spc="-33" dirty="0"/>
              <a:t> </a:t>
            </a:r>
            <a:r>
              <a:rPr sz="2133" spc="-13" dirty="0"/>
              <a:t>аттестационных</a:t>
            </a:r>
            <a:r>
              <a:rPr sz="2133" spc="-40" dirty="0"/>
              <a:t> </a:t>
            </a:r>
            <a:r>
              <a:rPr sz="2133" dirty="0"/>
              <a:t>материалах</a:t>
            </a:r>
            <a:r>
              <a:rPr sz="2133" spc="-40" dirty="0"/>
              <a:t> </a:t>
            </a:r>
            <a:r>
              <a:rPr sz="2133" spc="-13" dirty="0"/>
              <a:t>педагога.</a:t>
            </a:r>
            <a:endParaRPr sz="2133" dirty="0"/>
          </a:p>
          <a:p>
            <a:pPr marL="259920" indent="-242987">
              <a:buAutoNum type="arabicPlain"/>
              <a:tabLst>
                <a:tab pos="259920" algn="l"/>
              </a:tabLst>
            </a:pPr>
            <a:r>
              <a:rPr sz="2133" dirty="0"/>
              <a:t>–</a:t>
            </a:r>
            <a:r>
              <a:rPr sz="2133" spc="-60" dirty="0"/>
              <a:t> </a:t>
            </a:r>
            <a:r>
              <a:rPr sz="2133" dirty="0"/>
              <a:t>слабая</a:t>
            </a:r>
            <a:r>
              <a:rPr sz="2133" spc="-53" dirty="0"/>
              <a:t> </a:t>
            </a:r>
            <a:r>
              <a:rPr sz="2133" dirty="0"/>
              <a:t>степень</a:t>
            </a:r>
            <a:r>
              <a:rPr sz="2133" spc="-67" dirty="0"/>
              <a:t> </a:t>
            </a:r>
            <a:r>
              <a:rPr sz="2133" dirty="0"/>
              <a:t>выраженности</a:t>
            </a:r>
            <a:r>
              <a:rPr sz="2133" spc="-53" dirty="0"/>
              <a:t> </a:t>
            </a:r>
            <a:r>
              <a:rPr sz="2133" spc="-13" dirty="0"/>
              <a:t>характеристики.</a:t>
            </a:r>
            <a:endParaRPr sz="2133" dirty="0"/>
          </a:p>
          <a:p>
            <a:pPr marL="259920" indent="-242987">
              <a:buAutoNum type="arabicPlain"/>
              <a:tabLst>
                <a:tab pos="259920" algn="l"/>
              </a:tabLst>
            </a:pPr>
            <a:r>
              <a:rPr sz="2133" dirty="0"/>
              <a:t>–</a:t>
            </a:r>
            <a:r>
              <a:rPr sz="2133" spc="-47" dirty="0"/>
              <a:t> </a:t>
            </a:r>
            <a:r>
              <a:rPr sz="2133" dirty="0"/>
              <a:t>средняя</a:t>
            </a:r>
            <a:r>
              <a:rPr sz="2133" spc="-53" dirty="0"/>
              <a:t> </a:t>
            </a:r>
            <a:r>
              <a:rPr sz="2133" dirty="0"/>
              <a:t>степень</a:t>
            </a:r>
            <a:r>
              <a:rPr sz="2133" spc="-67" dirty="0"/>
              <a:t> </a:t>
            </a:r>
            <a:r>
              <a:rPr sz="2133" spc="-13" dirty="0"/>
              <a:t>выраженности</a:t>
            </a:r>
            <a:r>
              <a:rPr sz="2133" spc="-40" dirty="0"/>
              <a:t> </a:t>
            </a:r>
            <a:r>
              <a:rPr sz="2133" spc="-13" dirty="0"/>
              <a:t>характеристики.</a:t>
            </a:r>
            <a:endParaRPr sz="2133" dirty="0"/>
          </a:p>
          <a:p>
            <a:pPr marL="259920" indent="-242987">
              <a:buAutoNum type="arabicPlain"/>
              <a:tabLst>
                <a:tab pos="259920" algn="l"/>
              </a:tabLst>
            </a:pPr>
            <a:r>
              <a:rPr sz="2133" dirty="0"/>
              <a:t>-</a:t>
            </a:r>
            <a:r>
              <a:rPr sz="2133" spc="-53" dirty="0"/>
              <a:t> </a:t>
            </a:r>
            <a:r>
              <a:rPr sz="2133" dirty="0"/>
              <a:t>высокая</a:t>
            </a:r>
            <a:r>
              <a:rPr sz="2133" spc="-13" dirty="0"/>
              <a:t> </a:t>
            </a:r>
            <a:r>
              <a:rPr sz="2133" dirty="0"/>
              <a:t>степень</a:t>
            </a:r>
            <a:r>
              <a:rPr sz="2133" spc="-67" dirty="0"/>
              <a:t> </a:t>
            </a:r>
            <a:r>
              <a:rPr sz="2133" spc="-13" dirty="0"/>
              <a:t>выраженности</a:t>
            </a:r>
            <a:r>
              <a:rPr sz="2133" spc="-40" dirty="0"/>
              <a:t> </a:t>
            </a:r>
            <a:r>
              <a:rPr sz="2133" spc="-13" dirty="0"/>
              <a:t>характеристики.</a:t>
            </a:r>
            <a:endParaRPr sz="2133" dirty="0"/>
          </a:p>
        </p:txBody>
      </p:sp>
      <p:pic>
        <p:nvPicPr>
          <p:cNvPr id="7" name="object 7"/>
          <p:cNvPicPr/>
          <p:nvPr/>
        </p:nvPicPr>
        <p:blipFill>
          <a:blip r:embed="rId4"/>
          <a:stretch/>
        </p:blipFill>
        <p:spPr>
          <a:xfrm>
            <a:off x="8876454" y="0"/>
            <a:ext cx="3315545" cy="227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1669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DE66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29</TotalTime>
  <Words>3563</Words>
  <Application>Microsoft Office PowerPoint</Application>
  <DocSecurity>0</DocSecurity>
  <PresentationFormat>Широкоэкранный</PresentationFormat>
  <Paragraphs>427</Paragraphs>
  <Slides>70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70</vt:i4>
      </vt:variant>
    </vt:vector>
  </HeadingPairs>
  <TitlesOfParts>
    <vt:vector size="78" baseType="lpstr">
      <vt:lpstr>Arial</vt:lpstr>
      <vt:lpstr>Calibri</vt:lpstr>
      <vt:lpstr>Cambria</vt:lpstr>
      <vt:lpstr>Times New Roman</vt:lpstr>
      <vt:lpstr>Trebuchet MS</vt:lpstr>
      <vt:lpstr>Wingdings</vt:lpstr>
      <vt:lpstr>Office</vt:lpstr>
      <vt:lpstr>2_Office Theme</vt:lpstr>
      <vt:lpstr>Аттестация педагогов Новый порядок</vt:lpstr>
      <vt:lpstr>Новый порядок аттестации</vt:lpstr>
      <vt:lpstr>Новый порядок аттестации</vt:lpstr>
      <vt:lpstr>Основные нововведения для педагогов</vt:lpstr>
      <vt:lpstr>Осталось неизменным</vt:lpstr>
      <vt:lpstr>Принципы работы аттестационной комиссии</vt:lpstr>
      <vt:lpstr>Виды квалификационных категорий</vt:lpstr>
      <vt:lpstr>Виды квалификационных категорий</vt:lpstr>
      <vt:lpstr>Как проходит аттестация на новые категории</vt:lpstr>
      <vt:lpstr>Показатели на основе которых будут принимать решение об установлении КК</vt:lpstr>
      <vt:lpstr>Показатели на основе которых будут принимать решение об установлении КК</vt:lpstr>
      <vt:lpstr>Результаты</vt:lpstr>
      <vt:lpstr>Показатели на основе которых будут принимать решение об установлении КК</vt:lpstr>
      <vt:lpstr>Показатели на основе которых будут принимать решение об установлении КК</vt:lpstr>
      <vt:lpstr>Определите актуальный период для систематизации документов и подготовки к аттестации</vt:lpstr>
      <vt:lpstr>Напоминаем порядок заверения:</vt:lpstr>
      <vt:lpstr>РЕЗУЛЬТАТЫ АТТЕСТАЦИИ</vt:lpstr>
      <vt:lpstr>РЕЗУЛЬТАТЫ АТТЕСТАЦИИ</vt:lpstr>
      <vt:lpstr>ОБРАТИТЬ ВНИМАНИЕ!!!!!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1.1. Обоснование актуальности темы (направления) профессиональной деятельности  (или проблемы профессионального проекта)</vt:lpstr>
      <vt:lpstr>1.1. Обоснование актуальности темы (направления) профессиональной деятельности (или проблемы профессионального проекта)</vt:lpstr>
      <vt:lpstr>Презентация PowerPoint</vt:lpstr>
      <vt:lpstr>Презентация PowerPoint</vt:lpstr>
      <vt:lpstr>Презентация PowerPoint</vt:lpstr>
      <vt:lpstr>Презентация PowerPoint</vt:lpstr>
      <vt:lpstr>1.2. Участие аттестуемого в разработке программно- методического сопровождения образовательного процесса</vt:lpstr>
      <vt:lpstr>1.2. Участие аттестуемого в разработке программно- методического сопровождения образовательного процесса</vt:lpstr>
      <vt:lpstr>Пример описания результатов по п. 1.2.</vt:lpstr>
      <vt:lpstr>Презентация PowerPoint</vt:lpstr>
      <vt:lpstr>Презентация PowerPoint</vt:lpstr>
      <vt:lpstr>Презентация PowerPoint</vt:lpstr>
      <vt:lpstr>Презентация PowerPoint</vt:lpstr>
      <vt:lpstr>2.1. Результаты освоения образовательных программ по итогам мониторингов, проводимых аттестуемым и/или организацией</vt:lpstr>
      <vt:lpstr>Рекомендации по п. 2.1.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Пример описания в таблице:</vt:lpstr>
      <vt:lpstr>Презентация PowerPoint</vt:lpstr>
      <vt:lpstr>3.1. Активное самообразование и темп повышения квалификации</vt:lpstr>
      <vt:lpstr>Презентация PowerPoint</vt:lpstr>
      <vt:lpstr>3.2. Транслирование в педагогических коллективах практических результатов, опыта инновационной профессиональной деятельности аттестуемого, активное участие в работе методических объединений, других педагогических сообществ</vt:lpstr>
      <vt:lpstr>Примерный перечень документов:</vt:lpstr>
      <vt:lpstr>Примеры описания результатов по п. 3.2.</vt:lpstr>
      <vt:lpstr>Презентация PowerPoint</vt:lpstr>
      <vt:lpstr>3.3. Участие в профессиональных конкурсах</vt:lpstr>
      <vt:lpstr>Рекомендуемые конкурсы:</vt:lpstr>
      <vt:lpstr>Пример представления результатов по п. 3.3.</vt:lpstr>
      <vt:lpstr>Презентация PowerPoint</vt:lpstr>
      <vt:lpstr>3.4. Общественное признание профессионализма аттестуемого участниками образовательных отношений</vt:lpstr>
      <vt:lpstr>Пример представления результатов по п. 3.4.</vt:lpstr>
      <vt:lpstr>Презентация PowerPoint</vt:lpstr>
      <vt:lpstr>Презентация PowerPoint</vt:lpstr>
      <vt:lpstr>🞜 Описывайте СВОИ результаты, а не общие положения. 🞜 Кратко, но ёмко!</vt:lpstr>
      <vt:lpstr>Выводы экспертного заключения: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Совещание с руководителями ММО</dc:title>
  <dc:subject/>
  <dc:creator>ЩербаковаТА</dc:creator>
  <cp:keywords/>
  <dc:description/>
  <cp:lastModifiedBy>ЩербаковаТА</cp:lastModifiedBy>
  <cp:revision>100</cp:revision>
  <dcterms:created xsi:type="dcterms:W3CDTF">2023-09-05T08:27:25Z</dcterms:created>
  <dcterms:modified xsi:type="dcterms:W3CDTF">2025-08-11T02:08:18Z</dcterms:modified>
  <cp:category/>
  <dc:identifier/>
  <cp:contentStatus/>
  <dc:language/>
  <cp:version/>
</cp:coreProperties>
</file>