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7" r:id="rId3"/>
    <p:sldId id="279" r:id="rId4"/>
    <p:sldId id="287" r:id="rId5"/>
    <p:sldId id="281" r:id="rId6"/>
    <p:sldId id="291" r:id="rId7"/>
    <p:sldId id="283" r:id="rId8"/>
    <p:sldId id="284" r:id="rId9"/>
    <p:sldId id="293" r:id="rId10"/>
    <p:sldId id="292" r:id="rId11"/>
    <p:sldId id="295" r:id="rId12"/>
    <p:sldId id="294" r:id="rId13"/>
    <p:sldId id="285" r:id="rId14"/>
    <p:sldId id="296" r:id="rId15"/>
    <p:sldId id="289" r:id="rId16"/>
    <p:sldId id="288" r:id="rId17"/>
    <p:sldId id="286" r:id="rId18"/>
    <p:sldId id="297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82" autoAdjust="0"/>
    <p:restoredTop sz="86477" autoAdjust="0"/>
  </p:normalViewPr>
  <p:slideViewPr>
    <p:cSldViewPr>
      <p:cViewPr varScale="1">
        <p:scale>
          <a:sx n="64" d="100"/>
          <a:sy n="64" d="100"/>
        </p:scale>
        <p:origin x="135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12.04.2023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12.04.2023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12.04.2023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12.04.2023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&#1048;osif-Kobzon-Gimn-Buryatii(muzofon.com).mp3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Лорик\Desktop\мамина работа\8 класс\fs49ab51d1b7d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77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054" y="-99392"/>
            <a:ext cx="656622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Разговоры о важном.</a:t>
            </a:r>
          </a:p>
          <a:p>
            <a:pPr algn="ctr"/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Моя </a:t>
            </a:r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малая родина- </a:t>
            </a:r>
          </a:p>
          <a:p>
            <a:pPr algn="ctr"/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Бурятия</a:t>
            </a:r>
            <a:endParaRPr lang="ru-RU" sz="48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35896" y="4802319"/>
            <a:ext cx="4572000" cy="941796"/>
          </a:xfrm>
          <a:prstGeom prst="rect">
            <a:avLst/>
          </a:prstGeom>
        </p:spPr>
        <p:txBody>
          <a:bodyPr>
            <a:spAutoFit/>
          </a:bodyPr>
          <a:lstStyle/>
          <a:p>
            <a:pPr lvl="2">
              <a:lnSpc>
                <a:spcPct val="115000"/>
              </a:lnSpc>
            </a:pPr>
            <a:r>
              <a:rPr lang="ru-RU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Учитель начальных классов</a:t>
            </a:r>
          </a:p>
          <a:p>
            <a:pPr lvl="2">
              <a:lnSpc>
                <a:spcPct val="115000"/>
              </a:lnSpc>
            </a:pPr>
            <a:r>
              <a:rPr lang="ru-RU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Платонова Надежда Владимировна</a:t>
            </a:r>
          </a:p>
          <a:p>
            <a:pPr lvl="2">
              <a:lnSpc>
                <a:spcPct val="115000"/>
              </a:lnSpc>
            </a:pPr>
            <a:r>
              <a:rPr lang="ru-RU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МБОУ «</a:t>
            </a:r>
            <a:r>
              <a:rPr lang="ru-RU" sz="16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Горхонская</a:t>
            </a:r>
            <a:r>
              <a:rPr lang="ru-RU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СОШ № 73»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3064285"/>
            <a:ext cx="4572000" cy="35881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</a:pP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32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Лорик\Desktop\мамина работа\8 класс\28513361_1215360613_buryatiya_fla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082002"/>
            <a:ext cx="6192688" cy="412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58670" y="4367757"/>
            <a:ext cx="2448272" cy="1258493"/>
          </a:xfrm>
        </p:spPr>
        <p:txBody>
          <a:bodyPr/>
          <a:lstStyle/>
          <a:p>
            <a:pPr marL="0" lvl="0" indent="0">
              <a:buNone/>
            </a:pPr>
            <a:r>
              <a:rPr lang="ru-RU" sz="2400" u="sng" dirty="0">
                <a:effectLst/>
              </a:rPr>
              <a:t>С</a:t>
            </a:r>
            <a:r>
              <a:rPr lang="ru-RU" sz="2400" u="sng" dirty="0" smtClean="0">
                <a:effectLst/>
              </a:rPr>
              <a:t>иний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>
                <a:effectLst/>
              </a:rPr>
              <a:t>цвет - </a:t>
            </a:r>
            <a:r>
              <a:rPr lang="ru-RU" sz="2400" dirty="0" smtClean="0">
                <a:effectLst/>
              </a:rPr>
              <a:t>символизирует </a:t>
            </a:r>
            <a:r>
              <a:rPr lang="ru-RU" sz="2400" dirty="0">
                <a:effectLst/>
              </a:rPr>
              <a:t>вечность,  доброту, потомство.</a:t>
            </a:r>
            <a:br>
              <a:rPr lang="ru-RU" sz="2400" dirty="0">
                <a:effectLst/>
              </a:rPr>
            </a:br>
            <a:r>
              <a:rPr lang="ru-RU" sz="2400" u="sng" dirty="0">
                <a:effectLst/>
              </a:rPr>
              <a:t>Белый</a:t>
            </a:r>
            <a:r>
              <a:rPr lang="ru-RU" sz="2400" dirty="0">
                <a:effectLst/>
              </a:rPr>
              <a:t> цвет- цвет святости, благополучия.</a:t>
            </a:r>
            <a:br>
              <a:rPr lang="ru-RU" sz="2400" dirty="0">
                <a:effectLst/>
              </a:rPr>
            </a:br>
            <a:r>
              <a:rPr lang="ru-RU" sz="2400" u="sng" dirty="0" smtClean="0">
                <a:effectLst/>
              </a:rPr>
              <a:t>Желтый</a:t>
            </a:r>
            <a:r>
              <a:rPr lang="ru-RU" sz="2400" dirty="0" smtClean="0">
                <a:effectLst/>
              </a:rPr>
              <a:t> </a:t>
            </a:r>
            <a:r>
              <a:rPr lang="ru-RU" sz="2400" dirty="0">
                <a:effectLst/>
              </a:rPr>
              <a:t>цвет-цвет солнца, жизни.</a:t>
            </a:r>
            <a:br>
              <a:rPr lang="ru-RU" sz="2400" dirty="0">
                <a:effectLst/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9322" y="0"/>
            <a:ext cx="6329022" cy="108200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Флаг Республики Бурятия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2" y="5210461"/>
            <a:ext cx="6407148" cy="1647539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/>
              <a:t>В левом верхнем углу </a:t>
            </a:r>
            <a:r>
              <a:rPr lang="ru-RU" sz="2400" b="1" dirty="0" smtClean="0"/>
              <a:t>- традиционный </a:t>
            </a:r>
            <a:r>
              <a:rPr lang="ru-RU" sz="2400" b="1" dirty="0"/>
              <a:t>символ Бурятии (</a:t>
            </a:r>
            <a:r>
              <a:rPr lang="ru-RU" sz="2400" b="1" dirty="0" err="1"/>
              <a:t>соембо</a:t>
            </a:r>
            <a:r>
              <a:rPr lang="ru-RU" sz="2400" b="1" dirty="0" smtClean="0"/>
              <a:t>)</a:t>
            </a:r>
            <a:r>
              <a:rPr lang="ru-RU" sz="2400" dirty="0"/>
              <a:t> </a:t>
            </a:r>
            <a:r>
              <a:rPr lang="ru-RU" sz="2400" dirty="0" smtClean="0"/>
              <a:t>- </a:t>
            </a:r>
            <a:r>
              <a:rPr lang="ru-RU" sz="2400" b="1" dirty="0" smtClean="0"/>
              <a:t>изображение </a:t>
            </a:r>
            <a:r>
              <a:rPr lang="ru-RU" sz="2400" b="1" dirty="0"/>
              <a:t>луны, солнца и очага</a:t>
            </a:r>
            <a:br>
              <a:rPr lang="ru-RU" sz="2400" b="1" dirty="0"/>
            </a:b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59379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Лорик\Desktop\мамина работа\8 класс\blazonburiatia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0" y="260648"/>
            <a:ext cx="5033255" cy="6164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6056" y="260648"/>
            <a:ext cx="3661792" cy="4678456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>
                <a:effectLst/>
              </a:rPr>
              <a:t>Государственный герб Бурятии обрамлен кругом - символом вечности из трех цветовых полос флага республики. Внутри круга - волны Байкала и горы. Вверху герба - традиционное «</a:t>
            </a:r>
            <a:r>
              <a:rPr lang="ru-RU" sz="2800" dirty="0" err="1">
                <a:effectLst/>
              </a:rPr>
              <a:t>соембо</a:t>
            </a:r>
            <a:r>
              <a:rPr lang="ru-RU" sz="2800" dirty="0">
                <a:effectLst/>
              </a:rPr>
              <a:t>». Внизу герба - лента «</a:t>
            </a:r>
            <a:r>
              <a:rPr lang="ru-RU" sz="2800" dirty="0" err="1">
                <a:effectLst/>
              </a:rPr>
              <a:t>хадаг</a:t>
            </a:r>
            <a:r>
              <a:rPr lang="ru-RU" sz="2800" dirty="0">
                <a:effectLst/>
              </a:rPr>
              <a:t>» - символ гостеприимства. </a:t>
            </a:r>
            <a:br>
              <a:rPr lang="ru-RU" sz="2800" dirty="0">
                <a:effectLst/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11216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44" y="-19842"/>
            <a:ext cx="9139456" cy="114458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effectLst/>
              </a:rPr>
              <a:t>Президент республики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Алексей </a:t>
            </a:r>
            <a:r>
              <a:rPr lang="ru-RU" dirty="0" err="1" smtClean="0">
                <a:effectLst/>
              </a:rPr>
              <a:t>Самбуевич</a:t>
            </a:r>
            <a:r>
              <a:rPr lang="ru-RU" dirty="0" smtClean="0">
                <a:effectLst/>
              </a:rPr>
              <a:t> </a:t>
            </a:r>
            <a:r>
              <a:rPr lang="ru-RU" dirty="0" err="1" smtClean="0">
                <a:effectLst/>
              </a:rPr>
              <a:t>Цыденов</a:t>
            </a:r>
            <a:r>
              <a:rPr lang="ru-RU" dirty="0" smtClean="0">
                <a:effectLst/>
              </a:rPr>
              <a:t> 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1028" name="Picture 4" descr="https://gazeta-n1.ru/upload/resize_cache/iblock/9f0/870_575_0/9f0dd1299d6fd0f153b15ef9365904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34" y="1364596"/>
            <a:ext cx="8220075" cy="547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628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/>
            </a:gs>
            <a:gs pos="6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Лорик\Desktop\мамина работа\8 класс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63382"/>
            <a:ext cx="7308304" cy="5394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7504" y="30004"/>
            <a:ext cx="9036496" cy="1143000"/>
          </a:xfrm>
        </p:spPr>
        <p:txBody>
          <a:bodyPr/>
          <a:lstStyle/>
          <a:p>
            <a:pPr marL="0" indent="0">
              <a:buNone/>
            </a:pPr>
            <a:r>
              <a:rPr lang="ru-RU" sz="3200" dirty="0">
                <a:effectLst/>
              </a:rPr>
              <a:t>Республика Бурятия - это 21 район, 6 городов, 29 поселков городского типа, 614 сельских населенных пунктов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993170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6138"/>
            <a:ext cx="1029491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116632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Столица Бурятии – Улан-Удэ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79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Лорик\Desktop\мамина работа\8 класс\flag_ulan_ude_en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522" y="1112178"/>
            <a:ext cx="6007596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117242"/>
            <a:ext cx="8496944" cy="1552118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/>
              <a:t>В центре желтой полосы – перекрещенные наискось зеленый опрокинутый рог </a:t>
            </a:r>
            <a:r>
              <a:rPr lang="ru-RU" sz="2800" dirty="0" smtClean="0"/>
              <a:t>изобилия и  </a:t>
            </a:r>
            <a:r>
              <a:rPr lang="ru-RU" sz="2800" dirty="0"/>
              <a:t>черный Меркуриев жезл. 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259632" y="404664"/>
            <a:ext cx="6813376" cy="969288"/>
          </a:xfrm>
        </p:spPr>
        <p:txBody>
          <a:bodyPr>
            <a:normAutofit fontScale="40000" lnSpcReduction="20000"/>
          </a:bodyPr>
          <a:lstStyle/>
          <a:p>
            <a:pPr marL="45720" indent="0" algn="ctr">
              <a:buNone/>
            </a:pPr>
            <a:r>
              <a:rPr lang="ru-RU" sz="11000" dirty="0"/>
              <a:t> </a:t>
            </a:r>
            <a:r>
              <a:rPr lang="ru-RU" sz="11000" b="1" dirty="0"/>
              <a:t>Флаг города Улан-Удэ</a:t>
            </a:r>
            <a:r>
              <a:rPr lang="ru-RU" b="1" dirty="0"/>
              <a:t> </a:t>
            </a:r>
            <a:r>
              <a:rPr lang="ru-RU" b="1" dirty="0" smtClean="0"/>
              <a:t> </a:t>
            </a:r>
            <a:endParaRPr lang="ru-RU" b="1" dirty="0"/>
          </a:p>
          <a:p>
            <a:pPr marL="4572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36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88640"/>
            <a:ext cx="8280920" cy="177708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4000" b="1" dirty="0" smtClean="0"/>
              <a:t>Мэр города</a:t>
            </a:r>
          </a:p>
          <a:p>
            <a:pPr marL="45720" indent="0" algn="ctr">
              <a:buNone/>
            </a:pPr>
            <a:r>
              <a:rPr lang="ru-RU" sz="4000" b="1" dirty="0" smtClean="0"/>
              <a:t> Игорь Юрьевич </a:t>
            </a:r>
            <a:r>
              <a:rPr lang="ru-RU" sz="4000" b="1" dirty="0" err="1" smtClean="0"/>
              <a:t>Шутенков</a:t>
            </a:r>
            <a:endParaRPr lang="ru-RU" sz="4000" b="1" dirty="0"/>
          </a:p>
        </p:txBody>
      </p:sp>
      <p:pic>
        <p:nvPicPr>
          <p:cNvPr id="2050" name="Picture 2" descr="https://avatars.mds.yandex.net/i?id=fcb5f92b8a29ddfd97ace1d3d5ef4a9ca11074a0-4778614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06438"/>
            <a:ext cx="6768752" cy="5034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83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542830"/>
            <a:ext cx="4572000" cy="355028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027" y="3542831"/>
            <a:ext cx="4822065" cy="3315170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451" y="-459432"/>
            <a:ext cx="4470550" cy="4205112"/>
          </a:xfr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788039" cy="359102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1052736"/>
            <a:ext cx="4650919" cy="446243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D60093"/>
                </a:solidFill>
                <a:cs typeface="Angsana New" panose="02020603050405020304" pitchFamily="18" charset="-34"/>
              </a:rPr>
              <a:t>Бурятия поражает удивительным разнообразием природы</a:t>
            </a:r>
            <a:endParaRPr lang="ru-RU" dirty="0">
              <a:solidFill>
                <a:srgbClr val="D60093"/>
              </a:solidFill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3259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57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8030" y="692696"/>
            <a:ext cx="6638346" cy="1656184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dirty="0" smtClean="0"/>
              <a:t>Наша Республика богата биологическими ресурсами и полезными ископаемыми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994357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Лорик\Desktop\мамина работа\8 класс\baikal_jpg_562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-29344"/>
            <a:ext cx="10331016" cy="688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26064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solidFill>
                  <a:schemeClr val="bg1"/>
                </a:solidFill>
                <a:effectLst/>
              </a:rPr>
              <a:t>Но самое главное богатство - это люди</a:t>
            </a:r>
            <a:endParaRPr lang="ru-RU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11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323528" y="3353084"/>
            <a:ext cx="8208912" cy="3474720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3200" dirty="0" smtClean="0"/>
              <a:t>До сих пор можно </a:t>
            </a:r>
            <a:r>
              <a:rPr lang="ru-RU" sz="3200" dirty="0"/>
              <a:t>наблюдать  традиционный быт,  культуру и навыки </a:t>
            </a:r>
            <a:r>
              <a:rPr lang="ru-RU" sz="3200" dirty="0" smtClean="0"/>
              <a:t>бурят, старообрядцев</a:t>
            </a:r>
            <a:r>
              <a:rPr lang="ru-RU" sz="3200" dirty="0"/>
              <a:t>. Вековые традиции гостеприимства, толерантность, мирное сосуществование, вот что объединяет эти народы на современном этапе жизни. Но так было не всегда…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407" y="0"/>
            <a:ext cx="4711593" cy="33530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8840"/>
            <a:ext cx="4644008" cy="3526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23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855" y="-653176"/>
            <a:ext cx="10692680" cy="7544581"/>
          </a:xfrm>
        </p:spPr>
      </p:pic>
      <p:sp>
        <p:nvSpPr>
          <p:cNvPr id="2" name="Прямоугольник 1"/>
          <p:cNvSpPr/>
          <p:nvPr/>
        </p:nvSpPr>
        <p:spPr>
          <a:xfrm>
            <a:off x="467544" y="260648"/>
            <a:ext cx="77768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Более 3-х веков назад Бурятия вошла в состав Российской Федерации. Процесс присоединения Бурятии к России был сложным и противоречивым.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0526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080" y="2924944"/>
            <a:ext cx="5093816" cy="3799822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332656"/>
            <a:ext cx="8712968" cy="3600400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800" dirty="0"/>
              <a:t>С появлением русских в восточных землях развернулась упорная и продолжительная борьба местного населения с казаками. Удаленность региона, отсутствие удобных путей сообщения и обширность присоединенной территории затрудняли руководство из центра, и это приводило к самостоятельности и активным действиям местных воевод. </a:t>
            </a:r>
          </a:p>
        </p:txBody>
      </p:sp>
    </p:spTree>
    <p:extLst>
      <p:ext uri="{BB962C8B-B14F-4D97-AF65-F5344CB8AC3E}">
        <p14:creationId xmlns:p14="http://schemas.microsoft.com/office/powerpoint/2010/main" val="3015642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852936"/>
            <a:ext cx="5410200" cy="3811587"/>
          </a:xfr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95971"/>
            <a:ext cx="8784976" cy="1793167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>
                <a:effectLst/>
              </a:rPr>
              <a:t>Д</a:t>
            </a:r>
            <a:r>
              <a:rPr lang="ru-RU" sz="2800" dirty="0" smtClean="0">
                <a:effectLst/>
              </a:rPr>
              <a:t>ля </a:t>
            </a:r>
            <a:r>
              <a:rPr lang="ru-RU" sz="2800" dirty="0">
                <a:effectLst/>
              </a:rPr>
              <a:t>разрешения трудностей было созвано </a:t>
            </a:r>
            <a:r>
              <a:rPr lang="ru-RU" sz="2800" dirty="0" err="1">
                <a:effectLst/>
              </a:rPr>
              <a:t>общеплеменное</a:t>
            </a:r>
            <a:r>
              <a:rPr lang="ru-RU" sz="2800" dirty="0">
                <a:effectLst/>
              </a:rPr>
              <a:t> собрание – </a:t>
            </a:r>
            <a:r>
              <a:rPr lang="ru-RU" sz="2800" dirty="0" err="1">
                <a:effectLst/>
              </a:rPr>
              <a:t>суглаан</a:t>
            </a:r>
            <a:r>
              <a:rPr lang="ru-RU" sz="2800" dirty="0">
                <a:effectLst/>
              </a:rPr>
              <a:t> одиннадцати хори-бурятских родов, на котором было принято решение направить делегацию к Петру Первому и решать судьбоносные для народа вопросы на высоком государственном уровне.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4696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99" y="1088740"/>
            <a:ext cx="8405885" cy="560931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210" y="116632"/>
            <a:ext cx="9046705" cy="1944216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effectLst/>
              </a:rPr>
              <a:t>В </a:t>
            </a:r>
            <a:r>
              <a:rPr lang="ru-RU" sz="2800" dirty="0">
                <a:effectLst/>
              </a:rPr>
              <a:t>начале февраля 1703 года прибыли в столицу Российского государства. Петр I справедливо оценил бедственное положение бурятского народа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6234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26990"/>
            <a:ext cx="4637056" cy="605150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113799"/>
            <a:ext cx="4392488" cy="6264696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>
                <a:effectLst/>
              </a:rPr>
              <a:t>22 марта 1703 года был обнародован царский указ. Согласно царскому указу за хори-бурятами было закреплено право на владение своей землей, родными кочевьями.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62938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731520"/>
            <a:ext cx="9144000" cy="1401336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ru-RU" sz="4400" dirty="0" smtClean="0"/>
              <a:t>С </a:t>
            </a:r>
            <a:r>
              <a:rPr lang="ru-RU" sz="4400" dirty="0"/>
              <a:t>тех пор живут в мире и согласии наши </a:t>
            </a:r>
            <a:r>
              <a:rPr lang="ru-RU" sz="4400" dirty="0" smtClean="0"/>
              <a:t>народы</a:t>
            </a:r>
            <a:endParaRPr lang="ru-RU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916832"/>
            <a:ext cx="3141712" cy="4675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52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1716</TotalTime>
  <Words>358</Words>
  <Application>Microsoft Office PowerPoint</Application>
  <PresentationFormat>Экран (4:3)</PresentationFormat>
  <Paragraphs>28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Angsana New</vt:lpstr>
      <vt:lpstr>Calibri</vt:lpstr>
      <vt:lpstr>Georgia</vt:lpstr>
      <vt:lpstr>Times New Roman</vt:lpstr>
      <vt:lpstr>Trebuchet MS</vt:lpstr>
      <vt:lpstr>Воздушный поток</vt:lpstr>
      <vt:lpstr>Презентация PowerPoint</vt:lpstr>
      <vt:lpstr>Синий цвет - символизирует вечность,  доброту, потомство. Белый цвет- цвет святости, благополучия. Желтый цвет-цвет солнца, жизни. </vt:lpstr>
      <vt:lpstr>Государственный герб Бурятии обрамлен кругом - символом вечности из трех цветовых полос флага республики. Внутри круга - волны Байкала и горы. Вверху герба - традиционное «соембо». Внизу герба - лента «хадаг» - символ гостеприимства.  </vt:lpstr>
      <vt:lpstr>Президент республики Алексей Самбуевич Цыденов  </vt:lpstr>
      <vt:lpstr>Республика Бурятия - это 21 район, 6 городов, 29 поселков городского типа, 614 сельских населенных пунктов</vt:lpstr>
      <vt:lpstr>Столица Бурятии – Улан-Удэ</vt:lpstr>
      <vt:lpstr>В центре желтой полосы – перекрещенные наискось зеленый опрокинутый рог изобилия и  черный Меркуриев жезл.  </vt:lpstr>
      <vt:lpstr>Презентация PowerPoint</vt:lpstr>
      <vt:lpstr>Бурятия поражает удивительным разнообразием природы</vt:lpstr>
      <vt:lpstr>Наша Республика богата биологическими ресурсами и полезными ископаемыми</vt:lpstr>
      <vt:lpstr>Но самое главное богатство - это люди</vt:lpstr>
      <vt:lpstr>Презентация PowerPoint</vt:lpstr>
      <vt:lpstr>Презентация PowerPoint</vt:lpstr>
      <vt:lpstr>Презентация PowerPoint</vt:lpstr>
      <vt:lpstr>Для разрешения трудностей было созвано общеплеменное собрание – суглаан одиннадцати хори-бурятских родов, на котором было принято решение направить делегацию к Петру Первому и решать судьбоносные для народа вопросы на высоком государственном уровне. </vt:lpstr>
      <vt:lpstr>В начале февраля 1703 года прибыли в столицу Российского государства. Петр I справедливо оценил бедственное положение бурятского народа</vt:lpstr>
      <vt:lpstr>22 марта 1703 года был обнародован царский указ. Согласно царскому указу за хори-бурятами было закреплено право на владение своей землей, родными кочевьями.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«Частичка родины моей «Бурятия»</dc:title>
  <dc:creator>Лорик</dc:creator>
  <cp:lastModifiedBy>Надежда</cp:lastModifiedBy>
  <cp:revision>29</cp:revision>
  <dcterms:created xsi:type="dcterms:W3CDTF">2013-12-24T10:50:57Z</dcterms:created>
  <dcterms:modified xsi:type="dcterms:W3CDTF">2023-04-12T04:33:42Z</dcterms:modified>
</cp:coreProperties>
</file>