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sldIdLst>
    <p:sldId id="257" r:id="rId2"/>
    <p:sldId id="256" r:id="rId3"/>
    <p:sldId id="272" r:id="rId4"/>
    <p:sldId id="273" r:id="rId5"/>
    <p:sldId id="275" r:id="rId6"/>
    <p:sldId id="274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69" r:id="rId18"/>
    <p:sldId id="286" r:id="rId19"/>
    <p:sldId id="287" r:id="rId20"/>
    <p:sldId id="288" r:id="rId21"/>
    <p:sldId id="289" r:id="rId22"/>
    <p:sldId id="290" r:id="rId23"/>
    <p:sldId id="291" r:id="rId24"/>
    <p:sldId id="292" r:id="rId25"/>
    <p:sldId id="293" r:id="rId26"/>
    <p:sldId id="294" r:id="rId27"/>
    <p:sldId id="295" r:id="rId28"/>
    <p:sldId id="296" r:id="rId29"/>
    <p:sldId id="297" r:id="rId30"/>
    <p:sldId id="298" r:id="rId31"/>
    <p:sldId id="299" r:id="rId32"/>
    <p:sldId id="300" r:id="rId33"/>
    <p:sldId id="301" r:id="rId34"/>
    <p:sldId id="302" r:id="rId35"/>
    <p:sldId id="303" r:id="rId36"/>
    <p:sldId id="304" r:id="rId37"/>
    <p:sldId id="305" r:id="rId38"/>
    <p:sldId id="306" r:id="rId39"/>
    <p:sldId id="307" r:id="rId40"/>
    <p:sldId id="308" r:id="rId41"/>
    <p:sldId id="309" r:id="rId42"/>
    <p:sldId id="310" r:id="rId43"/>
    <p:sldId id="311" r:id="rId44"/>
    <p:sldId id="312" r:id="rId45"/>
    <p:sldId id="313" r:id="rId46"/>
    <p:sldId id="314" r:id="rId47"/>
    <p:sldId id="315" r:id="rId48"/>
    <p:sldId id="316" r:id="rId49"/>
    <p:sldId id="317" r:id="rId50"/>
    <p:sldId id="265" r:id="rId5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64835" autoAdjust="0"/>
  </p:normalViewPr>
  <p:slideViewPr>
    <p:cSldViewPr>
      <p:cViewPr varScale="1">
        <p:scale>
          <a:sx n="115" d="100"/>
          <a:sy n="115" d="100"/>
        </p:scale>
        <p:origin x="149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3B1627-D605-494E-B958-5A5FE1E69E2C}" type="datetimeFigureOut">
              <a:rPr lang="ru-RU" smtClean="0"/>
              <a:t>22.01.2024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0036C2-67D7-4313-B5D6-5195E03F40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4456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jpe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jpeg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6" Type="http://schemas.openxmlformats.org/officeDocument/2006/relationships/image" Target="../media/image12.jpeg"/><Relationship Id="rId5" Type="http://schemas.microsoft.com/office/2007/relationships/hdphoto" Target="../media/hdphoto1.wdp"/><Relationship Id="rId4" Type="http://schemas.openxmlformats.org/officeDocument/2006/relationships/image" Target="../media/image2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3.jpeg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4.jpeg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5.jpeg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jpeg"/></Relationships>
</file>

<file path=ppt/slides/_rels/slide4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4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4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4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11242" y="0"/>
            <a:ext cx="915524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5689" y="188640"/>
            <a:ext cx="8952399" cy="2448272"/>
          </a:xfrm>
        </p:spPr>
        <p:txBody>
          <a:bodyPr>
            <a:noAutofit/>
          </a:bodyPr>
          <a:lstStyle/>
          <a:p>
            <a:r>
              <a:rPr lang="ru-RU" sz="6000" dirty="0" smtClean="0">
                <a:solidFill>
                  <a:schemeClr val="bg1"/>
                </a:solidFill>
                <a:effectLst>
                  <a:glow rad="101600">
                    <a:schemeClr val="bg2">
                      <a:lumMod val="10000"/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Интеллектуальный </a:t>
            </a:r>
            <a:r>
              <a:rPr lang="ru-RU" sz="6000" dirty="0" err="1" smtClean="0">
                <a:solidFill>
                  <a:schemeClr val="bg1"/>
                </a:solidFill>
                <a:effectLst>
                  <a:glow rad="101600">
                    <a:schemeClr val="bg2">
                      <a:lumMod val="10000"/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квиз</a:t>
            </a:r>
            <a:r>
              <a:rPr lang="ru-RU" sz="6000" dirty="0" smtClean="0">
                <a:solidFill>
                  <a:schemeClr val="bg1"/>
                </a:solidFill>
                <a:effectLst>
                  <a:glow rad="101600">
                    <a:schemeClr val="bg2">
                      <a:lumMod val="10000"/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/>
            </a:r>
            <a:br>
              <a:rPr lang="ru-RU" sz="6000" dirty="0" smtClean="0">
                <a:solidFill>
                  <a:schemeClr val="bg1"/>
                </a:solidFill>
                <a:effectLst>
                  <a:glow rad="101600">
                    <a:schemeClr val="bg2">
                      <a:lumMod val="10000"/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</a:br>
            <a:r>
              <a:rPr lang="ru-RU" sz="6000" dirty="0" smtClean="0">
                <a:solidFill>
                  <a:schemeClr val="bg1"/>
                </a:solidFill>
                <a:effectLst>
                  <a:glow rad="101600">
                    <a:schemeClr val="bg2">
                      <a:lumMod val="10000"/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«Время помнить»</a:t>
            </a:r>
            <a:endParaRPr lang="ru-RU" sz="6000" dirty="0">
              <a:solidFill>
                <a:schemeClr val="bg1"/>
              </a:solidFill>
              <a:effectLst>
                <a:glow rad="101600">
                  <a:schemeClr val="bg2">
                    <a:lumMod val="10000"/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4729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504" y="188640"/>
            <a:ext cx="89289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>
              <a:solidFill>
                <a:schemeClr val="accent2">
                  <a:lumMod val="50000"/>
                </a:schemeClr>
              </a:solidFill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33952" y="422719"/>
            <a:ext cx="633670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РАЗМИНКА</a:t>
            </a:r>
            <a:endParaRPr lang="ru-RU" sz="3200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1556792"/>
            <a:ext cx="887984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6 </a:t>
            </a:r>
            <a:r>
              <a:rPr lang="ru-RU" sz="4400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ВОПРОСОВ</a:t>
            </a:r>
          </a:p>
          <a:p>
            <a:pPr algn="ctr"/>
            <a:r>
              <a:rPr lang="ru-RU" sz="60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30</a:t>
            </a:r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 </a:t>
            </a:r>
            <a:r>
              <a:rPr lang="ru-RU" sz="4400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СЕКУНД ОБСУЖДЕНИЯ</a:t>
            </a:r>
          </a:p>
          <a:p>
            <a:pPr algn="ctr"/>
            <a:r>
              <a:rPr lang="ru-RU" sz="60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1</a:t>
            </a:r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 </a:t>
            </a:r>
            <a:r>
              <a:rPr lang="ru-RU" sz="4400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БАЛЛ ЗА КАЖДЫЙ ПРАВИЛЬНЫЙ ОТВЕТ</a:t>
            </a:r>
          </a:p>
        </p:txBody>
      </p:sp>
    </p:spTree>
    <p:extLst>
      <p:ext uri="{BB962C8B-B14F-4D97-AF65-F5344CB8AC3E}">
        <p14:creationId xmlns:p14="http://schemas.microsoft.com/office/powerpoint/2010/main" val="1890049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30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grayscl/>
          </a:blip>
          <a:stretch>
            <a:fillRect/>
          </a:stretch>
        </p:blipFill>
        <p:spPr>
          <a:xfrm>
            <a:off x="7020273" y="98540"/>
            <a:ext cx="1944215" cy="109362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1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7504" y="1556792"/>
            <a:ext cx="887984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 каком году был </a:t>
            </a:r>
            <a:r>
              <a:rPr lang="ru-RU" sz="4400" b="1" dirty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образован город Ленинград? 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 rot="16200000">
            <a:off x="2091916" y="2252676"/>
            <a:ext cx="855712" cy="3240360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36000">
                <a:schemeClr val="dk1">
                  <a:tint val="37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007604" y="3376255"/>
            <a:ext cx="28803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latin typeface="Georgia" panose="02040502050405020303" pitchFamily="18" charset="0"/>
              </a:rPr>
              <a:t>А. 1602</a:t>
            </a:r>
            <a:endParaRPr lang="ru-RU" sz="5400" b="1" dirty="0">
              <a:latin typeface="Georgia" panose="02040502050405020303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 rot="16200000">
            <a:off x="2091917" y="3460812"/>
            <a:ext cx="855712" cy="3240360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36000">
                <a:schemeClr val="dk1">
                  <a:tint val="37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 rot="16200000">
            <a:off x="6124364" y="2252676"/>
            <a:ext cx="855712" cy="3240360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36000">
                <a:schemeClr val="dk1">
                  <a:tint val="37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 rot="16200000">
            <a:off x="6124364" y="3460812"/>
            <a:ext cx="855712" cy="3240360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36000">
                <a:schemeClr val="dk1">
                  <a:tint val="37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5112060" y="4592572"/>
            <a:ext cx="28803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latin typeface="Georgia" panose="02040502050405020303" pitchFamily="18" charset="0"/>
              </a:rPr>
              <a:t>Г. 1905</a:t>
            </a:r>
            <a:endParaRPr lang="ru-RU" sz="5400" b="1" dirty="0">
              <a:latin typeface="Georgia" panose="02040502050405020303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79612" y="4619326"/>
            <a:ext cx="28803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latin typeface="Georgia" panose="02040502050405020303" pitchFamily="18" charset="0"/>
              </a:rPr>
              <a:t>В. 1804</a:t>
            </a:r>
            <a:endParaRPr lang="ru-RU" sz="5400" b="1" dirty="0">
              <a:latin typeface="Georgia" panose="02040502050405020303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106309" y="3379501"/>
            <a:ext cx="28803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latin typeface="Georgia" panose="02040502050405020303" pitchFamily="18" charset="0"/>
              </a:rPr>
              <a:t>Б. 1703</a:t>
            </a:r>
            <a:endParaRPr lang="ru-RU" sz="5400" b="1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07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30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grayscl/>
          </a:blip>
          <a:stretch>
            <a:fillRect/>
          </a:stretch>
        </p:blipFill>
        <p:spPr>
          <a:xfrm>
            <a:off x="7020273" y="98540"/>
            <a:ext cx="1944215" cy="109362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7504" y="1184419"/>
            <a:ext cx="89011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Кто является основателем города Ленинграда?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 rot="16200000">
            <a:off x="4227585" y="-852742"/>
            <a:ext cx="855712" cy="8618098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36000">
                <a:schemeClr val="dk1">
                  <a:tint val="37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46392" y="2967335"/>
            <a:ext cx="384400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atin typeface="Georgia" panose="02040502050405020303" pitchFamily="18" charset="0"/>
              </a:rPr>
              <a:t>А. Петр </a:t>
            </a:r>
            <a:r>
              <a:rPr lang="en-US" sz="5400" b="1" dirty="0" smtClean="0">
                <a:latin typeface="Georgia" panose="02040502050405020303" pitchFamily="18" charset="0"/>
              </a:rPr>
              <a:t>I</a:t>
            </a:r>
            <a:endParaRPr lang="ru-RU" sz="5400" b="1" dirty="0">
              <a:latin typeface="Georgia" panose="02040502050405020303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 rot="16200000">
            <a:off x="4227584" y="75632"/>
            <a:ext cx="855712" cy="8618095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36000">
                <a:schemeClr val="dk1">
                  <a:tint val="37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 rot="16200000">
            <a:off x="4227584" y="975225"/>
            <a:ext cx="855712" cy="8618095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36000">
                <a:schemeClr val="dk1">
                  <a:tint val="37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 rot="16200000">
            <a:off x="4234493" y="1922090"/>
            <a:ext cx="855712" cy="8604282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36000">
                <a:schemeClr val="dk1">
                  <a:tint val="37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360208" y="5728757"/>
            <a:ext cx="81722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atin typeface="Georgia" panose="02040502050405020303" pitchFamily="18" charset="0"/>
              </a:rPr>
              <a:t>Г. Владимир Ленин</a:t>
            </a:r>
            <a:endParaRPr lang="ru-RU" sz="5400" b="1" dirty="0">
              <a:latin typeface="Georgia" panose="02040502050405020303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46392" y="3923014"/>
            <a:ext cx="537773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atin typeface="Georgia" panose="02040502050405020303" pitchFamily="18" charset="0"/>
              </a:rPr>
              <a:t>Б. Николай </a:t>
            </a:r>
            <a:r>
              <a:rPr lang="en-US" sz="5400" b="1" dirty="0" smtClean="0">
                <a:latin typeface="Georgia" panose="02040502050405020303" pitchFamily="18" charset="0"/>
              </a:rPr>
              <a:t>II</a:t>
            </a:r>
            <a:r>
              <a:rPr lang="ru-RU" sz="5400" b="1" dirty="0" smtClean="0">
                <a:latin typeface="Georgia" panose="02040502050405020303" pitchFamily="18" charset="0"/>
              </a:rPr>
              <a:t> </a:t>
            </a:r>
            <a:endParaRPr lang="ru-RU" sz="5400" b="1" dirty="0">
              <a:latin typeface="Georgia" panose="02040502050405020303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49268" y="4873045"/>
            <a:ext cx="86380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atin typeface="Georgia" panose="02040502050405020303" pitchFamily="18" charset="0"/>
              </a:rPr>
              <a:t>В. Екатерина Великая</a:t>
            </a:r>
            <a:endParaRPr lang="ru-RU" sz="5400" b="1" dirty="0">
              <a:latin typeface="Georgia" panose="02040502050405020303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2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5950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30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grayscl/>
          </a:blip>
          <a:stretch>
            <a:fillRect/>
          </a:stretch>
        </p:blipFill>
        <p:spPr>
          <a:xfrm>
            <a:off x="7020273" y="98540"/>
            <a:ext cx="1944215" cy="1093620"/>
          </a:xfrm>
          <a:prstGeom prst="rect">
            <a:avLst/>
          </a:prstGeom>
        </p:spPr>
      </p:pic>
      <p:sp>
        <p:nvSpPr>
          <p:cNvPr id="12" name="Скругленный прямоугольник 11"/>
          <p:cNvSpPr/>
          <p:nvPr/>
        </p:nvSpPr>
        <p:spPr>
          <a:xfrm rot="16200000">
            <a:off x="4227585" y="-852742"/>
            <a:ext cx="855712" cy="8618098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36000">
                <a:schemeClr val="dk1">
                  <a:tint val="37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46392" y="3033493"/>
            <a:ext cx="84020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atin typeface="Georgia" panose="02040502050405020303" pitchFamily="18" charset="0"/>
              </a:rPr>
              <a:t>А. 8 сентября 1941 г.</a:t>
            </a:r>
            <a:endParaRPr lang="ru-RU" sz="5400" b="1" dirty="0">
              <a:latin typeface="Georgia" panose="02040502050405020303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 rot="16200000">
            <a:off x="4227584" y="75632"/>
            <a:ext cx="855712" cy="8618095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36000">
                <a:schemeClr val="dk1">
                  <a:tint val="37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 rot="16200000">
            <a:off x="4227584" y="975225"/>
            <a:ext cx="855712" cy="8618095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36000">
                <a:schemeClr val="dk1">
                  <a:tint val="37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 rot="16200000">
            <a:off x="4234493" y="1922090"/>
            <a:ext cx="855712" cy="8604282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36000">
                <a:schemeClr val="dk1">
                  <a:tint val="37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60208" y="5728757"/>
            <a:ext cx="81722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atin typeface="Georgia" panose="02040502050405020303" pitchFamily="18" charset="0"/>
              </a:rPr>
              <a:t>Г. </a:t>
            </a:r>
            <a:r>
              <a:rPr lang="ru-RU" sz="5400" b="1" dirty="0">
                <a:latin typeface="Georgia" panose="02040502050405020303" pitchFamily="18" charset="0"/>
              </a:rPr>
              <a:t>9 мая </a:t>
            </a:r>
            <a:r>
              <a:rPr lang="ru-RU" sz="5400" b="1" dirty="0" smtClean="0">
                <a:latin typeface="Georgia" panose="02040502050405020303" pitchFamily="18" charset="0"/>
              </a:rPr>
              <a:t>1945 </a:t>
            </a:r>
            <a:r>
              <a:rPr lang="ru-RU" sz="5400" b="1" dirty="0">
                <a:latin typeface="Georgia" panose="02040502050405020303" pitchFamily="18" charset="0"/>
              </a:rPr>
              <a:t>г</a:t>
            </a:r>
            <a:r>
              <a:rPr lang="ru-RU" sz="5400" b="1" dirty="0" smtClean="0">
                <a:latin typeface="Georgia" panose="02040502050405020303" pitchFamily="18" charset="0"/>
              </a:rPr>
              <a:t>. </a:t>
            </a:r>
            <a:endParaRPr lang="ru-RU" sz="5400" b="1" dirty="0">
              <a:latin typeface="Georgia" panose="02040502050405020303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46392" y="3923014"/>
            <a:ext cx="85460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atin typeface="Georgia" panose="02040502050405020303" pitchFamily="18" charset="0"/>
              </a:rPr>
              <a:t>Б. 31 декабря 1941 г.</a:t>
            </a:r>
            <a:endParaRPr lang="ru-RU" sz="5400" b="1" dirty="0">
              <a:latin typeface="Georgia" panose="02040502050405020303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60208" y="4801672"/>
            <a:ext cx="86380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atin typeface="Georgia" panose="02040502050405020303" pitchFamily="18" charset="0"/>
              </a:rPr>
              <a:t>В. 1 января 1942 г.</a:t>
            </a:r>
            <a:endParaRPr lang="ru-RU" sz="5400" b="1" dirty="0">
              <a:latin typeface="Georgia" panose="02040502050405020303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45370" y="1202892"/>
            <a:ext cx="88798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Назовите дату начала блокады Ленинграда?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3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9278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30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grayscl/>
          </a:blip>
          <a:stretch>
            <a:fillRect/>
          </a:stretch>
        </p:blipFill>
        <p:spPr>
          <a:xfrm>
            <a:off x="7020273" y="98540"/>
            <a:ext cx="1944215" cy="109362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7504" y="1556792"/>
            <a:ext cx="887984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Сколько дней длилась блокада Ленинграда?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 rot="16200000">
            <a:off x="2091916" y="2252676"/>
            <a:ext cx="855712" cy="3240360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36000">
                <a:schemeClr val="dk1">
                  <a:tint val="37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007604" y="3376255"/>
            <a:ext cx="28803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latin typeface="Georgia" panose="02040502050405020303" pitchFamily="18" charset="0"/>
              </a:rPr>
              <a:t>А. 800</a:t>
            </a:r>
            <a:endParaRPr lang="ru-RU" sz="5400" b="1" dirty="0">
              <a:latin typeface="Georgia" panose="02040502050405020303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 rot="16200000">
            <a:off x="2091917" y="3460812"/>
            <a:ext cx="855712" cy="3240360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36000">
                <a:schemeClr val="dk1">
                  <a:tint val="37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 rot="16200000">
            <a:off x="6124364" y="2252676"/>
            <a:ext cx="855712" cy="3240360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36000">
                <a:schemeClr val="dk1">
                  <a:tint val="37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 rot="16200000">
            <a:off x="6124364" y="3460812"/>
            <a:ext cx="855712" cy="3240360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36000">
                <a:schemeClr val="dk1">
                  <a:tint val="37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5112060" y="4592572"/>
            <a:ext cx="28803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latin typeface="Georgia" panose="02040502050405020303" pitchFamily="18" charset="0"/>
              </a:rPr>
              <a:t>Г. 900</a:t>
            </a:r>
            <a:endParaRPr lang="ru-RU" sz="5400" b="1" dirty="0">
              <a:latin typeface="Georgia" panose="02040502050405020303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79612" y="4619326"/>
            <a:ext cx="28803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latin typeface="Georgia" panose="02040502050405020303" pitchFamily="18" charset="0"/>
              </a:rPr>
              <a:t>В. 872</a:t>
            </a:r>
            <a:endParaRPr lang="ru-RU" sz="5400" b="1" dirty="0">
              <a:latin typeface="Georgia" panose="02040502050405020303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106309" y="3379501"/>
            <a:ext cx="28803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latin typeface="Georgia" panose="02040502050405020303" pitchFamily="18" charset="0"/>
              </a:rPr>
              <a:t>Б. 850</a:t>
            </a:r>
            <a:endParaRPr lang="ru-RU" sz="5400" b="1" dirty="0">
              <a:latin typeface="Georgia" panose="02040502050405020303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4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721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30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grayscl/>
          </a:blip>
          <a:stretch>
            <a:fillRect/>
          </a:stretch>
        </p:blipFill>
        <p:spPr>
          <a:xfrm>
            <a:off x="7020273" y="98540"/>
            <a:ext cx="1944215" cy="1093620"/>
          </a:xfrm>
          <a:prstGeom prst="rect">
            <a:avLst/>
          </a:prstGeom>
        </p:spPr>
      </p:pic>
      <p:sp>
        <p:nvSpPr>
          <p:cNvPr id="12" name="Скругленный прямоугольник 11"/>
          <p:cNvSpPr/>
          <p:nvPr/>
        </p:nvSpPr>
        <p:spPr>
          <a:xfrm rot="16200000">
            <a:off x="4227585" y="-852742"/>
            <a:ext cx="855712" cy="8618098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36000">
                <a:schemeClr val="dk1">
                  <a:tint val="37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46392" y="3033493"/>
            <a:ext cx="84020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atin typeface="Georgia" panose="02040502050405020303" pitchFamily="18" charset="0"/>
              </a:rPr>
              <a:t>А. Бланк</a:t>
            </a:r>
            <a:endParaRPr lang="ru-RU" sz="5400" b="1" dirty="0">
              <a:latin typeface="Georgia" panose="02040502050405020303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 rot="16200000">
            <a:off x="4227584" y="75632"/>
            <a:ext cx="855712" cy="8618095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36000">
                <a:schemeClr val="dk1">
                  <a:tint val="37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 rot="16200000">
            <a:off x="4227584" y="975225"/>
            <a:ext cx="855712" cy="8618095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36000">
                <a:schemeClr val="dk1">
                  <a:tint val="37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 rot="16200000">
            <a:off x="4234493" y="1922090"/>
            <a:ext cx="855712" cy="8604282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36000">
                <a:schemeClr val="dk1">
                  <a:tint val="37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60208" y="5728757"/>
            <a:ext cx="81722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atin typeface="Georgia" panose="02040502050405020303" pitchFamily="18" charset="0"/>
              </a:rPr>
              <a:t>Г. Паспорт</a:t>
            </a:r>
            <a:endParaRPr lang="ru-RU" sz="5400" b="1" dirty="0">
              <a:latin typeface="Georgia" panose="02040502050405020303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46392" y="3923014"/>
            <a:ext cx="85460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atin typeface="Georgia" panose="02040502050405020303" pitchFamily="18" charset="0"/>
              </a:rPr>
              <a:t>Б. Карточка</a:t>
            </a:r>
            <a:endParaRPr lang="ru-RU" sz="5400" b="1" dirty="0">
              <a:latin typeface="Georgia" panose="02040502050405020303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60208" y="4801672"/>
            <a:ext cx="86380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atin typeface="Georgia" panose="02040502050405020303" pitchFamily="18" charset="0"/>
              </a:rPr>
              <a:t>В. Бюллетень</a:t>
            </a:r>
            <a:endParaRPr lang="ru-RU" sz="5400" b="1" dirty="0">
              <a:latin typeface="Georgia" panose="02040502050405020303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51980" y="1192160"/>
            <a:ext cx="88798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Как назывался </a:t>
            </a:r>
            <a:r>
              <a:rPr lang="ru-RU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документ</a:t>
            </a:r>
            <a:r>
              <a:rPr lang="ru-RU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, дающий право </a:t>
            </a:r>
            <a:r>
              <a:rPr lang="ru-RU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на приобретение продуктов </a:t>
            </a:r>
            <a:r>
              <a:rPr lang="ru-RU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 блокадном </a:t>
            </a:r>
            <a:r>
              <a:rPr lang="ru-RU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Ленинграде</a:t>
            </a:r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? </a:t>
            </a:r>
            <a:endParaRPr lang="ru-RU" sz="3600" b="1" dirty="0">
              <a:solidFill>
                <a:schemeClr val="tx2">
                  <a:lumMod val="5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5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7561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30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grayscl/>
          </a:blip>
          <a:stretch>
            <a:fillRect/>
          </a:stretch>
        </p:blipFill>
        <p:spPr>
          <a:xfrm>
            <a:off x="7020273" y="98540"/>
            <a:ext cx="1944215" cy="109362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30485" y="1412776"/>
            <a:ext cx="88798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Сколько грамм </a:t>
            </a: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хлеба полагалось на нерабочего человека </a:t>
            </a:r>
            <a:endParaRPr lang="ru-RU" sz="3600" b="1" dirty="0" smtClean="0">
              <a:solidFill>
                <a:schemeClr val="tx2">
                  <a:lumMod val="5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  <a:p>
            <a:pPr algn="ctr"/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 </a:t>
            </a: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ноябре – декабре 1941 г? 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 rot="16200000">
            <a:off x="2091916" y="2252676"/>
            <a:ext cx="855712" cy="3240360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36000">
                <a:schemeClr val="dk1">
                  <a:tint val="37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007604" y="3376255"/>
            <a:ext cx="28803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latin typeface="Georgia" panose="02040502050405020303" pitchFamily="18" charset="0"/>
              </a:rPr>
              <a:t>А. 105</a:t>
            </a:r>
            <a:endParaRPr lang="ru-RU" sz="5400" b="1" dirty="0">
              <a:latin typeface="Georgia" panose="02040502050405020303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 rot="16200000">
            <a:off x="2091917" y="3460812"/>
            <a:ext cx="855712" cy="3240360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36000">
                <a:schemeClr val="dk1">
                  <a:tint val="37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 rot="16200000">
            <a:off x="6124364" y="2252676"/>
            <a:ext cx="855712" cy="3240360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36000">
                <a:schemeClr val="dk1">
                  <a:tint val="37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 rot="16200000">
            <a:off x="6124364" y="3460812"/>
            <a:ext cx="855712" cy="3240360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36000">
                <a:schemeClr val="dk1">
                  <a:tint val="37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5112060" y="4592572"/>
            <a:ext cx="28803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latin typeface="Georgia" panose="02040502050405020303" pitchFamily="18" charset="0"/>
              </a:rPr>
              <a:t>Г. 135</a:t>
            </a:r>
            <a:endParaRPr lang="ru-RU" sz="5400" b="1" dirty="0">
              <a:latin typeface="Georgia" panose="02040502050405020303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79612" y="4619326"/>
            <a:ext cx="28803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latin typeface="Georgia" panose="02040502050405020303" pitchFamily="18" charset="0"/>
              </a:rPr>
              <a:t>В. 125</a:t>
            </a:r>
            <a:endParaRPr lang="ru-RU" sz="5400" b="1" dirty="0">
              <a:latin typeface="Georgia" panose="02040502050405020303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106309" y="3379501"/>
            <a:ext cx="28803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latin typeface="Georgia" panose="02040502050405020303" pitchFamily="18" charset="0"/>
              </a:rPr>
              <a:t>Б. 115</a:t>
            </a:r>
            <a:endParaRPr lang="ru-RU" sz="5400" b="1" dirty="0">
              <a:latin typeface="Georgia" panose="02040502050405020303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6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4976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504" y="188640"/>
            <a:ext cx="89289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>
              <a:solidFill>
                <a:schemeClr val="accent2">
                  <a:lumMod val="50000"/>
                </a:schemeClr>
              </a:solidFill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620688"/>
            <a:ext cx="842493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ПРАВИЛЬНЫЕ ОТВЕТЫ</a:t>
            </a:r>
            <a:endParaRPr lang="ru-RU" sz="3200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155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1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7504" y="1556792"/>
            <a:ext cx="887984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 каком году был </a:t>
            </a:r>
            <a:r>
              <a:rPr lang="ru-RU" sz="4400" b="1" dirty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образован город Ленинград? 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 rot="16200000">
            <a:off x="6124364" y="2252676"/>
            <a:ext cx="855712" cy="3240360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36000">
                <a:schemeClr val="dk1">
                  <a:tint val="37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5106309" y="3379501"/>
            <a:ext cx="28803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latin typeface="Georgia" panose="02040502050405020303" pitchFamily="18" charset="0"/>
              </a:rPr>
              <a:t>Б. 1703</a:t>
            </a:r>
            <a:endParaRPr lang="ru-RU" sz="5400" b="1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919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7504" y="1184419"/>
            <a:ext cx="89011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Кто является основателем города Ленинграда?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 rot="16200000">
            <a:off x="4216820" y="-780082"/>
            <a:ext cx="855712" cy="8618098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36000">
                <a:schemeClr val="dk1">
                  <a:tint val="37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46392" y="3033493"/>
            <a:ext cx="384400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atin typeface="Georgia" panose="02040502050405020303" pitchFamily="18" charset="0"/>
              </a:rPr>
              <a:t>А. Петр </a:t>
            </a:r>
            <a:r>
              <a:rPr lang="en-US" sz="5400" b="1" dirty="0" smtClean="0">
                <a:latin typeface="Georgia" panose="02040502050405020303" pitchFamily="18" charset="0"/>
              </a:rPr>
              <a:t>I</a:t>
            </a:r>
            <a:endParaRPr lang="ru-RU" sz="5400" b="1" dirty="0">
              <a:latin typeface="Georgia" panose="02040502050405020303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2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325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Скругленный прямоугольник 11"/>
          <p:cNvSpPr/>
          <p:nvPr/>
        </p:nvSpPr>
        <p:spPr>
          <a:xfrm rot="16200000">
            <a:off x="4142553" y="-396346"/>
            <a:ext cx="855712" cy="8618098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36000">
                <a:schemeClr val="dk1">
                  <a:tint val="37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46392" y="3422499"/>
            <a:ext cx="84020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atin typeface="Georgia" panose="02040502050405020303" pitchFamily="18" charset="0"/>
              </a:rPr>
              <a:t>А. 8 сентября 1941 г.</a:t>
            </a:r>
            <a:endParaRPr lang="ru-RU" sz="5400" b="1" dirty="0">
              <a:latin typeface="Georgia" panose="02040502050405020303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45370" y="1202892"/>
            <a:ext cx="88798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Назовите дату начала блокады Ленинграда?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3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804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7504" y="1556792"/>
            <a:ext cx="887984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Сколько дней длилась блокада Ленинграда?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 rot="16200000">
            <a:off x="2091917" y="3460812"/>
            <a:ext cx="855712" cy="3240360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36000">
                <a:schemeClr val="dk1">
                  <a:tint val="37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1079612" y="4619326"/>
            <a:ext cx="28803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latin typeface="Georgia" panose="02040502050405020303" pitchFamily="18" charset="0"/>
              </a:rPr>
              <a:t>В. 872</a:t>
            </a:r>
            <a:endParaRPr lang="ru-RU" sz="5400" b="1" dirty="0">
              <a:latin typeface="Georgia" panose="02040502050405020303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4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776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кругленный прямоугольник 12"/>
          <p:cNvSpPr/>
          <p:nvPr/>
        </p:nvSpPr>
        <p:spPr>
          <a:xfrm rot="16200000">
            <a:off x="4227584" y="75632"/>
            <a:ext cx="855712" cy="8618095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36000">
                <a:schemeClr val="dk1">
                  <a:tint val="37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346392" y="3923014"/>
            <a:ext cx="85460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atin typeface="Georgia" panose="02040502050405020303" pitchFamily="18" charset="0"/>
              </a:rPr>
              <a:t>Б. Карточка</a:t>
            </a:r>
            <a:endParaRPr lang="ru-RU" sz="5400" b="1" dirty="0">
              <a:latin typeface="Georgia" panose="02040502050405020303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79512" y="1052736"/>
            <a:ext cx="887984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Как назывался </a:t>
            </a:r>
            <a:r>
              <a:rPr lang="ru-RU" sz="40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документ</a:t>
            </a:r>
            <a:r>
              <a:rPr lang="ru-RU" sz="4000" b="1" dirty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, </a:t>
            </a:r>
            <a:endParaRPr lang="ru-RU" sz="4000" b="1" dirty="0" smtClean="0">
              <a:solidFill>
                <a:schemeClr val="tx2">
                  <a:lumMod val="5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  <a:p>
            <a:pPr algn="ctr"/>
            <a:r>
              <a:rPr lang="ru-RU" sz="40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дающий </a:t>
            </a:r>
            <a:r>
              <a:rPr lang="ru-RU" sz="4000" b="1" dirty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право </a:t>
            </a:r>
            <a:endParaRPr lang="ru-RU" sz="4000" b="1" dirty="0" smtClean="0">
              <a:solidFill>
                <a:schemeClr val="tx2">
                  <a:lumMod val="5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  <a:p>
            <a:pPr algn="ctr"/>
            <a:r>
              <a:rPr lang="ru-RU" sz="40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на </a:t>
            </a:r>
            <a:r>
              <a:rPr lang="ru-RU" sz="40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приобретение продуктов </a:t>
            </a:r>
            <a:endParaRPr lang="ru-RU" sz="4000" b="1" dirty="0" smtClean="0">
              <a:solidFill>
                <a:schemeClr val="tx2">
                  <a:lumMod val="5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  <a:p>
            <a:pPr algn="ctr"/>
            <a:r>
              <a:rPr lang="ru-RU" sz="40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 </a:t>
            </a:r>
            <a:r>
              <a:rPr lang="ru-RU" sz="4000" b="1" dirty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блокадном </a:t>
            </a:r>
            <a:r>
              <a:rPr lang="ru-RU" sz="40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Ленинграде? </a:t>
            </a:r>
            <a:endParaRPr lang="ru-RU" sz="4000" b="1" dirty="0">
              <a:solidFill>
                <a:schemeClr val="tx2">
                  <a:lumMod val="5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5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2654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1065534"/>
            <a:ext cx="91164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Сколько грамм </a:t>
            </a:r>
            <a:r>
              <a:rPr lang="ru-RU" sz="4000" b="1" dirty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хлеба полагалось на </a:t>
            </a:r>
            <a:endParaRPr lang="ru-RU" sz="4000" b="1" dirty="0" smtClean="0">
              <a:solidFill>
                <a:schemeClr val="tx2">
                  <a:lumMod val="5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  <a:p>
            <a:pPr algn="ctr"/>
            <a:r>
              <a:rPr lang="ru-RU" sz="40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нерабочего </a:t>
            </a:r>
            <a:r>
              <a:rPr lang="ru-RU" sz="4000" b="1" dirty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человека </a:t>
            </a:r>
            <a:endParaRPr lang="ru-RU" sz="4000" b="1" dirty="0" smtClean="0">
              <a:solidFill>
                <a:schemeClr val="tx2">
                  <a:lumMod val="5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  <a:p>
            <a:pPr algn="ctr"/>
            <a:r>
              <a:rPr lang="ru-RU" sz="40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 </a:t>
            </a:r>
            <a:r>
              <a:rPr lang="ru-RU" sz="4000" b="1" dirty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ноябре – декабре 1941 </a:t>
            </a:r>
            <a:r>
              <a:rPr lang="ru-RU" sz="40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году? </a:t>
            </a:r>
            <a:endParaRPr lang="ru-RU" sz="4000" b="1" dirty="0">
              <a:solidFill>
                <a:schemeClr val="tx2">
                  <a:lumMod val="5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 rot="16200000">
            <a:off x="2091917" y="3460812"/>
            <a:ext cx="855712" cy="3240360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36000">
                <a:schemeClr val="dk1">
                  <a:tint val="37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1079612" y="4619326"/>
            <a:ext cx="28803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latin typeface="Georgia" panose="02040502050405020303" pitchFamily="18" charset="0"/>
              </a:rPr>
              <a:t>В. 125</a:t>
            </a:r>
            <a:endParaRPr lang="ru-RU" sz="5400" b="1" dirty="0">
              <a:latin typeface="Georgia" panose="02040502050405020303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6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9266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504" y="188640"/>
            <a:ext cx="89289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>
              <a:solidFill>
                <a:schemeClr val="accent2">
                  <a:lumMod val="50000"/>
                </a:schemeClr>
              </a:solidFill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99592" y="0"/>
            <a:ext cx="7416824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38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1</a:t>
            </a:r>
            <a:r>
              <a:rPr lang="ru-RU" sz="88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 </a:t>
            </a:r>
            <a:r>
              <a:rPr lang="ru-RU" sz="66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РАУНД</a:t>
            </a:r>
            <a:endParaRPr lang="ru-RU" sz="3200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8080" y="2420888"/>
            <a:ext cx="887984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6 </a:t>
            </a:r>
            <a:r>
              <a:rPr lang="ru-RU" sz="4400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ВОПРОСОВ</a:t>
            </a:r>
          </a:p>
          <a:p>
            <a:pPr algn="ctr"/>
            <a:r>
              <a:rPr lang="ru-RU" sz="60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1</a:t>
            </a:r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 </a:t>
            </a:r>
            <a:r>
              <a:rPr lang="ru-RU" sz="4400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МИНУТА НА ОБСУЖДЕНИЕ</a:t>
            </a:r>
          </a:p>
          <a:p>
            <a:pPr algn="ctr"/>
            <a:r>
              <a:rPr lang="ru-RU" sz="60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1</a:t>
            </a:r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 </a:t>
            </a:r>
            <a:r>
              <a:rPr lang="ru-RU" sz="4400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БАЛЛ ЗА КАЖДЫЙ ПРАВИЛЬНЫЙ ОТВЕТ</a:t>
            </a:r>
          </a:p>
        </p:txBody>
      </p:sp>
    </p:spTree>
    <p:extLst>
      <p:ext uri="{BB962C8B-B14F-4D97-AF65-F5344CB8AC3E}">
        <p14:creationId xmlns:p14="http://schemas.microsoft.com/office/powerpoint/2010/main" val="1505689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179512" y="1412776"/>
            <a:ext cx="8712968" cy="5256583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79512" y="1579539"/>
            <a:ext cx="871296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Название знаменитой дороги, связывавшей во время блокады Ленинград и Большую землю, известно всем – </a:t>
            </a:r>
            <a:r>
              <a:rPr lang="ru-RU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«Дорога Жизни». </a:t>
            </a:r>
          </a:p>
          <a:p>
            <a:pPr algn="ctr"/>
            <a:r>
              <a:rPr lang="ru-RU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Но </a:t>
            </a:r>
            <a:r>
              <a:rPr lang="ru-RU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немногие знают, что это название появилось позднее, </a:t>
            </a:r>
            <a:endParaRPr lang="ru-RU" sz="36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  <a:p>
            <a:pPr algn="ctr"/>
            <a:r>
              <a:rPr lang="ru-RU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а </a:t>
            </a:r>
            <a:r>
              <a:rPr lang="ru-RU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как называли этот путь </a:t>
            </a:r>
            <a:endParaRPr lang="ru-RU" sz="36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  <a:p>
            <a:pPr algn="ctr"/>
            <a:r>
              <a:rPr lang="ru-RU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 </a:t>
            </a:r>
            <a:r>
              <a:rPr lang="ru-RU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начале, когда он только начал действовать?</a:t>
            </a:r>
          </a:p>
        </p:txBody>
      </p:sp>
      <p:pic>
        <p:nvPicPr>
          <p:cNvPr id="9" name="60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grayscl/>
          </a:blip>
          <a:stretch>
            <a:fillRect/>
          </a:stretch>
        </p:blipFill>
        <p:spPr>
          <a:xfrm>
            <a:off x="6996777" y="117250"/>
            <a:ext cx="1967711" cy="1106837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1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5251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179512" y="1412776"/>
            <a:ext cx="8712968" cy="5184575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13404" y="1412776"/>
            <a:ext cx="871296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atin typeface="Georgia" panose="02040502050405020303" pitchFamily="18" charset="0"/>
              </a:rPr>
              <a:t>Запись из дневника маленькой девочки: </a:t>
            </a:r>
            <a:endParaRPr lang="ru-RU" sz="3600" b="1" dirty="0" smtClean="0">
              <a:latin typeface="Georgia" panose="02040502050405020303" pitchFamily="18" charset="0"/>
            </a:endParaRPr>
          </a:p>
          <a:p>
            <a:pPr algn="ctr"/>
            <a:r>
              <a:rPr lang="ru-RU" sz="3600" b="1" dirty="0" smtClean="0">
                <a:latin typeface="Georgia" panose="02040502050405020303" pitchFamily="18" charset="0"/>
              </a:rPr>
              <a:t>«… Лека </a:t>
            </a:r>
            <a:r>
              <a:rPr lang="ru-RU" sz="3600" b="1" dirty="0">
                <a:latin typeface="Georgia" panose="02040502050405020303" pitchFamily="18" charset="0"/>
              </a:rPr>
              <a:t>умер 17 марта в 5 час утр 1942г; Дядя Вася умер 13 </a:t>
            </a:r>
            <a:r>
              <a:rPr lang="ru-RU" sz="3600" b="1" dirty="0" err="1">
                <a:latin typeface="Georgia" panose="02040502050405020303" pitchFamily="18" charset="0"/>
              </a:rPr>
              <a:t>апр</a:t>
            </a:r>
            <a:r>
              <a:rPr lang="ru-RU" sz="3600" b="1" dirty="0">
                <a:latin typeface="Georgia" panose="02040502050405020303" pitchFamily="18" charset="0"/>
              </a:rPr>
              <a:t> в 2 ч ночь 1942г; дядя Леша 10 мая в 4 ч дня 1942; Мама 13 мая в 7.30 утра; Умерли все; Осталась одна….» </a:t>
            </a:r>
            <a:endParaRPr lang="ru-RU" sz="3600" b="1" dirty="0" smtClean="0">
              <a:latin typeface="Georgia" panose="02040502050405020303" pitchFamily="18" charset="0"/>
            </a:endParaRPr>
          </a:p>
          <a:p>
            <a:pPr algn="ctr"/>
            <a:endParaRPr lang="ru-RU" sz="3600" b="1" dirty="0">
              <a:latin typeface="Georgia" panose="02040502050405020303" pitchFamily="18" charset="0"/>
            </a:endParaRPr>
          </a:p>
          <a:p>
            <a:pPr algn="ctr"/>
            <a:r>
              <a:rPr lang="ru-RU" sz="3600" b="1" dirty="0" smtClean="0">
                <a:latin typeface="Georgia" panose="02040502050405020303" pitchFamily="18" charset="0"/>
              </a:rPr>
              <a:t>Как </a:t>
            </a:r>
            <a:r>
              <a:rPr lang="ru-RU" sz="3600" b="1" dirty="0">
                <a:latin typeface="Georgia" panose="02040502050405020303" pitchFamily="18" charset="0"/>
              </a:rPr>
              <a:t>звали автора </a:t>
            </a:r>
            <a:r>
              <a:rPr lang="ru-RU" sz="3600" b="1" dirty="0" smtClean="0">
                <a:latin typeface="Georgia" panose="02040502050405020303" pitchFamily="18" charset="0"/>
              </a:rPr>
              <a:t>дневника</a:t>
            </a:r>
            <a:r>
              <a:rPr lang="ru-RU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?</a:t>
            </a:r>
            <a:endParaRPr lang="ru-RU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pic>
        <p:nvPicPr>
          <p:cNvPr id="9" name="60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grayscl/>
          </a:blip>
          <a:stretch>
            <a:fillRect/>
          </a:stretch>
        </p:blipFill>
        <p:spPr>
          <a:xfrm>
            <a:off x="6996777" y="117250"/>
            <a:ext cx="1967711" cy="1106837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2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965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179512" y="1412776"/>
            <a:ext cx="8712968" cy="5184575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13404" y="1412776"/>
            <a:ext cx="871296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Georgia" panose="02040502050405020303" pitchFamily="18" charset="0"/>
              </a:rPr>
              <a:t>Во время</a:t>
            </a:r>
            <a:r>
              <a:rPr lang="ru-RU" sz="3200" b="1" dirty="0">
                <a:latin typeface="Georgia" panose="02040502050405020303" pitchFamily="18" charset="0"/>
              </a:rPr>
              <a:t> </a:t>
            </a:r>
            <a:r>
              <a:rPr lang="ru-RU" sz="3200" b="1" dirty="0" smtClean="0">
                <a:latin typeface="Georgia" panose="02040502050405020303" pitchFamily="18" charset="0"/>
              </a:rPr>
              <a:t> блокады</a:t>
            </a:r>
            <a:r>
              <a:rPr lang="ru-RU" sz="3200" b="1" dirty="0">
                <a:latin typeface="Georgia" panose="02040502050405020303" pitchFamily="18" charset="0"/>
              </a:rPr>
              <a:t> Ленинграда </a:t>
            </a:r>
            <a:endParaRPr lang="ru-RU" sz="3200" b="1" dirty="0" smtClean="0">
              <a:latin typeface="Georgia" panose="02040502050405020303" pitchFamily="18" charset="0"/>
            </a:endParaRPr>
          </a:p>
          <a:p>
            <a:pPr algn="ctr"/>
            <a:r>
              <a:rPr lang="ru-RU" sz="3200" b="1" dirty="0" smtClean="0">
                <a:latin typeface="Georgia" panose="02040502050405020303" pitchFamily="18" charset="0"/>
              </a:rPr>
              <a:t>шутили</a:t>
            </a:r>
            <a:r>
              <a:rPr lang="ru-RU" sz="3200" b="1" dirty="0">
                <a:latin typeface="Georgia" panose="02040502050405020303" pitchFamily="18" charset="0"/>
              </a:rPr>
              <a:t>, что эти изделия </a:t>
            </a:r>
            <a:endParaRPr lang="ru-RU" sz="3200" b="1" dirty="0" smtClean="0">
              <a:latin typeface="Georgia" panose="02040502050405020303" pitchFamily="18" charset="0"/>
            </a:endParaRPr>
          </a:p>
          <a:p>
            <a:pPr algn="ctr"/>
            <a:r>
              <a:rPr lang="ru-RU" sz="3200" b="1" dirty="0" smtClean="0">
                <a:latin typeface="Georgia" panose="02040502050405020303" pitchFamily="18" charset="0"/>
              </a:rPr>
              <a:t>в </a:t>
            </a:r>
            <a:r>
              <a:rPr lang="ru-RU" sz="3200" b="1" dirty="0">
                <a:latin typeface="Georgia" panose="02040502050405020303" pitchFamily="18" charset="0"/>
              </a:rPr>
              <a:t>осажденном городе делают </a:t>
            </a:r>
            <a:r>
              <a:rPr lang="ru-RU" sz="3200" b="1" u="sng" dirty="0">
                <a:latin typeface="Georgia" panose="02040502050405020303" pitchFamily="18" charset="0"/>
              </a:rPr>
              <a:t>Кировский завод и Кировский театр. </a:t>
            </a:r>
            <a:r>
              <a:rPr lang="ru-RU" sz="3200" b="1" dirty="0">
                <a:latin typeface="Georgia" panose="02040502050405020303" pitchFamily="18" charset="0"/>
              </a:rPr>
              <a:t>Изделия были примерно одинакового размера, но очень </a:t>
            </a:r>
            <a:r>
              <a:rPr lang="ru-RU" sz="3200" b="1" dirty="0" smtClean="0">
                <a:latin typeface="Georgia" panose="02040502050405020303" pitchFamily="18" charset="0"/>
              </a:rPr>
              <a:t>отличались </a:t>
            </a:r>
            <a:endParaRPr lang="ru-RU" sz="3200" b="1" dirty="0" smtClean="0">
              <a:latin typeface="Georgia" panose="02040502050405020303" pitchFamily="18" charset="0"/>
            </a:endParaRPr>
          </a:p>
          <a:p>
            <a:pPr algn="ctr"/>
            <a:r>
              <a:rPr lang="ru-RU" sz="3200" b="1" dirty="0" smtClean="0">
                <a:latin typeface="Georgia" panose="02040502050405020303" pitchFamily="18" charset="0"/>
              </a:rPr>
              <a:t>по </a:t>
            </a:r>
            <a:r>
              <a:rPr lang="ru-RU" sz="3200" b="1" dirty="0">
                <a:latin typeface="Georgia" panose="02040502050405020303" pitchFamily="18" charset="0"/>
              </a:rPr>
              <a:t>массе. Да и в «обслуживании» </a:t>
            </a:r>
            <a:endParaRPr lang="ru-RU" sz="3200" b="1" dirty="0" smtClean="0">
              <a:latin typeface="Georgia" panose="02040502050405020303" pitchFamily="18" charset="0"/>
            </a:endParaRPr>
          </a:p>
          <a:p>
            <a:pPr algn="ctr"/>
            <a:r>
              <a:rPr lang="ru-RU" sz="3200" b="1" dirty="0" smtClean="0">
                <a:latin typeface="Georgia" panose="02040502050405020303" pitchFamily="18" charset="0"/>
              </a:rPr>
              <a:t>изделие </a:t>
            </a:r>
            <a:r>
              <a:rPr lang="ru-RU" sz="3200" b="1" dirty="0">
                <a:latin typeface="Georgia" panose="02040502050405020303" pitchFamily="18" charset="0"/>
              </a:rPr>
              <a:t>Кировского </a:t>
            </a:r>
            <a:r>
              <a:rPr lang="ru-RU" sz="3200" b="1" u="sng" dirty="0">
                <a:latin typeface="Georgia" panose="02040502050405020303" pitchFamily="18" charset="0"/>
              </a:rPr>
              <a:t>театра</a:t>
            </a:r>
            <a:r>
              <a:rPr lang="ru-RU" sz="3200" b="1" dirty="0">
                <a:latin typeface="Georgia" panose="02040502050405020303" pitchFamily="18" charset="0"/>
              </a:rPr>
              <a:t> </a:t>
            </a:r>
            <a:endParaRPr lang="ru-RU" sz="3200" b="1" dirty="0" smtClean="0">
              <a:latin typeface="Georgia" panose="02040502050405020303" pitchFamily="18" charset="0"/>
            </a:endParaRPr>
          </a:p>
          <a:p>
            <a:pPr algn="ctr"/>
            <a:r>
              <a:rPr lang="ru-RU" sz="3200" b="1" dirty="0" smtClean="0">
                <a:latin typeface="Georgia" panose="02040502050405020303" pitchFamily="18" charset="0"/>
              </a:rPr>
              <a:t>было </a:t>
            </a:r>
            <a:r>
              <a:rPr lang="ru-RU" sz="3200" b="1" dirty="0">
                <a:latin typeface="Georgia" panose="02040502050405020303" pitchFamily="18" charset="0"/>
              </a:rPr>
              <a:t>явно попроще. </a:t>
            </a:r>
            <a:endParaRPr lang="ru-RU" sz="3200" b="1" dirty="0" smtClean="0">
              <a:latin typeface="Georgia" panose="02040502050405020303" pitchFamily="18" charset="0"/>
            </a:endParaRPr>
          </a:p>
          <a:p>
            <a:pPr algn="ctr"/>
            <a:r>
              <a:rPr lang="ru-RU" sz="3200" b="1" dirty="0" smtClean="0">
                <a:latin typeface="Georgia" panose="02040502050405020303" pitchFamily="18" charset="0"/>
              </a:rPr>
              <a:t>Назовите </a:t>
            </a:r>
            <a:r>
              <a:rPr lang="ru-RU" sz="3200" b="1" dirty="0">
                <a:latin typeface="Georgia" panose="02040502050405020303" pitchFamily="18" charset="0"/>
              </a:rPr>
              <a:t>оба изделия одним словом.</a:t>
            </a:r>
          </a:p>
        </p:txBody>
      </p:sp>
      <p:pic>
        <p:nvPicPr>
          <p:cNvPr id="9" name="60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grayscl/>
          </a:blip>
          <a:stretch>
            <a:fillRect/>
          </a:stretch>
        </p:blipFill>
        <p:spPr>
          <a:xfrm>
            <a:off x="6996777" y="117250"/>
            <a:ext cx="1967711" cy="1106837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3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7573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179512" y="1412776"/>
            <a:ext cx="8712968" cy="5184575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13404" y="1412776"/>
            <a:ext cx="871296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Georgia" panose="02040502050405020303" pitchFamily="18" charset="0"/>
              </a:rPr>
              <a:t>27 января 1944 года во время спектакля в Большом театре действие вдруг внезапно прервалось, </a:t>
            </a:r>
            <a:endParaRPr lang="ru-RU" sz="3200" b="1" dirty="0" smtClean="0">
              <a:latin typeface="Georgia" panose="02040502050405020303" pitchFamily="18" charset="0"/>
            </a:endParaRPr>
          </a:p>
          <a:p>
            <a:pPr algn="ctr"/>
            <a:r>
              <a:rPr lang="ru-RU" sz="3200" b="1" dirty="0" smtClean="0">
                <a:latin typeface="Georgia" panose="02040502050405020303" pitchFamily="18" charset="0"/>
              </a:rPr>
              <a:t>в </a:t>
            </a:r>
            <a:r>
              <a:rPr lang="ru-RU" sz="3200" b="1" dirty="0">
                <a:latin typeface="Georgia" panose="02040502050405020303" pitchFamily="18" charset="0"/>
              </a:rPr>
              <a:t>зале зажегся </a:t>
            </a:r>
            <a:r>
              <a:rPr lang="ru-RU" sz="3200" b="1" dirty="0" smtClean="0">
                <a:latin typeface="Georgia" panose="02040502050405020303" pitchFamily="18" charset="0"/>
              </a:rPr>
              <a:t>свет</a:t>
            </a:r>
            <a:r>
              <a:rPr lang="ru-RU" sz="3200" b="1" dirty="0">
                <a:latin typeface="Georgia" panose="02040502050405020303" pitchFamily="18" charset="0"/>
              </a:rPr>
              <a:t>, </a:t>
            </a:r>
            <a:endParaRPr lang="ru-RU" sz="3200" b="1" dirty="0" smtClean="0">
              <a:latin typeface="Georgia" panose="02040502050405020303" pitchFamily="18" charset="0"/>
            </a:endParaRPr>
          </a:p>
          <a:p>
            <a:pPr algn="ctr"/>
            <a:r>
              <a:rPr lang="ru-RU" sz="3200" b="1" dirty="0" smtClean="0">
                <a:latin typeface="Georgia" panose="02040502050405020303" pitchFamily="18" charset="0"/>
              </a:rPr>
              <a:t>а </a:t>
            </a:r>
            <a:r>
              <a:rPr lang="ru-RU" sz="3200" b="1" dirty="0">
                <a:latin typeface="Georgia" panose="02040502050405020303" pitchFamily="18" charset="0"/>
              </a:rPr>
              <a:t>на авансцену вышел </a:t>
            </a:r>
            <a:r>
              <a:rPr lang="ru-RU" sz="3200" b="1" dirty="0" smtClean="0">
                <a:latin typeface="Georgia" panose="02040502050405020303" pitchFamily="18" charset="0"/>
              </a:rPr>
              <a:t>директор. </a:t>
            </a:r>
            <a:r>
              <a:rPr lang="ru-RU" sz="3200" b="1" dirty="0">
                <a:latin typeface="Georgia" panose="02040502050405020303" pitchFamily="18" charset="0"/>
              </a:rPr>
              <a:t>После реакции в зале </a:t>
            </a:r>
            <a:endParaRPr lang="ru-RU" sz="3200" b="1" dirty="0" smtClean="0">
              <a:latin typeface="Georgia" panose="02040502050405020303" pitchFamily="18" charset="0"/>
            </a:endParaRPr>
          </a:p>
          <a:p>
            <a:pPr algn="ctr"/>
            <a:r>
              <a:rPr lang="ru-RU" sz="3200" b="1" dirty="0" smtClean="0">
                <a:latin typeface="Georgia" panose="02040502050405020303" pitchFamily="18" charset="0"/>
              </a:rPr>
              <a:t>на </a:t>
            </a:r>
            <a:r>
              <a:rPr lang="ru-RU" sz="3200" b="1" dirty="0">
                <a:latin typeface="Georgia" panose="02040502050405020303" pitchFamily="18" charset="0"/>
              </a:rPr>
              <a:t>его сообщение возможность продолжить спектакль появилась только через полчаса. </a:t>
            </a:r>
            <a:endParaRPr lang="ru-RU" sz="3200" b="1" dirty="0" smtClean="0">
              <a:latin typeface="Georgia" panose="02040502050405020303" pitchFamily="18" charset="0"/>
            </a:endParaRPr>
          </a:p>
          <a:p>
            <a:pPr algn="ctr"/>
            <a:r>
              <a:rPr lang="ru-RU" sz="3200" b="1" dirty="0" smtClean="0">
                <a:latin typeface="Georgia" panose="02040502050405020303" pitchFamily="18" charset="0"/>
              </a:rPr>
              <a:t>О </a:t>
            </a:r>
            <a:r>
              <a:rPr lang="ru-RU" sz="3200" b="1" dirty="0">
                <a:latin typeface="Georgia" panose="02040502050405020303" pitchFamily="18" charset="0"/>
              </a:rPr>
              <a:t>чем сообщил директор театра?</a:t>
            </a:r>
          </a:p>
        </p:txBody>
      </p:sp>
      <p:pic>
        <p:nvPicPr>
          <p:cNvPr id="9" name="60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grayscl/>
          </a:blip>
          <a:stretch>
            <a:fillRect/>
          </a:stretch>
        </p:blipFill>
        <p:spPr>
          <a:xfrm>
            <a:off x="6996777" y="117250"/>
            <a:ext cx="1967711" cy="1106837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4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9954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179512" y="1412776"/>
            <a:ext cx="8712968" cy="5184575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13404" y="1412776"/>
            <a:ext cx="871296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atin typeface="Georgia" panose="02040502050405020303" pitchFamily="18" charset="0"/>
              </a:rPr>
              <a:t>В 1967 году </a:t>
            </a:r>
            <a:endParaRPr lang="ru-RU" sz="3600" b="1" dirty="0" smtClean="0">
              <a:latin typeface="Georgia" panose="02040502050405020303" pitchFamily="18" charset="0"/>
            </a:endParaRPr>
          </a:p>
          <a:p>
            <a:pPr algn="ctr"/>
            <a:r>
              <a:rPr lang="ru-RU" sz="3600" b="1" dirty="0" smtClean="0">
                <a:latin typeface="Georgia" panose="02040502050405020303" pitchFamily="18" charset="0"/>
              </a:rPr>
              <a:t>в </a:t>
            </a:r>
            <a:r>
              <a:rPr lang="ru-RU" sz="3600" b="1" dirty="0" smtClean="0">
                <a:latin typeface="Georgia" panose="02040502050405020303" pitchFamily="18" charset="0"/>
              </a:rPr>
              <a:t>Ленинграде</a:t>
            </a:r>
            <a:r>
              <a:rPr lang="ru-RU" sz="3600" b="1" dirty="0">
                <a:latin typeface="Georgia" panose="02040502050405020303" pitchFamily="18" charset="0"/>
              </a:rPr>
              <a:t> проходило юбилейное </a:t>
            </a:r>
            <a:r>
              <a:rPr lang="ru-RU" sz="3600" b="1" dirty="0" smtClean="0">
                <a:latin typeface="Georgia" panose="02040502050405020303" pitchFamily="18" charset="0"/>
              </a:rPr>
              <a:t>исполнение </a:t>
            </a:r>
            <a:r>
              <a:rPr lang="ru-RU" sz="3600" b="1" dirty="0">
                <a:latin typeface="Georgia" panose="02040502050405020303" pitchFamily="18" charset="0"/>
              </a:rPr>
              <a:t>знаменитой «Блокадной» симфонии Шостаковича. </a:t>
            </a:r>
            <a:endParaRPr lang="ru-RU" sz="3600" b="1" dirty="0" smtClean="0">
              <a:latin typeface="Georgia" panose="02040502050405020303" pitchFamily="18" charset="0"/>
            </a:endParaRPr>
          </a:p>
          <a:p>
            <a:pPr algn="ctr"/>
            <a:r>
              <a:rPr lang="ru-RU" sz="3600" b="1" dirty="0" smtClean="0">
                <a:latin typeface="Georgia" panose="02040502050405020303" pitchFamily="18" charset="0"/>
              </a:rPr>
              <a:t>При </a:t>
            </a:r>
            <a:r>
              <a:rPr lang="ru-RU" sz="3600" b="1" dirty="0">
                <a:latin typeface="Georgia" panose="02040502050405020303" pitchFamily="18" charset="0"/>
              </a:rPr>
              <a:t>этом зал был далеко </a:t>
            </a:r>
            <a:r>
              <a:rPr lang="ru-RU" sz="3600" b="1" dirty="0" smtClean="0">
                <a:latin typeface="Georgia" panose="02040502050405020303" pitchFamily="18" charset="0"/>
              </a:rPr>
              <a:t>не </a:t>
            </a:r>
            <a:r>
              <a:rPr lang="ru-RU" sz="3600" b="1" dirty="0">
                <a:latin typeface="Georgia" panose="02040502050405020303" pitchFamily="18" charset="0"/>
              </a:rPr>
              <a:t>полон, а на сцене вместо сорока музыкантов было всего шестеро. Почему?</a:t>
            </a:r>
          </a:p>
        </p:txBody>
      </p:sp>
      <p:pic>
        <p:nvPicPr>
          <p:cNvPr id="9" name="60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grayscl/>
          </a:blip>
          <a:stretch>
            <a:fillRect/>
          </a:stretch>
        </p:blipFill>
        <p:spPr>
          <a:xfrm>
            <a:off x="6996777" y="117250"/>
            <a:ext cx="1967711" cy="1106837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5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7927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179512" y="1412776"/>
            <a:ext cx="8712968" cy="5184575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13404" y="1412776"/>
            <a:ext cx="8712968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Georgia" panose="02040502050405020303" pitchFamily="18" charset="0"/>
              </a:rPr>
              <a:t>Успенская церковь на Малой </a:t>
            </a:r>
            <a:r>
              <a:rPr lang="ru-RU" sz="3200" b="1" dirty="0" err="1">
                <a:latin typeface="Georgia" panose="02040502050405020303" pitchFamily="18" charset="0"/>
              </a:rPr>
              <a:t>Охте</a:t>
            </a:r>
            <a:r>
              <a:rPr lang="ru-RU" sz="3200" b="1" dirty="0">
                <a:latin typeface="Georgia" panose="02040502050405020303" pitchFamily="18" charset="0"/>
              </a:rPr>
              <a:t> построена на месте старого кладбища, на котором </a:t>
            </a:r>
            <a:r>
              <a:rPr lang="ru-RU" sz="3200" b="1" dirty="0" smtClean="0">
                <a:latin typeface="Georgia" panose="02040502050405020303" pitchFamily="18" charset="0"/>
              </a:rPr>
              <a:t>во время блокады Ленинграда хоронили </a:t>
            </a:r>
            <a:r>
              <a:rPr lang="ru-RU" sz="3200" b="1" dirty="0">
                <a:latin typeface="Georgia" panose="02040502050405020303" pitchFamily="18" charset="0"/>
              </a:rPr>
              <a:t>людей, умерших от голода. </a:t>
            </a:r>
            <a:endParaRPr lang="ru-RU" sz="3200" b="1" dirty="0" smtClean="0">
              <a:latin typeface="Georgia" panose="02040502050405020303" pitchFamily="18" charset="0"/>
            </a:endParaRPr>
          </a:p>
          <a:p>
            <a:pPr algn="ctr"/>
            <a:r>
              <a:rPr lang="ru-RU" sz="3200" b="1" dirty="0" smtClean="0">
                <a:latin typeface="Georgia" panose="02040502050405020303" pitchFamily="18" charset="0"/>
              </a:rPr>
              <a:t>Церковь </a:t>
            </a:r>
            <a:r>
              <a:rPr lang="ru-RU" sz="3200" b="1" dirty="0">
                <a:latin typeface="Georgia" panose="02040502050405020303" pitchFamily="18" charset="0"/>
              </a:rPr>
              <a:t>строилась на пожертвования горожан, и в ее стенах находятся </a:t>
            </a:r>
            <a:endParaRPr lang="ru-RU" sz="3200" b="1" dirty="0" smtClean="0">
              <a:latin typeface="Georgia" panose="02040502050405020303" pitchFamily="18" charset="0"/>
            </a:endParaRPr>
          </a:p>
          <a:p>
            <a:pPr algn="ctr"/>
            <a:r>
              <a:rPr lang="ru-RU" sz="3200" b="1" u="sng" dirty="0" smtClean="0">
                <a:latin typeface="Georgia" panose="02040502050405020303" pitchFamily="18" charset="0"/>
              </a:rPr>
              <a:t>8 </a:t>
            </a:r>
            <a:r>
              <a:rPr lang="ru-RU" sz="3200" b="1" u="sng" dirty="0">
                <a:latin typeface="Georgia" panose="02040502050405020303" pitchFamily="18" charset="0"/>
              </a:rPr>
              <a:t>тысяч </a:t>
            </a:r>
            <a:r>
              <a:rPr lang="ru-RU" sz="3200" b="1" dirty="0">
                <a:latin typeface="Georgia" panose="02040502050405020303" pitchFamily="18" charset="0"/>
              </a:rPr>
              <a:t>кирпичей. </a:t>
            </a:r>
            <a:endParaRPr lang="ru-RU" sz="3200" b="1" dirty="0" smtClean="0">
              <a:latin typeface="Georgia" panose="02040502050405020303" pitchFamily="18" charset="0"/>
            </a:endParaRPr>
          </a:p>
          <a:p>
            <a:pPr algn="ctr"/>
            <a:r>
              <a:rPr lang="ru-RU" sz="3600" b="1" dirty="0" smtClean="0">
                <a:latin typeface="Georgia" panose="02040502050405020303" pitchFamily="18" charset="0"/>
              </a:rPr>
              <a:t>Что </a:t>
            </a:r>
            <a:r>
              <a:rPr lang="ru-RU" sz="3600" b="1" dirty="0">
                <a:latin typeface="Georgia" panose="02040502050405020303" pitchFamily="18" charset="0"/>
              </a:rPr>
              <a:t>написано на этих кирпичах?</a:t>
            </a:r>
          </a:p>
        </p:txBody>
      </p:sp>
      <p:pic>
        <p:nvPicPr>
          <p:cNvPr id="9" name="60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grayscl/>
          </a:blip>
          <a:stretch>
            <a:fillRect/>
          </a:stretch>
        </p:blipFill>
        <p:spPr>
          <a:xfrm>
            <a:off x="6996777" y="117250"/>
            <a:ext cx="1967711" cy="1106837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6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5216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504" y="188640"/>
            <a:ext cx="89289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>
              <a:solidFill>
                <a:schemeClr val="accent2">
                  <a:lumMod val="50000"/>
                </a:schemeClr>
              </a:solidFill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620688"/>
            <a:ext cx="842493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ПРАВИЛЬНЫЕ ОТВЕТЫ</a:t>
            </a:r>
            <a:endParaRPr lang="ru-RU" sz="3200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6068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f2.ppt-online.org/files2/slide/4/46F7iPKNGxceRgEwvsZnMVdaHqAm3kz8u5oQIybCB/slide-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46" y="-16164"/>
            <a:ext cx="9177503" cy="6874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179512" y="1196752"/>
            <a:ext cx="8712968" cy="1921088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79512" y="1280133"/>
            <a:ext cx="87129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Как называлась «Дорога Жизни» </a:t>
            </a:r>
          </a:p>
          <a:p>
            <a:pPr algn="ctr"/>
            <a:r>
              <a:rPr lang="ru-RU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 </a:t>
            </a:r>
            <a:r>
              <a:rPr lang="ru-RU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начале, когда </a:t>
            </a:r>
            <a:r>
              <a:rPr lang="ru-RU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только начала </a:t>
            </a:r>
            <a:r>
              <a:rPr lang="ru-RU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действовать?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1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469998" y="5800855"/>
            <a:ext cx="5472608" cy="880368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«Дорога </a:t>
            </a:r>
            <a:r>
              <a:rPr lang="ru-RU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Смерти</a:t>
            </a:r>
            <a:r>
              <a:rPr lang="ru-RU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»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86016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179512" y="1124744"/>
            <a:ext cx="8712968" cy="792087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13925" y="119762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atin typeface="Georgia" panose="02040502050405020303" pitchFamily="18" charset="0"/>
              </a:rPr>
              <a:t>Как </a:t>
            </a:r>
            <a:r>
              <a:rPr lang="ru-RU" sz="3600" b="1" dirty="0">
                <a:latin typeface="Georgia" panose="02040502050405020303" pitchFamily="18" charset="0"/>
              </a:rPr>
              <a:t>звали автора </a:t>
            </a:r>
            <a:r>
              <a:rPr lang="ru-RU" sz="3600" b="1" dirty="0" smtClean="0">
                <a:latin typeface="Georgia" panose="02040502050405020303" pitchFamily="18" charset="0"/>
              </a:rPr>
              <a:t>дневника</a:t>
            </a:r>
            <a:r>
              <a:rPr lang="ru-RU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?</a:t>
            </a:r>
            <a:endParaRPr lang="ru-RU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2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314374" y="5569253"/>
            <a:ext cx="4203377" cy="792087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4433588" y="5642130"/>
            <a:ext cx="40841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atin typeface="Georgia" panose="02040502050405020303" pitchFamily="18" charset="0"/>
              </a:rPr>
              <a:t>Таня Савичева</a:t>
            </a:r>
            <a:endParaRPr lang="ru-RU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pic>
        <p:nvPicPr>
          <p:cNvPr id="1026" name="Picture 2" descr="https://newsland.com/static/u/content_image_from_text/17062019/6783140-456218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34" y="2276872"/>
            <a:ext cx="3456384" cy="432047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5286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www.ugrasu.ru/upload/iblock/90b/90b37feaad33146f7904fc5e2ade45e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5"/>
          <a:stretch/>
        </p:blipFill>
        <p:spPr bwMode="auto">
          <a:xfrm>
            <a:off x="0" y="11900"/>
            <a:ext cx="9144000" cy="68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179512" y="980729"/>
            <a:ext cx="8712968" cy="2088232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15516" y="1122709"/>
            <a:ext cx="87129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atin typeface="Georgia" panose="02040502050405020303" pitchFamily="18" charset="0"/>
              </a:rPr>
              <a:t>Назовите изделия которые выпускались на </a:t>
            </a:r>
            <a:r>
              <a:rPr lang="ru-RU" sz="3600" b="1" u="sng" dirty="0" smtClean="0">
                <a:latin typeface="Georgia" panose="02040502050405020303" pitchFamily="18" charset="0"/>
              </a:rPr>
              <a:t>Кировском заводе и Кировском театре</a:t>
            </a:r>
            <a:endParaRPr lang="ru-RU" sz="3600" b="1" dirty="0">
              <a:latin typeface="Georgia" panose="02040502050405020303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3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940152" y="5373216"/>
            <a:ext cx="2952328" cy="792087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127516" y="5446093"/>
            <a:ext cx="25775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atin typeface="Georgia" panose="02040502050405020303" pitchFamily="18" charset="0"/>
              </a:rPr>
              <a:t>Танки</a:t>
            </a:r>
            <a:endParaRPr lang="ru-RU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6590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179512" y="1412777"/>
            <a:ext cx="8712968" cy="2232248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13404" y="1412776"/>
            <a:ext cx="87129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atin typeface="Georgia" panose="02040502050405020303" pitchFamily="18" charset="0"/>
              </a:rPr>
              <a:t>О чем сообщил директор </a:t>
            </a:r>
            <a:r>
              <a:rPr lang="ru-RU" sz="3600" b="1" dirty="0" smtClean="0">
                <a:latin typeface="Georgia" panose="02040502050405020303" pitchFamily="18" charset="0"/>
              </a:rPr>
              <a:t>театра</a:t>
            </a:r>
          </a:p>
          <a:p>
            <a:pPr algn="ctr"/>
            <a:r>
              <a:rPr lang="ru-RU" sz="3600" b="1" dirty="0" smtClean="0">
                <a:latin typeface="Georgia" panose="02040502050405020303" pitchFamily="18" charset="0"/>
              </a:rPr>
              <a:t>27 </a:t>
            </a:r>
            <a:r>
              <a:rPr lang="ru-RU" sz="3600" b="1" dirty="0">
                <a:latin typeface="Georgia" panose="02040502050405020303" pitchFamily="18" charset="0"/>
              </a:rPr>
              <a:t>января 1944 года </a:t>
            </a:r>
            <a:endParaRPr lang="ru-RU" sz="3600" b="1" dirty="0" smtClean="0">
              <a:latin typeface="Georgia" panose="02040502050405020303" pitchFamily="18" charset="0"/>
            </a:endParaRPr>
          </a:p>
          <a:p>
            <a:pPr algn="ctr"/>
            <a:r>
              <a:rPr lang="ru-RU" sz="3600" b="1" dirty="0" smtClean="0">
                <a:latin typeface="Georgia" panose="02040502050405020303" pitchFamily="18" charset="0"/>
              </a:rPr>
              <a:t>во </a:t>
            </a:r>
            <a:r>
              <a:rPr lang="ru-RU" sz="3600" b="1" dirty="0">
                <a:latin typeface="Georgia" panose="02040502050405020303" pitchFamily="18" charset="0"/>
              </a:rPr>
              <a:t>время спектакля </a:t>
            </a:r>
            <a:endParaRPr lang="ru-RU" sz="3600" b="1" dirty="0" smtClean="0">
              <a:latin typeface="Georgia" panose="02040502050405020303" pitchFamily="18" charset="0"/>
            </a:endParaRPr>
          </a:p>
          <a:p>
            <a:pPr algn="ctr"/>
            <a:r>
              <a:rPr lang="ru-RU" sz="3600" b="1" dirty="0" smtClean="0">
                <a:latin typeface="Georgia" panose="02040502050405020303" pitchFamily="18" charset="0"/>
              </a:rPr>
              <a:t>в </a:t>
            </a:r>
            <a:r>
              <a:rPr lang="ru-RU" sz="3600" b="1" dirty="0">
                <a:latin typeface="Georgia" panose="02040502050405020303" pitchFamily="18" charset="0"/>
              </a:rPr>
              <a:t>Большом </a:t>
            </a:r>
            <a:r>
              <a:rPr lang="ru-RU" sz="3600" b="1" dirty="0" smtClean="0">
                <a:latin typeface="Georgia" panose="02040502050405020303" pitchFamily="18" charset="0"/>
              </a:rPr>
              <a:t>театре?</a:t>
            </a:r>
            <a:endParaRPr lang="ru-RU" sz="3600" b="1" dirty="0">
              <a:latin typeface="Georgia" panose="02040502050405020303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4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13925" y="4941168"/>
            <a:ext cx="8712968" cy="1056992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О снятии блокады Ленинграда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715428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213925" y="980728"/>
            <a:ext cx="8712968" cy="2862322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88238" y="1016760"/>
            <a:ext cx="828092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atin typeface="Georgia" panose="02040502050405020303" pitchFamily="18" charset="0"/>
              </a:rPr>
              <a:t>Во время исполнения юбилейной «</a:t>
            </a:r>
            <a:r>
              <a:rPr lang="ru-RU" sz="3600" b="1" dirty="0">
                <a:latin typeface="Georgia" panose="02040502050405020303" pitchFamily="18" charset="0"/>
              </a:rPr>
              <a:t>Блокадной» симфонии </a:t>
            </a:r>
            <a:r>
              <a:rPr lang="ru-RU" sz="3600" b="1" dirty="0" smtClean="0">
                <a:latin typeface="Georgia" panose="02040502050405020303" pitchFamily="18" charset="0"/>
              </a:rPr>
              <a:t>Шостаковича </a:t>
            </a:r>
          </a:p>
          <a:p>
            <a:pPr algn="ctr"/>
            <a:r>
              <a:rPr lang="ru-RU" sz="3600" b="1" dirty="0" smtClean="0">
                <a:latin typeface="Georgia" panose="02040502050405020303" pitchFamily="18" charset="0"/>
              </a:rPr>
              <a:t>в 1967 г. присутствовало </a:t>
            </a:r>
          </a:p>
          <a:p>
            <a:pPr algn="ctr"/>
            <a:r>
              <a:rPr lang="ru-RU" sz="3600" b="1" dirty="0" smtClean="0">
                <a:latin typeface="Georgia" panose="02040502050405020303" pitchFamily="18" charset="0"/>
              </a:rPr>
              <a:t>не много народа, потому что…</a:t>
            </a:r>
            <a:endParaRPr lang="ru-RU" sz="3600" b="1" dirty="0">
              <a:latin typeface="Georgia" panose="02040502050405020303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5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86764" y="5469664"/>
            <a:ext cx="8712968" cy="1056992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 концерте принимали участие только блокадники.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595924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179512" y="1412776"/>
            <a:ext cx="4237899" cy="2308323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13404" y="1412776"/>
            <a:ext cx="420400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atin typeface="Georgia" panose="02040502050405020303" pitchFamily="18" charset="0"/>
              </a:rPr>
              <a:t>Что </a:t>
            </a:r>
            <a:r>
              <a:rPr lang="ru-RU" sz="3600" b="1" dirty="0">
                <a:latin typeface="Georgia" panose="02040502050405020303" pitchFamily="18" charset="0"/>
              </a:rPr>
              <a:t>написано на </a:t>
            </a:r>
            <a:r>
              <a:rPr lang="ru-RU" sz="3600" b="1" dirty="0" smtClean="0">
                <a:latin typeface="Georgia" panose="02040502050405020303" pitchFamily="18" charset="0"/>
              </a:rPr>
              <a:t>кирпичах Успенской церкви?</a:t>
            </a:r>
            <a:endParaRPr lang="ru-RU" sz="3600" b="1" dirty="0">
              <a:latin typeface="Georgia" panose="02040502050405020303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6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pic>
        <p:nvPicPr>
          <p:cNvPr id="4098" name="Picture 2" descr="https://cdn.photosight.ru/img/7/949/3380796_large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10" t="3837" r="3706" b="2160"/>
          <a:stretch/>
        </p:blipFill>
        <p:spPr bwMode="auto">
          <a:xfrm>
            <a:off x="4589696" y="1263696"/>
            <a:ext cx="4191538" cy="433060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186764" y="5596041"/>
            <a:ext cx="8712968" cy="1056992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Имена людей, погибших </a:t>
            </a:r>
          </a:p>
          <a:p>
            <a:pPr algn="ctr"/>
            <a:r>
              <a:rPr lang="ru-RU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 время блокады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466463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504" y="188640"/>
            <a:ext cx="89289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>
              <a:solidFill>
                <a:schemeClr val="accent2">
                  <a:lumMod val="50000"/>
                </a:schemeClr>
              </a:solidFill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99592" y="0"/>
            <a:ext cx="756084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38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2</a:t>
            </a:r>
            <a:r>
              <a:rPr lang="ru-RU" sz="88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 </a:t>
            </a:r>
            <a:r>
              <a:rPr lang="ru-RU" sz="66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РАУНД</a:t>
            </a:r>
            <a:endParaRPr lang="ru-RU" sz="3200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" y="2348880"/>
            <a:ext cx="914399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4 </a:t>
            </a:r>
            <a:r>
              <a:rPr lang="ru-RU" sz="4400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ВОПРОСА</a:t>
            </a:r>
          </a:p>
          <a:p>
            <a:pPr algn="ctr"/>
            <a:r>
              <a:rPr lang="ru-RU" sz="60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2</a:t>
            </a:r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 </a:t>
            </a:r>
            <a:r>
              <a:rPr lang="ru-RU" sz="4000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МИНУТЫ НА </a:t>
            </a:r>
            <a:r>
              <a:rPr lang="ru-RU" sz="4000" dirty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О</a:t>
            </a:r>
            <a:r>
              <a:rPr lang="ru-RU" sz="4000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БСУЖДЕНИЕ</a:t>
            </a:r>
          </a:p>
          <a:p>
            <a:pPr algn="ctr"/>
            <a:r>
              <a:rPr lang="ru-RU" sz="60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3</a:t>
            </a:r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 </a:t>
            </a:r>
            <a:r>
              <a:rPr lang="ru-RU" sz="4400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БАЛЛА ЗА КАЖДЫЙ ПРАВИЛЬНЫЙ ОТВЕТ</a:t>
            </a:r>
          </a:p>
        </p:txBody>
      </p:sp>
    </p:spTree>
    <p:extLst>
      <p:ext uri="{BB962C8B-B14F-4D97-AF65-F5344CB8AC3E}">
        <p14:creationId xmlns:p14="http://schemas.microsoft.com/office/powerpoint/2010/main" val="121065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179512" y="1539762"/>
            <a:ext cx="8712968" cy="2880320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79512" y="1579539"/>
            <a:ext cx="871296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 что превратили жители блокадного Ленинграда </a:t>
            </a:r>
            <a:endParaRPr lang="ru-RU" sz="44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  <a:p>
            <a:pPr algn="ctr"/>
            <a:r>
              <a:rPr lang="ru-RU" sz="44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площадь </a:t>
            </a:r>
            <a:r>
              <a:rPr lang="ru-RU" sz="4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у Исаакиевского </a:t>
            </a:r>
            <a:r>
              <a:rPr lang="ru-RU" sz="44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собора?</a:t>
            </a:r>
            <a:endParaRPr lang="ru-RU" sz="44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pic>
        <p:nvPicPr>
          <p:cNvPr id="9" name="60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grayscl/>
          </a:blip>
          <a:stretch>
            <a:fillRect/>
          </a:stretch>
        </p:blipFill>
        <p:spPr>
          <a:xfrm>
            <a:off x="6996777" y="117250"/>
            <a:ext cx="1967711" cy="1106837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1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pic>
        <p:nvPicPr>
          <p:cNvPr id="11" name="60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grayscl/>
          </a:blip>
          <a:stretch>
            <a:fillRect/>
          </a:stretch>
        </p:blipFill>
        <p:spPr>
          <a:xfrm>
            <a:off x="4788024" y="117250"/>
            <a:ext cx="1997158" cy="110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161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251520" y="1412776"/>
            <a:ext cx="8784976" cy="5129598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67544" y="1431370"/>
            <a:ext cx="8496944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Как только в апреле 1943-го года частично прорвали блокаду и проложили железную дорогу, одним из первых стратегически важных грузов, находившийся </a:t>
            </a:r>
            <a:endParaRPr lang="ru-RU" sz="36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  <a:p>
            <a:pPr algn="ctr"/>
            <a:r>
              <a:rPr lang="ru-RU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 </a:t>
            </a:r>
            <a:r>
              <a:rPr lang="ru-RU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четырех вагонах, позволил спасти в Ленинграде уцелевшие </a:t>
            </a:r>
            <a:r>
              <a:rPr lang="ru-RU" sz="3600" b="1" dirty="0" err="1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продсклады</a:t>
            </a:r>
            <a:r>
              <a:rPr lang="ru-RU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. </a:t>
            </a:r>
            <a:endParaRPr lang="ru-RU" sz="36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  <a:p>
            <a:pPr algn="ctr"/>
            <a:r>
              <a:rPr lang="ru-RU" sz="44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Что </a:t>
            </a:r>
            <a:r>
              <a:rPr lang="ru-RU" sz="4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это был за </a:t>
            </a:r>
            <a:r>
              <a:rPr lang="ru-RU" sz="44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груз?</a:t>
            </a:r>
            <a:endParaRPr lang="ru-RU" sz="44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pic>
        <p:nvPicPr>
          <p:cNvPr id="9" name="60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grayscl/>
          </a:blip>
          <a:stretch>
            <a:fillRect/>
          </a:stretch>
        </p:blipFill>
        <p:spPr>
          <a:xfrm>
            <a:off x="6996777" y="117250"/>
            <a:ext cx="1967711" cy="1106837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2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pic>
        <p:nvPicPr>
          <p:cNvPr id="11" name="60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grayscl/>
          </a:blip>
          <a:stretch>
            <a:fillRect/>
          </a:stretch>
        </p:blipFill>
        <p:spPr>
          <a:xfrm>
            <a:off x="4788024" y="117250"/>
            <a:ext cx="1997158" cy="110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43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251520" y="1412776"/>
            <a:ext cx="8784976" cy="5129598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1431370"/>
            <a:ext cx="8784976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 </a:t>
            </a:r>
            <a:r>
              <a:rPr lang="ru-RU" sz="3200" dirty="0" smtClean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Ленинграде </a:t>
            </a:r>
            <a:r>
              <a:rPr lang="ru-RU" sz="3200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разработали более </a:t>
            </a:r>
            <a:endParaRPr lang="ru-RU" sz="3200" dirty="0" smtClean="0">
              <a:effectLst>
                <a:glow rad="101600">
                  <a:schemeClr val="bg2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  <a:p>
            <a:pPr algn="ctr"/>
            <a:r>
              <a:rPr lang="ru-RU" sz="3200" dirty="0" smtClean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10 </a:t>
            </a:r>
            <a:r>
              <a:rPr lang="ru-RU" sz="3200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рецептов блокадного хлеба. </a:t>
            </a:r>
            <a:endParaRPr lang="ru-RU" sz="3200" dirty="0" smtClean="0">
              <a:effectLst>
                <a:glow rad="101600">
                  <a:schemeClr val="bg2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  <a:p>
            <a:pPr algn="ctr"/>
            <a:r>
              <a:rPr lang="ru-RU" sz="3200" dirty="0" smtClean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Особое </a:t>
            </a:r>
            <a:r>
              <a:rPr lang="ru-RU" sz="3200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место в рецепте отводилось </a:t>
            </a:r>
            <a:r>
              <a:rPr lang="ru-RU" sz="3200" b="1" dirty="0" smtClean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ЕЙ</a:t>
            </a:r>
            <a:r>
              <a:rPr lang="ru-RU" sz="3200" dirty="0" smtClean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. Ученые </a:t>
            </a:r>
            <a:r>
              <a:rPr lang="ru-RU" sz="3200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Института гидролизной промышленности «превратили» </a:t>
            </a:r>
            <a:r>
              <a:rPr lang="ru-RU" sz="3200" b="1" dirty="0" smtClean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ЕЁ</a:t>
            </a:r>
            <a:r>
              <a:rPr lang="ru-RU" sz="3200" dirty="0" smtClean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 </a:t>
            </a:r>
          </a:p>
          <a:p>
            <a:pPr algn="ctr"/>
            <a:r>
              <a:rPr lang="ru-RU" sz="3200" dirty="0" smtClean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 </a:t>
            </a:r>
            <a:r>
              <a:rPr lang="ru-RU" sz="3200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пищевую добавку. </a:t>
            </a:r>
            <a:endParaRPr lang="ru-RU" sz="3200" dirty="0" smtClean="0">
              <a:effectLst>
                <a:glow rad="101600">
                  <a:schemeClr val="bg2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  <a:p>
            <a:pPr algn="ctr"/>
            <a:r>
              <a:rPr lang="ru-RU" sz="3200" dirty="0" smtClean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20 </a:t>
            </a:r>
            <a:r>
              <a:rPr lang="ru-RU" sz="3200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ноября 1941 г. норма выдачи хлеба была снижена до </a:t>
            </a:r>
            <a:r>
              <a:rPr lang="ru-RU" sz="3200" dirty="0" smtClean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125 </a:t>
            </a:r>
            <a:r>
              <a:rPr lang="ru-RU" sz="3200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грамм на </a:t>
            </a:r>
            <a:r>
              <a:rPr lang="ru-RU" sz="3200" dirty="0" smtClean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человека и </a:t>
            </a:r>
            <a:r>
              <a:rPr lang="ru-RU" sz="3200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п</a:t>
            </a:r>
            <a:r>
              <a:rPr lang="ru-RU" sz="3200" dirty="0" smtClean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оловина </a:t>
            </a:r>
            <a:r>
              <a:rPr lang="ru-RU" sz="3200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из этих граммов составляла </a:t>
            </a:r>
            <a:r>
              <a:rPr lang="ru-RU" sz="3200" b="1" dirty="0" smtClean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ОНА.</a:t>
            </a:r>
            <a:r>
              <a:rPr lang="ru-RU" sz="3200" dirty="0" smtClean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 </a:t>
            </a:r>
            <a:endParaRPr lang="ru-RU" sz="3200" dirty="0">
              <a:effectLst>
                <a:glow rad="101600">
                  <a:schemeClr val="bg2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  <a:p>
            <a:pPr algn="ctr"/>
            <a:r>
              <a:rPr lang="ru-RU" sz="4000" b="1" dirty="0" smtClean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О чём идет речь</a:t>
            </a:r>
            <a:r>
              <a:rPr lang="ru-RU" sz="40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?</a:t>
            </a:r>
            <a:endParaRPr lang="ru-RU" sz="4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pic>
        <p:nvPicPr>
          <p:cNvPr id="9" name="60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grayscl/>
          </a:blip>
          <a:stretch>
            <a:fillRect/>
          </a:stretch>
        </p:blipFill>
        <p:spPr>
          <a:xfrm>
            <a:off x="6996777" y="117250"/>
            <a:ext cx="1967711" cy="1106837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3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pic>
        <p:nvPicPr>
          <p:cNvPr id="11" name="60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grayscl/>
          </a:blip>
          <a:stretch>
            <a:fillRect/>
          </a:stretch>
        </p:blipFill>
        <p:spPr>
          <a:xfrm>
            <a:off x="4788024" y="117250"/>
            <a:ext cx="1997158" cy="110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991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251520" y="1412776"/>
            <a:ext cx="8784976" cy="4443016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1556792"/>
            <a:ext cx="878497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4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Эта детская игрушка была наиболее широко используемым средством передвижения во время блокады. </a:t>
            </a:r>
            <a:endParaRPr lang="ru-RU" sz="44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  <a:p>
            <a:pPr algn="ctr" fontAlgn="base"/>
            <a:r>
              <a:rPr lang="ru-RU" sz="44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О чём идет речь</a:t>
            </a:r>
            <a:r>
              <a:rPr lang="ru-RU" sz="44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?</a:t>
            </a:r>
            <a:endParaRPr lang="ru-RU" sz="44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pic>
        <p:nvPicPr>
          <p:cNvPr id="9" name="60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grayscl/>
          </a:blip>
          <a:stretch>
            <a:fillRect/>
          </a:stretch>
        </p:blipFill>
        <p:spPr>
          <a:xfrm>
            <a:off x="6996777" y="117250"/>
            <a:ext cx="1967711" cy="1106837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4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pic>
        <p:nvPicPr>
          <p:cNvPr id="11" name="60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grayscl/>
          </a:blip>
          <a:stretch>
            <a:fillRect/>
          </a:stretch>
        </p:blipFill>
        <p:spPr>
          <a:xfrm>
            <a:off x="4788024" y="117250"/>
            <a:ext cx="1997158" cy="110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452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504" y="188640"/>
            <a:ext cx="89289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>
              <a:solidFill>
                <a:schemeClr val="accent2">
                  <a:lumMod val="50000"/>
                </a:schemeClr>
              </a:solidFill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620688"/>
            <a:ext cx="842493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ПРАВИЛЬНЫЕ ОТВЕТЫ</a:t>
            </a:r>
            <a:endParaRPr lang="ru-RU" sz="3200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7326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333832" y="1058189"/>
            <a:ext cx="4214059" cy="4752528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60641" y="1058189"/>
            <a:ext cx="396044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 что превратили жители блокадного Ленинграда </a:t>
            </a:r>
            <a:endParaRPr lang="ru-RU" sz="36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  <a:p>
            <a:pPr algn="ctr"/>
            <a:r>
              <a:rPr lang="ru-RU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площадь </a:t>
            </a:r>
            <a:r>
              <a:rPr lang="ru-RU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у Исаакиевского </a:t>
            </a:r>
            <a:r>
              <a:rPr lang="ru-RU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собора?</a:t>
            </a:r>
            <a:endParaRPr lang="ru-RU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1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pic>
        <p:nvPicPr>
          <p:cNvPr id="5122" name="Picture 2" descr="https://moiarussia.ru/wp-content/uploads/2015/12/0359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-2526"/>
            <a:ext cx="4478924" cy="5721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Скругленный прямоугольник 11"/>
          <p:cNvSpPr/>
          <p:nvPr/>
        </p:nvSpPr>
        <p:spPr>
          <a:xfrm>
            <a:off x="4665075" y="5897047"/>
            <a:ext cx="4478924" cy="842316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 огород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746118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181101" y="897371"/>
            <a:ext cx="8784976" cy="2243597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98058" y="980728"/>
            <a:ext cx="868866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Один </a:t>
            </a:r>
            <a:r>
              <a:rPr lang="ru-RU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из первых стратегически важных грузов, находившийся в </a:t>
            </a:r>
            <a:endParaRPr lang="ru-RU" sz="32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  <a:p>
            <a:pPr algn="ctr"/>
            <a:r>
              <a:rPr lang="ru-RU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4 </a:t>
            </a:r>
            <a:r>
              <a:rPr lang="ru-RU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вагонах, </a:t>
            </a:r>
            <a:r>
              <a:rPr lang="ru-RU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позволивший </a:t>
            </a:r>
            <a:r>
              <a:rPr lang="ru-RU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спасти </a:t>
            </a:r>
            <a:r>
              <a:rPr lang="ru-RU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уцелевшие </a:t>
            </a:r>
            <a:r>
              <a:rPr lang="ru-RU" sz="3200" b="1" dirty="0" err="1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продсклады</a:t>
            </a:r>
            <a:r>
              <a:rPr lang="ru-RU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 это…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2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pic>
        <p:nvPicPr>
          <p:cNvPr id="6146" name="Picture 2" descr="https://pulse.mail.ru/article/img/imgpreview?key=pic5518206278071566797&amp;mb=puls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1" t="11854" r="2150" b="2927"/>
          <a:stretch/>
        </p:blipFill>
        <p:spPr bwMode="auto">
          <a:xfrm>
            <a:off x="298058" y="3199513"/>
            <a:ext cx="5714102" cy="330405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Скругленный прямоугольник 11"/>
          <p:cNvSpPr/>
          <p:nvPr/>
        </p:nvSpPr>
        <p:spPr>
          <a:xfrm>
            <a:off x="5851708" y="5240090"/>
            <a:ext cx="3135019" cy="842316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Кошки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61137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://i91.fastpic.ru/big/2017/0127/fa/12f5cd5b62993a3cec39b04ac14cedfa.jpg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064" y="0"/>
            <a:ext cx="9172063" cy="6875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108124" y="4438563"/>
            <a:ext cx="8856364" cy="2014773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24520" y="4509120"/>
            <a:ext cx="86235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Особое </a:t>
            </a:r>
            <a:r>
              <a:rPr lang="ru-RU" sz="3600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место в рецепте </a:t>
            </a:r>
            <a:r>
              <a:rPr lang="ru-RU" sz="3600" dirty="0" smtClean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блокадного хлеба отводилось…</a:t>
            </a:r>
          </a:p>
          <a:p>
            <a:pPr algn="ctr"/>
            <a:r>
              <a:rPr lang="ru-RU" sz="4000" b="1" dirty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пищевой </a:t>
            </a:r>
            <a:r>
              <a:rPr lang="ru-RU" sz="4000" b="1" dirty="0" smtClean="0"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целлюлозе</a:t>
            </a:r>
            <a:endParaRPr lang="ru-RU" sz="4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3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0411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mtdata.ru/u21/photo4E96/20878140471-0/original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29" r="11737" b="7367"/>
          <a:stretch/>
        </p:blipFill>
        <p:spPr bwMode="auto">
          <a:xfrm>
            <a:off x="1" y="-1"/>
            <a:ext cx="9144000" cy="6870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267741" y="904164"/>
            <a:ext cx="8784976" cy="1948772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55970" y="1004772"/>
            <a:ext cx="860851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Наиболее </a:t>
            </a:r>
            <a:r>
              <a:rPr lang="ru-RU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широко используемым средством передвижения </a:t>
            </a:r>
            <a:endParaRPr lang="ru-RU" sz="36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  <a:p>
            <a:pPr algn="ctr" fontAlgn="base"/>
            <a:r>
              <a:rPr lang="ru-RU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 </a:t>
            </a:r>
            <a:r>
              <a:rPr lang="ru-RU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время </a:t>
            </a:r>
            <a:r>
              <a:rPr lang="ru-RU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блокады были…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08124" y="100686"/>
            <a:ext cx="33980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4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67741" y="6011294"/>
            <a:ext cx="2360043" cy="764704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Санки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576870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504" y="188640"/>
            <a:ext cx="89289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>
              <a:solidFill>
                <a:schemeClr val="accent2">
                  <a:lumMod val="50000"/>
                </a:schemeClr>
              </a:solidFill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5913" y="20503"/>
            <a:ext cx="8928992" cy="65402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38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3</a:t>
            </a:r>
            <a:r>
              <a:rPr lang="ru-RU" sz="88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 </a:t>
            </a:r>
            <a:r>
              <a:rPr lang="ru-RU" sz="66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РАУНД</a:t>
            </a:r>
          </a:p>
          <a:p>
            <a:pPr algn="ctr"/>
            <a:r>
              <a:rPr lang="ru-RU" sz="66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«История в лицах»</a:t>
            </a:r>
          </a:p>
          <a:p>
            <a:pPr algn="ctr"/>
            <a:endParaRPr lang="ru-RU" sz="1100" b="1" dirty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  <a:p>
            <a:pPr algn="ctr"/>
            <a:r>
              <a:rPr lang="ru-RU" sz="48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4 вопроса</a:t>
            </a:r>
          </a:p>
          <a:p>
            <a:pPr algn="ctr"/>
            <a:r>
              <a:rPr lang="ru-RU" sz="48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1 балл </a:t>
            </a:r>
            <a:r>
              <a:rPr lang="ru-RU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за каждый правильный ответ </a:t>
            </a:r>
          </a:p>
          <a:p>
            <a:pPr algn="ctr"/>
            <a:r>
              <a:rPr lang="ru-RU" sz="24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Можно делать ставки</a:t>
            </a:r>
            <a:r>
              <a:rPr lang="ru-RU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 </a:t>
            </a:r>
            <a:r>
              <a:rPr lang="ru-RU" sz="3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+1</a:t>
            </a:r>
            <a:r>
              <a:rPr lang="ru-RU" sz="24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 </a:t>
            </a:r>
            <a:r>
              <a:rPr lang="ru-RU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или </a:t>
            </a:r>
            <a:r>
              <a:rPr lang="ru-RU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+2</a:t>
            </a:r>
            <a:r>
              <a:rPr lang="ru-RU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. </a:t>
            </a:r>
            <a:endParaRPr lang="ru-RU" sz="24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  <a:p>
            <a:pPr algn="ctr"/>
            <a:r>
              <a:rPr lang="ru-RU" sz="24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 </a:t>
            </a:r>
            <a:r>
              <a:rPr lang="ru-RU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случае правильного ответа, вам прибавится </a:t>
            </a:r>
            <a:r>
              <a:rPr lang="ru-RU" sz="24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сумма ставки. НО если </a:t>
            </a:r>
            <a:r>
              <a:rPr lang="ru-RU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ответ </a:t>
            </a:r>
            <a:r>
              <a:rPr lang="ru-RU" sz="24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неверен</a:t>
            </a:r>
            <a:r>
              <a:rPr lang="ru-RU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, сумма ставки </a:t>
            </a:r>
            <a:r>
              <a:rPr lang="ru-RU" sz="24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вычитается </a:t>
            </a:r>
            <a:r>
              <a:rPr lang="ru-RU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из набранных </a:t>
            </a:r>
            <a:r>
              <a:rPr lang="ru-RU" sz="24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баллов</a:t>
            </a:r>
            <a:endParaRPr lang="ru-RU" sz="2400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5589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504" y="188640"/>
            <a:ext cx="89289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>
              <a:solidFill>
                <a:schemeClr val="accent2">
                  <a:lumMod val="50000"/>
                </a:schemeClr>
              </a:solidFill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pic>
        <p:nvPicPr>
          <p:cNvPr id="5" name="Picture 2" descr="https://vlesnom.com/img/gallery/2016/11/0_18463b_4ee07119_or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4145" y="158441"/>
            <a:ext cx="4752528" cy="646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60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grayscl/>
          </a:blip>
          <a:stretch>
            <a:fillRect/>
          </a:stretch>
        </p:blipFill>
        <p:spPr>
          <a:xfrm>
            <a:off x="7026746" y="158441"/>
            <a:ext cx="1997158" cy="1106837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08125" y="100686"/>
            <a:ext cx="19435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1</a:t>
            </a:r>
            <a:endParaRPr lang="ru-RU" sz="1100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4963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504" y="188640"/>
            <a:ext cx="89289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>
              <a:solidFill>
                <a:schemeClr val="accent2">
                  <a:lumMod val="50000"/>
                </a:schemeClr>
              </a:solidFill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pic>
        <p:nvPicPr>
          <p:cNvPr id="8" name="60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grayscl/>
          </a:blip>
          <a:stretch>
            <a:fillRect/>
          </a:stretch>
        </p:blipFill>
        <p:spPr>
          <a:xfrm>
            <a:off x="7039338" y="188640"/>
            <a:ext cx="1997158" cy="1106837"/>
          </a:xfrm>
          <a:prstGeom prst="rect">
            <a:avLst/>
          </a:prstGeom>
        </p:spPr>
      </p:pic>
      <p:pic>
        <p:nvPicPr>
          <p:cNvPr id="2050" name="Picture 2" descr="https://volchansk-kultura.ru/wp-content/uploads/2020/05/bergolz-tass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63" r="6804"/>
          <a:stretch/>
        </p:blipFill>
        <p:spPr bwMode="auto">
          <a:xfrm>
            <a:off x="2340451" y="188640"/>
            <a:ext cx="4459915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08125" y="100686"/>
            <a:ext cx="19435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2</a:t>
            </a:r>
            <a:endParaRPr lang="ru-RU" sz="1100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914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504" y="188640"/>
            <a:ext cx="89289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>
              <a:solidFill>
                <a:schemeClr val="accent2">
                  <a:lumMod val="50000"/>
                </a:schemeClr>
              </a:solidFill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pic>
        <p:nvPicPr>
          <p:cNvPr id="8" name="60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grayscl/>
          </a:blip>
          <a:stretch>
            <a:fillRect/>
          </a:stretch>
        </p:blipFill>
        <p:spPr>
          <a:xfrm>
            <a:off x="7039338" y="188640"/>
            <a:ext cx="1997158" cy="1106837"/>
          </a:xfrm>
          <a:prstGeom prst="rect">
            <a:avLst/>
          </a:prstGeom>
        </p:spPr>
      </p:pic>
      <p:pic>
        <p:nvPicPr>
          <p:cNvPr id="3074" name="Picture 2" descr="https://interesnyefakty.org/wp-content/uploads/dmitrij-shostakovich-6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44"/>
          <a:stretch/>
        </p:blipFill>
        <p:spPr bwMode="auto">
          <a:xfrm>
            <a:off x="2045716" y="188640"/>
            <a:ext cx="4879140" cy="6498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08125" y="100686"/>
            <a:ext cx="19435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3</a:t>
            </a:r>
            <a:endParaRPr lang="ru-RU" sz="1100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34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504" y="188640"/>
            <a:ext cx="89289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>
              <a:solidFill>
                <a:schemeClr val="accent2">
                  <a:lumMod val="50000"/>
                </a:schemeClr>
              </a:solidFill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pic>
        <p:nvPicPr>
          <p:cNvPr id="8" name="60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grayscl/>
          </a:blip>
          <a:stretch>
            <a:fillRect/>
          </a:stretch>
        </p:blipFill>
        <p:spPr>
          <a:xfrm>
            <a:off x="7039338" y="188640"/>
            <a:ext cx="1997158" cy="1106837"/>
          </a:xfrm>
          <a:prstGeom prst="rect">
            <a:avLst/>
          </a:prstGeom>
        </p:spPr>
      </p:pic>
      <p:pic>
        <p:nvPicPr>
          <p:cNvPr id="4098" name="Picture 2" descr="https://www.istmira.com/uploads/posts/2018-12/1546112177_1485679336_323258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0" r="4001"/>
          <a:stretch/>
        </p:blipFill>
        <p:spPr bwMode="auto">
          <a:xfrm>
            <a:off x="2187427" y="188640"/>
            <a:ext cx="4765964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08125" y="100686"/>
            <a:ext cx="19435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Вопрос 4</a:t>
            </a:r>
            <a:endParaRPr lang="ru-RU" sz="1100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455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504" y="188640"/>
            <a:ext cx="89289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>
              <a:solidFill>
                <a:schemeClr val="accent2">
                  <a:lumMod val="50000"/>
                </a:schemeClr>
              </a:solidFill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620688"/>
            <a:ext cx="842493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dirty="0" smtClean="0">
                <a:solidFill>
                  <a:schemeClr val="bg2">
                    <a:lumMod val="1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ПРАВИЛЬНЫЕ ОТВЕТЫ</a:t>
            </a:r>
            <a:endParaRPr lang="ru-RU" sz="3200" b="1" dirty="0" smtClean="0">
              <a:solidFill>
                <a:schemeClr val="bg2">
                  <a:lumMod val="1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228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Скругленный прямоугольник 8"/>
          <p:cNvSpPr/>
          <p:nvPr/>
        </p:nvSpPr>
        <p:spPr>
          <a:xfrm>
            <a:off x="4499992" y="701345"/>
            <a:ext cx="4536504" cy="5391952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188640"/>
            <a:ext cx="89289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>
              <a:solidFill>
                <a:schemeClr val="accent2">
                  <a:lumMod val="50000"/>
                </a:schemeClr>
              </a:solidFill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pic>
        <p:nvPicPr>
          <p:cNvPr id="5" name="Picture 2" descr="https://vlesnom.com/img/gallery/2016/11/0_18463b_4ee07119_o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11861"/>
            <a:ext cx="3956939" cy="5381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499992" y="1124744"/>
            <a:ext cx="446449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latin typeface="Georgia" panose="02040502050405020303" pitchFamily="18" charset="0"/>
              </a:rPr>
              <a:t>Жуков</a:t>
            </a:r>
            <a:r>
              <a:rPr lang="ru-RU" sz="4400" b="1" dirty="0">
                <a:latin typeface="Georgia" panose="02040502050405020303" pitchFamily="18" charset="0"/>
              </a:rPr>
              <a:t> </a:t>
            </a:r>
            <a:endParaRPr lang="ru-RU" sz="4400" b="1" dirty="0" smtClean="0">
              <a:latin typeface="Georgia" panose="02040502050405020303" pitchFamily="18" charset="0"/>
            </a:endParaRPr>
          </a:p>
          <a:p>
            <a:pPr algn="ctr"/>
            <a:r>
              <a:rPr lang="ru-RU" sz="4000" b="1" dirty="0" smtClean="0">
                <a:latin typeface="Georgia" panose="02040502050405020303" pitchFamily="18" charset="0"/>
              </a:rPr>
              <a:t>Георгий </a:t>
            </a:r>
            <a:r>
              <a:rPr lang="ru-RU" sz="3600" b="1" dirty="0" smtClean="0">
                <a:latin typeface="Georgia" panose="02040502050405020303" pitchFamily="18" charset="0"/>
              </a:rPr>
              <a:t>Константинович</a:t>
            </a:r>
          </a:p>
          <a:p>
            <a:pPr algn="ctr"/>
            <a:r>
              <a:rPr lang="ru-RU" sz="4000" dirty="0" smtClean="0">
                <a:latin typeface="Georgia" panose="02040502050405020303" pitchFamily="18" charset="0"/>
              </a:rPr>
              <a:t>советский полководец, </a:t>
            </a:r>
            <a:r>
              <a:rPr lang="ru-RU" sz="4000" dirty="0">
                <a:latin typeface="Georgia" panose="02040502050405020303" pitchFamily="18" charset="0"/>
              </a:rPr>
              <a:t>Маршал Советского Союза</a:t>
            </a:r>
            <a:endParaRPr lang="ru-RU" sz="4000" b="1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12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1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Скругленный прямоугольник 8"/>
          <p:cNvSpPr/>
          <p:nvPr/>
        </p:nvSpPr>
        <p:spPr>
          <a:xfrm>
            <a:off x="5076056" y="450250"/>
            <a:ext cx="3816424" cy="5859070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188640"/>
            <a:ext cx="89289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>
              <a:solidFill>
                <a:schemeClr val="accent2">
                  <a:lumMod val="50000"/>
                </a:schemeClr>
              </a:solidFill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pic>
        <p:nvPicPr>
          <p:cNvPr id="2050" name="Picture 2" descr="https://volchansk-kultura.ru/wp-content/uploads/2020/05/bergolz-tass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4" r="5624"/>
          <a:stretch/>
        </p:blipFill>
        <p:spPr bwMode="auto">
          <a:xfrm>
            <a:off x="421719" y="332656"/>
            <a:ext cx="4442854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211198" y="612844"/>
            <a:ext cx="354614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latin typeface="Georgia" panose="02040502050405020303" pitchFamily="18" charset="0"/>
              </a:rPr>
              <a:t>Ольга Фёдоровна </a:t>
            </a:r>
            <a:r>
              <a:rPr lang="ru-RU" sz="4000" b="1" dirty="0" err="1" smtClean="0">
                <a:latin typeface="Georgia" panose="02040502050405020303" pitchFamily="18" charset="0"/>
              </a:rPr>
              <a:t>Берггольц</a:t>
            </a:r>
            <a:r>
              <a:rPr lang="ru-RU" sz="4000" dirty="0">
                <a:latin typeface="Georgia" panose="02040502050405020303" pitchFamily="18" charset="0"/>
              </a:rPr>
              <a:t>,</a:t>
            </a:r>
            <a:r>
              <a:rPr lang="ru-RU" sz="4000" dirty="0" smtClean="0">
                <a:latin typeface="Georgia" panose="02040502050405020303" pitchFamily="18" charset="0"/>
              </a:rPr>
              <a:t> </a:t>
            </a:r>
            <a:r>
              <a:rPr lang="ru-RU" sz="4000" dirty="0">
                <a:latin typeface="Georgia" panose="02040502050405020303" pitchFamily="18" charset="0"/>
              </a:rPr>
              <a:t>русская советская поэтесса и прозаик, драматург, </a:t>
            </a:r>
            <a:r>
              <a:rPr lang="ru-RU" sz="4000" dirty="0" smtClean="0">
                <a:latin typeface="Georgia" panose="02040502050405020303" pitchFamily="18" charset="0"/>
              </a:rPr>
              <a:t>журналист</a:t>
            </a:r>
            <a:endParaRPr lang="ru-RU" sz="40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7042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504" y="188640"/>
            <a:ext cx="89289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>
              <a:solidFill>
                <a:schemeClr val="accent2">
                  <a:lumMod val="50000"/>
                </a:schemeClr>
              </a:solidFill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pic>
        <p:nvPicPr>
          <p:cNvPr id="3074" name="Picture 2" descr="https://interesnyefakty.org/wp-content/uploads/dmitrij-shostakovich-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44"/>
          <a:stretch/>
        </p:blipFill>
        <p:spPr bwMode="auto">
          <a:xfrm>
            <a:off x="395536" y="450250"/>
            <a:ext cx="4398899" cy="5859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Скругленный прямоугольник 8"/>
          <p:cNvSpPr/>
          <p:nvPr/>
        </p:nvSpPr>
        <p:spPr>
          <a:xfrm>
            <a:off x="5076056" y="908720"/>
            <a:ext cx="3816424" cy="4824536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076056" y="1335829"/>
            <a:ext cx="381642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atin typeface="Georgia" panose="02040502050405020303" pitchFamily="18" charset="0"/>
              </a:rPr>
              <a:t>Дмитрий </a:t>
            </a:r>
            <a:r>
              <a:rPr lang="ru-RU" sz="3600" b="1" dirty="0" err="1">
                <a:latin typeface="Georgia" panose="02040502050405020303" pitchFamily="18" charset="0"/>
              </a:rPr>
              <a:t>Дмиитриевич</a:t>
            </a:r>
            <a:r>
              <a:rPr lang="ru-RU" sz="3600" b="1" dirty="0">
                <a:latin typeface="Georgia" panose="02040502050405020303" pitchFamily="18" charset="0"/>
              </a:rPr>
              <a:t> </a:t>
            </a:r>
            <a:r>
              <a:rPr lang="ru-RU" sz="3600" b="1" dirty="0" smtClean="0">
                <a:latin typeface="Georgia" panose="02040502050405020303" pitchFamily="18" charset="0"/>
              </a:rPr>
              <a:t>Шостакович,</a:t>
            </a:r>
            <a:r>
              <a:rPr lang="ru-RU" sz="3600" dirty="0">
                <a:latin typeface="Georgia" panose="02040502050405020303" pitchFamily="18" charset="0"/>
              </a:rPr>
              <a:t> </a:t>
            </a:r>
            <a:r>
              <a:rPr lang="ru-RU" sz="3600" dirty="0" smtClean="0">
                <a:latin typeface="Georgia" panose="02040502050405020303" pitchFamily="18" charset="0"/>
              </a:rPr>
              <a:t>русский </a:t>
            </a:r>
            <a:r>
              <a:rPr lang="ru-RU" sz="3600" dirty="0">
                <a:latin typeface="Georgia" panose="02040502050405020303" pitchFamily="18" charset="0"/>
              </a:rPr>
              <a:t>советский композитор, пианист</a:t>
            </a:r>
          </a:p>
        </p:txBody>
      </p:sp>
    </p:spTree>
    <p:extLst>
      <p:ext uri="{BB962C8B-B14F-4D97-AF65-F5344CB8AC3E}">
        <p14:creationId xmlns:p14="http://schemas.microsoft.com/office/powerpoint/2010/main" val="3958797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vyhino-zhulebino.mos.ru/upload/medialibrary/a75/photo_2018_01_24_15_32_16.jp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r="4683"/>
          <a:stretch/>
        </p:blipFill>
        <p:spPr bwMode="auto">
          <a:xfrm>
            <a:off x="-3180" y="0"/>
            <a:ext cx="9147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Скругленный прямоугольник 9"/>
          <p:cNvSpPr/>
          <p:nvPr/>
        </p:nvSpPr>
        <p:spPr>
          <a:xfrm>
            <a:off x="4572000" y="427725"/>
            <a:ext cx="4464496" cy="5593563"/>
          </a:xfrm>
          <a:prstGeom prst="roundRect">
            <a:avLst/>
          </a:prstGeom>
          <a:gradFill>
            <a:gsLst>
              <a:gs pos="2000">
                <a:schemeClr val="dk1">
                  <a:tint val="50000"/>
                  <a:satMod val="300000"/>
                </a:schemeClr>
              </a:gs>
              <a:gs pos="47000">
                <a:schemeClr val="dk1">
                  <a:tint val="37000"/>
                  <a:satMod val="300000"/>
                  <a:lumMod val="0"/>
                  <a:lumOff val="100000"/>
                  <a:alpha val="66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188640"/>
            <a:ext cx="89289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>
              <a:solidFill>
                <a:schemeClr val="accent2">
                  <a:lumMod val="50000"/>
                </a:schemeClr>
              </a:solidFill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pic>
        <p:nvPicPr>
          <p:cNvPr id="4098" name="Picture 2" descr="https://www.istmira.com/uploads/posts/2018-12/1546112177_1485679336_32325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0" r="4001"/>
          <a:stretch/>
        </p:blipFill>
        <p:spPr bwMode="auto">
          <a:xfrm>
            <a:off x="221017" y="427725"/>
            <a:ext cx="4255389" cy="5593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570409" y="589331"/>
            <a:ext cx="453650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latin typeface="Georgia" panose="02040502050405020303" pitchFamily="18" charset="0"/>
              </a:rPr>
              <a:t>Сталин </a:t>
            </a:r>
            <a:endParaRPr lang="ru-RU" sz="4000" b="1" dirty="0" smtClean="0">
              <a:latin typeface="Georgia" panose="02040502050405020303" pitchFamily="18" charset="0"/>
            </a:endParaRPr>
          </a:p>
          <a:p>
            <a:pPr algn="ctr"/>
            <a:r>
              <a:rPr lang="ru-RU" sz="4000" b="1" dirty="0" smtClean="0">
                <a:latin typeface="Georgia" panose="02040502050405020303" pitchFamily="18" charset="0"/>
              </a:rPr>
              <a:t>Иосиф Виссарионович</a:t>
            </a:r>
            <a:endParaRPr lang="ru-RU" sz="4000" dirty="0" smtClean="0">
              <a:latin typeface="Georgia" panose="02040502050405020303" pitchFamily="18" charset="0"/>
            </a:endParaRPr>
          </a:p>
          <a:p>
            <a:pPr algn="ctr"/>
            <a:endParaRPr lang="ru-RU" sz="4000" dirty="0" smtClean="0">
              <a:latin typeface="Georgia" panose="02040502050405020303" pitchFamily="18" charset="0"/>
            </a:endParaRPr>
          </a:p>
          <a:p>
            <a:pPr algn="ctr"/>
            <a:r>
              <a:rPr lang="ru-RU" sz="4000" dirty="0" smtClean="0">
                <a:latin typeface="Georgia" panose="02040502050405020303" pitchFamily="18" charset="0"/>
              </a:rPr>
              <a:t>До 1953 года </a:t>
            </a:r>
          </a:p>
          <a:p>
            <a:pPr algn="ctr"/>
            <a:r>
              <a:rPr lang="ru-RU" sz="4000" dirty="0" smtClean="0">
                <a:latin typeface="Georgia" panose="02040502050405020303" pitchFamily="18" charset="0"/>
              </a:rPr>
              <a:t>был </a:t>
            </a:r>
            <a:r>
              <a:rPr lang="ru-RU" sz="4000" dirty="0">
                <a:latin typeface="Georgia" panose="02040502050405020303" pitchFamily="18" charset="0"/>
              </a:rPr>
              <a:t>лидером </a:t>
            </a:r>
            <a:endParaRPr lang="ru-RU" sz="4000" dirty="0" smtClean="0">
              <a:latin typeface="Georgia" panose="02040502050405020303" pitchFamily="18" charset="0"/>
            </a:endParaRPr>
          </a:p>
          <a:p>
            <a:pPr algn="ctr"/>
            <a:r>
              <a:rPr lang="ru-RU" sz="4000" dirty="0" smtClean="0">
                <a:latin typeface="Georgia" panose="02040502050405020303" pitchFamily="18" charset="0"/>
              </a:rPr>
              <a:t>Советского государства</a:t>
            </a:r>
            <a:endParaRPr lang="ru-RU" sz="40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65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static.mchs.ru/upload/site10/iblock/b10/b107baa47f9533cf8b2f7fea755e4762.jp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3" r="7068"/>
          <a:stretch/>
        </p:blipFill>
        <p:spPr bwMode="auto">
          <a:xfrm>
            <a:off x="1" y="0"/>
            <a:ext cx="915806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4537" y="0"/>
            <a:ext cx="8928992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Помните! </a:t>
            </a:r>
            <a:endParaRPr lang="ru-RU" sz="40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  <a:p>
            <a:pPr algn="ctr"/>
            <a:r>
              <a:rPr lang="ru-RU" sz="40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Через </a:t>
            </a:r>
            <a:r>
              <a:rPr lang="ru-RU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века, через года,— помните! </a:t>
            </a:r>
            <a:endParaRPr lang="ru-RU" sz="40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  <a:p>
            <a:pPr algn="ctr"/>
            <a:r>
              <a:rPr lang="ru-RU" sz="40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О </a:t>
            </a:r>
            <a:r>
              <a:rPr lang="ru-RU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тех, кто уже не придет никогда,— помните! </a:t>
            </a:r>
            <a:endParaRPr lang="ru-RU" sz="40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  <a:p>
            <a:pPr algn="ctr"/>
            <a:r>
              <a:rPr lang="ru-RU" sz="40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Не </a:t>
            </a:r>
            <a:r>
              <a:rPr lang="ru-RU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плачьте! </a:t>
            </a:r>
            <a:endParaRPr lang="ru-RU" sz="40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  <a:p>
            <a:pPr algn="ctr"/>
            <a:r>
              <a:rPr lang="ru-RU" sz="40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 </a:t>
            </a:r>
            <a:r>
              <a:rPr lang="ru-RU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горле сдержите стоны, горькие стоны. </a:t>
            </a:r>
            <a:endParaRPr lang="ru-RU" sz="40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  <a:p>
            <a:pPr algn="ctr"/>
            <a:r>
              <a:rPr lang="ru-RU" sz="40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Памяти </a:t>
            </a:r>
            <a:r>
              <a:rPr lang="ru-RU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павших будьте достойны! </a:t>
            </a:r>
            <a:endParaRPr lang="ru-RU" sz="4000" b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Georgia" panose="02040502050405020303" pitchFamily="18" charset="0"/>
            </a:endParaRPr>
          </a:p>
          <a:p>
            <a:pPr algn="ctr"/>
            <a:r>
              <a:rPr lang="ru-RU" sz="40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Вечно </a:t>
            </a:r>
            <a:r>
              <a:rPr lang="ru-RU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Georgia" panose="02040502050405020303" pitchFamily="18" charset="0"/>
              </a:rPr>
              <a:t>достойны!</a:t>
            </a:r>
          </a:p>
        </p:txBody>
      </p:sp>
    </p:spTree>
    <p:extLst>
      <p:ext uri="{BB962C8B-B14F-4D97-AF65-F5344CB8AC3E}">
        <p14:creationId xmlns:p14="http://schemas.microsoft.com/office/powerpoint/2010/main" val="99051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860</TotalTime>
  <Words>1034</Words>
  <Application>Microsoft Office PowerPoint</Application>
  <PresentationFormat>Экран (4:3)</PresentationFormat>
  <Paragraphs>196</Paragraphs>
  <Slides>50</Slides>
  <Notes>0</Notes>
  <HiddenSlides>0</HiddenSlides>
  <MMClips>24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50</vt:i4>
      </vt:variant>
    </vt:vector>
  </HeadingPairs>
  <TitlesOfParts>
    <vt:vector size="54" baseType="lpstr">
      <vt:lpstr>Arial</vt:lpstr>
      <vt:lpstr>Calibri</vt:lpstr>
      <vt:lpstr>Georgia</vt:lpstr>
      <vt:lpstr>Тема Office</vt:lpstr>
      <vt:lpstr>Интеллектуальный квиз «Время помнить»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Наука  блокадного Ленинграда</dc:title>
  <dc:creator>Gulko</dc:creator>
  <cp:lastModifiedBy>admin</cp:lastModifiedBy>
  <cp:revision>55</cp:revision>
  <dcterms:created xsi:type="dcterms:W3CDTF">2021-01-18T11:13:02Z</dcterms:created>
  <dcterms:modified xsi:type="dcterms:W3CDTF">2024-01-22T09:43:12Z</dcterms:modified>
</cp:coreProperties>
</file>