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779" autoAdjust="0"/>
    <p:restoredTop sz="94660"/>
  </p:normalViewPr>
  <p:slideViewPr>
    <p:cSldViewPr snapToGrid="0">
      <p:cViewPr>
        <p:scale>
          <a:sx n="82" d="100"/>
          <a:sy n="82" d="100"/>
        </p:scale>
        <p:origin x="-474" y="26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2E8C04-3793-4964-A459-85BB4E0F9FA8}" type="datetimeFigureOut">
              <a:rPr lang="ru-RU" smtClean="0"/>
              <a:t>29.02.2024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30976B-3FFE-4289-8815-74891E05D61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036436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30976B-3FFE-4289-8815-74891E05D613}" type="slidenum">
              <a:rPr lang="ru-RU" smtClean="0"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75815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5E15E-9CA4-4067-A661-E9668352436A}" type="datetimeFigureOut">
              <a:rPr lang="ru-RU" smtClean="0"/>
              <a:t>29.02.2024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18912-EF2C-4EA4-AC3D-93305633C858}" type="slidenum">
              <a:rPr lang="ru-RU" smtClean="0"/>
              <a:t>‹#›</a:t>
            </a:fld>
            <a:endParaRPr lang="ru-RU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238286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5E15E-9CA4-4067-A661-E9668352436A}" type="datetimeFigureOut">
              <a:rPr lang="ru-RU" smtClean="0"/>
              <a:t>29.02.2024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18912-EF2C-4EA4-AC3D-93305633C85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686628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5E15E-9CA4-4067-A661-E9668352436A}" type="datetimeFigureOut">
              <a:rPr lang="ru-RU" smtClean="0"/>
              <a:t>29.02.2024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18912-EF2C-4EA4-AC3D-93305633C85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188320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5E15E-9CA4-4067-A661-E9668352436A}" type="datetimeFigureOut">
              <a:rPr lang="ru-RU" smtClean="0"/>
              <a:t>29.02.2024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18912-EF2C-4EA4-AC3D-93305633C85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796160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5E15E-9CA4-4067-A661-E9668352436A}" type="datetimeFigureOut">
              <a:rPr lang="ru-RU" smtClean="0"/>
              <a:t>29.02.2024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18912-EF2C-4EA4-AC3D-93305633C85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58532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5E15E-9CA4-4067-A661-E9668352436A}" type="datetimeFigureOut">
              <a:rPr lang="ru-RU" smtClean="0"/>
              <a:t>29.02.2024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18912-EF2C-4EA4-AC3D-93305633C85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96825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5E15E-9CA4-4067-A661-E9668352436A}" type="datetimeFigureOut">
              <a:rPr lang="ru-RU" smtClean="0"/>
              <a:t>29.02.2024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18912-EF2C-4EA4-AC3D-93305633C85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015523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5E15E-9CA4-4067-A661-E9668352436A}" type="datetimeFigureOut">
              <a:rPr lang="ru-RU" smtClean="0"/>
              <a:t>29.02.2024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18912-EF2C-4EA4-AC3D-93305633C85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85925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5E15E-9CA4-4067-A661-E9668352436A}" type="datetimeFigureOut">
              <a:rPr lang="ru-RU" smtClean="0"/>
              <a:t>29.02.2024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18912-EF2C-4EA4-AC3D-93305633C85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540593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5E15E-9CA4-4067-A661-E9668352436A}" type="datetimeFigureOut">
              <a:rPr lang="ru-RU" smtClean="0"/>
              <a:t>29.02.2024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18912-EF2C-4EA4-AC3D-93305633C85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114025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5E15E-9CA4-4067-A661-E9668352436A}" type="datetimeFigureOut">
              <a:rPr lang="ru-RU" smtClean="0"/>
              <a:t>29.02.2024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18912-EF2C-4EA4-AC3D-93305633C85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681037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5E15E-9CA4-4067-A661-E9668352436A}" type="datetimeFigureOut">
              <a:rPr lang="ru-RU" smtClean="0"/>
              <a:t>29.02.2024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18912-EF2C-4EA4-AC3D-93305633C858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79828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5E15E-9CA4-4067-A661-E9668352436A}" type="datetimeFigureOut">
              <a:rPr lang="ru-RU" smtClean="0"/>
              <a:t>29.02.2024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18912-EF2C-4EA4-AC3D-93305633C85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18978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5E15E-9CA4-4067-A661-E9668352436A}" type="datetimeFigureOut">
              <a:rPr lang="ru-RU" smtClean="0"/>
              <a:t>29.02.2024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18912-EF2C-4EA4-AC3D-93305633C858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826651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5E15E-9CA4-4067-A661-E9668352436A}" type="datetimeFigureOut">
              <a:rPr lang="ru-RU" smtClean="0"/>
              <a:t>29.02.2024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18912-EF2C-4EA4-AC3D-93305633C85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454616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5E15E-9CA4-4067-A661-E9668352436A}" type="datetimeFigureOut">
              <a:rPr lang="ru-RU" smtClean="0"/>
              <a:t>29.02.2024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18912-EF2C-4EA4-AC3D-93305633C85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1400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5E15E-9CA4-4067-A661-E9668352436A}" type="datetimeFigureOut">
              <a:rPr lang="ru-RU" smtClean="0"/>
              <a:t>29.02.2024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E18912-EF2C-4EA4-AC3D-93305633C85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961415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AA55E15E-9CA4-4067-A661-E9668352436A}" type="datetimeFigureOut">
              <a:rPr lang="ru-RU" smtClean="0"/>
              <a:t>29.02.2024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14E18912-EF2C-4EA4-AC3D-93305633C85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8410553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=""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13" Type="http://schemas.openxmlformats.org/officeDocument/2006/relationships/slide" Target="slide18.xml"/><Relationship Id="rId18" Type="http://schemas.openxmlformats.org/officeDocument/2006/relationships/slide" Target="slide16.xml"/><Relationship Id="rId26" Type="http://schemas.openxmlformats.org/officeDocument/2006/relationships/slide" Target="slide25.xml"/><Relationship Id="rId3" Type="http://schemas.openxmlformats.org/officeDocument/2006/relationships/slide" Target="slide3.xml"/><Relationship Id="rId21" Type="http://schemas.openxmlformats.org/officeDocument/2006/relationships/slide" Target="slide17.xml"/><Relationship Id="rId7" Type="http://schemas.openxmlformats.org/officeDocument/2006/relationships/slide" Target="slide11.xml"/><Relationship Id="rId12" Type="http://schemas.openxmlformats.org/officeDocument/2006/relationships/slide" Target="slide6.xml"/><Relationship Id="rId17" Type="http://schemas.openxmlformats.org/officeDocument/2006/relationships/slide" Target="slide7.xml"/><Relationship Id="rId25" Type="http://schemas.openxmlformats.org/officeDocument/2006/relationships/slide" Target="slide27.xml"/><Relationship Id="rId2" Type="http://schemas.openxmlformats.org/officeDocument/2006/relationships/notesSlide" Target="../notesSlides/notesSlide1.xml"/><Relationship Id="rId16" Type="http://schemas.openxmlformats.org/officeDocument/2006/relationships/slide" Target="slide24.xml"/><Relationship Id="rId20" Type="http://schemas.openxmlformats.org/officeDocument/2006/relationships/slide" Target="slide15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1.xml"/><Relationship Id="rId11" Type="http://schemas.openxmlformats.org/officeDocument/2006/relationships/slide" Target="slide10.xml"/><Relationship Id="rId24" Type="http://schemas.openxmlformats.org/officeDocument/2006/relationships/slide" Target="slide13.xml"/><Relationship Id="rId5" Type="http://schemas.openxmlformats.org/officeDocument/2006/relationships/slide" Target="slide23.xml"/><Relationship Id="rId15" Type="http://schemas.openxmlformats.org/officeDocument/2006/relationships/slide" Target="slide20.xml"/><Relationship Id="rId23" Type="http://schemas.openxmlformats.org/officeDocument/2006/relationships/slide" Target="slide8.xml"/><Relationship Id="rId10" Type="http://schemas.openxmlformats.org/officeDocument/2006/relationships/slide" Target="slide12.xml"/><Relationship Id="rId19" Type="http://schemas.openxmlformats.org/officeDocument/2006/relationships/slide" Target="slide19.xml"/><Relationship Id="rId4" Type="http://schemas.openxmlformats.org/officeDocument/2006/relationships/slide" Target="slide22.xml"/><Relationship Id="rId9" Type="http://schemas.openxmlformats.org/officeDocument/2006/relationships/slide" Target="slide5.xml"/><Relationship Id="rId14" Type="http://schemas.openxmlformats.org/officeDocument/2006/relationships/slide" Target="slide14.xml"/><Relationship Id="rId22" Type="http://schemas.openxmlformats.org/officeDocument/2006/relationships/slide" Target="slide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3117755"/>
              </p:ext>
            </p:extLst>
          </p:nvPr>
        </p:nvGraphicFramePr>
        <p:xfrm>
          <a:off x="884905" y="1827818"/>
          <a:ext cx="10663081" cy="328889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69371">
                  <a:extLst>
                    <a:ext uri="{9D8B030D-6E8A-4147-A177-3AD203B41FA5}">
                      <a16:colId xmlns="" xmlns:a16="http://schemas.microsoft.com/office/drawing/2014/main" val="3907831761"/>
                    </a:ext>
                  </a:extLst>
                </a:gridCol>
                <a:gridCol w="969371">
                  <a:extLst>
                    <a:ext uri="{9D8B030D-6E8A-4147-A177-3AD203B41FA5}">
                      <a16:colId xmlns="" xmlns:a16="http://schemas.microsoft.com/office/drawing/2014/main" val="3330384632"/>
                    </a:ext>
                  </a:extLst>
                </a:gridCol>
                <a:gridCol w="969371">
                  <a:extLst>
                    <a:ext uri="{9D8B030D-6E8A-4147-A177-3AD203B41FA5}">
                      <a16:colId xmlns="" xmlns:a16="http://schemas.microsoft.com/office/drawing/2014/main" val="3791423811"/>
                    </a:ext>
                  </a:extLst>
                </a:gridCol>
                <a:gridCol w="969371">
                  <a:extLst>
                    <a:ext uri="{9D8B030D-6E8A-4147-A177-3AD203B41FA5}">
                      <a16:colId xmlns="" xmlns:a16="http://schemas.microsoft.com/office/drawing/2014/main" val="3344708803"/>
                    </a:ext>
                  </a:extLst>
                </a:gridCol>
                <a:gridCol w="969371">
                  <a:extLst>
                    <a:ext uri="{9D8B030D-6E8A-4147-A177-3AD203B41FA5}">
                      <a16:colId xmlns="" xmlns:a16="http://schemas.microsoft.com/office/drawing/2014/main" val="883777529"/>
                    </a:ext>
                  </a:extLst>
                </a:gridCol>
                <a:gridCol w="969371">
                  <a:extLst>
                    <a:ext uri="{9D8B030D-6E8A-4147-A177-3AD203B41FA5}">
                      <a16:colId xmlns="" xmlns:a16="http://schemas.microsoft.com/office/drawing/2014/main" val="902695403"/>
                    </a:ext>
                  </a:extLst>
                </a:gridCol>
                <a:gridCol w="969371">
                  <a:extLst>
                    <a:ext uri="{9D8B030D-6E8A-4147-A177-3AD203B41FA5}">
                      <a16:colId xmlns="" xmlns:a16="http://schemas.microsoft.com/office/drawing/2014/main" val="715687881"/>
                    </a:ext>
                  </a:extLst>
                </a:gridCol>
                <a:gridCol w="969371">
                  <a:extLst>
                    <a:ext uri="{9D8B030D-6E8A-4147-A177-3AD203B41FA5}">
                      <a16:colId xmlns="" xmlns:a16="http://schemas.microsoft.com/office/drawing/2014/main" val="1151630515"/>
                    </a:ext>
                  </a:extLst>
                </a:gridCol>
                <a:gridCol w="969371">
                  <a:extLst>
                    <a:ext uri="{9D8B030D-6E8A-4147-A177-3AD203B41FA5}">
                      <a16:colId xmlns="" xmlns:a16="http://schemas.microsoft.com/office/drawing/2014/main" val="1717733024"/>
                    </a:ext>
                  </a:extLst>
                </a:gridCol>
                <a:gridCol w="969371">
                  <a:extLst>
                    <a:ext uri="{9D8B030D-6E8A-4147-A177-3AD203B41FA5}">
                      <a16:colId xmlns="" xmlns:a16="http://schemas.microsoft.com/office/drawing/2014/main" val="2842275460"/>
                    </a:ext>
                  </a:extLst>
                </a:gridCol>
                <a:gridCol w="969371">
                  <a:extLst>
                    <a:ext uri="{9D8B030D-6E8A-4147-A177-3AD203B41FA5}">
                      <a16:colId xmlns="" xmlns:a16="http://schemas.microsoft.com/office/drawing/2014/main" val="3099441059"/>
                    </a:ext>
                  </a:extLst>
                </a:gridCol>
              </a:tblGrid>
              <a:tr h="1096297">
                <a:tc>
                  <a:txBody>
                    <a:bodyPr/>
                    <a:lstStyle/>
                    <a:p>
                      <a:pPr algn="ctr"/>
                      <a:r>
                        <a:rPr lang="ru-RU" sz="60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</a:rPr>
                        <a:t>Л</a:t>
                      </a:r>
                      <a:endParaRPr lang="ru-RU" sz="6000" dirty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</a:rPr>
                        <a:t>У</a:t>
                      </a:r>
                      <a:endParaRPr lang="ru-RU" sz="6000" dirty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</a:rPr>
                        <a:t>Ч</a:t>
                      </a:r>
                      <a:endParaRPr lang="ru-RU" sz="6000" dirty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</a:rPr>
                        <a:t>Ш</a:t>
                      </a:r>
                      <a:endParaRPr lang="ru-RU" sz="6000" dirty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</a:rPr>
                        <a:t>И</a:t>
                      </a:r>
                      <a:endParaRPr lang="ru-RU" sz="6000" dirty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</a:rPr>
                        <a:t>Й</a:t>
                      </a:r>
                      <a:endParaRPr lang="ru-RU" sz="6000" dirty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6000" dirty="0">
                        <a:latin typeface="+mj-lt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6000" dirty="0">
                        <a:latin typeface="+mj-lt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6000" dirty="0">
                        <a:latin typeface="+mj-lt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6000" dirty="0">
                        <a:latin typeface="+mj-lt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6000">
                        <a:latin typeface="+mj-lt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914103924"/>
                  </a:ext>
                </a:extLst>
              </a:tr>
              <a:tr h="1096297">
                <a:tc>
                  <a:txBody>
                    <a:bodyPr/>
                    <a:lstStyle/>
                    <a:p>
                      <a:pPr algn="ctr"/>
                      <a:r>
                        <a:rPr lang="ru-RU" sz="60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</a:rPr>
                        <a:t>Р</a:t>
                      </a:r>
                      <a:endParaRPr lang="ru-RU" sz="6000" dirty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</a:rPr>
                        <a:t>А</a:t>
                      </a:r>
                      <a:endParaRPr lang="ru-RU" sz="6000" dirty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</a:rPr>
                        <a:t>З</a:t>
                      </a:r>
                      <a:endParaRPr lang="ru-RU" sz="6000" dirty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</a:rPr>
                        <a:t>Р</a:t>
                      </a:r>
                      <a:endParaRPr lang="ru-RU" sz="6000" dirty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</a:rPr>
                        <a:t>А</a:t>
                      </a:r>
                      <a:endParaRPr lang="ru-RU" sz="6000" dirty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</a:rPr>
                        <a:t>Б</a:t>
                      </a:r>
                      <a:endParaRPr lang="ru-RU" sz="6000" dirty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</a:rPr>
                        <a:t>О</a:t>
                      </a:r>
                      <a:endParaRPr lang="ru-RU" sz="6000" dirty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</a:rPr>
                        <a:t>Т</a:t>
                      </a:r>
                      <a:endParaRPr lang="ru-RU" sz="6000" dirty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</a:rPr>
                        <a:t>Ч</a:t>
                      </a:r>
                      <a:endParaRPr lang="ru-RU" sz="6000" dirty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</a:rPr>
                        <a:t>И</a:t>
                      </a:r>
                      <a:endParaRPr lang="ru-RU" sz="6000" dirty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</a:rPr>
                        <a:t>К</a:t>
                      </a:r>
                      <a:endParaRPr lang="ru-RU" sz="6000" dirty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47321283"/>
                  </a:ext>
                </a:extLst>
              </a:tr>
              <a:tr h="1096297">
                <a:tc>
                  <a:txBody>
                    <a:bodyPr/>
                    <a:lstStyle/>
                    <a:p>
                      <a:pPr algn="ctr"/>
                      <a:r>
                        <a:rPr lang="ru-RU" sz="60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</a:rPr>
                        <a:t>П</a:t>
                      </a:r>
                      <a:endParaRPr lang="ru-RU" sz="6000" dirty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0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</a:rPr>
                        <a:t>О</a:t>
                      </a:r>
                      <a:endParaRPr lang="ru-RU" sz="6000" dirty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6000" dirty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dirty="0" smtClean="0">
                          <a:solidFill>
                            <a:schemeClr val="bg1"/>
                          </a:solidFill>
                          <a:latin typeface="+mj-lt"/>
                        </a:rPr>
                        <a:t>2</a:t>
                      </a:r>
                      <a:endParaRPr lang="ru-RU" sz="6000" dirty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dirty="0" smtClean="0">
                          <a:solidFill>
                            <a:schemeClr val="bg1"/>
                          </a:solidFill>
                          <a:latin typeface="+mj-lt"/>
                        </a:rPr>
                        <a:t>0</a:t>
                      </a:r>
                      <a:endParaRPr lang="ru-RU" sz="6000" dirty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dirty="0" smtClean="0">
                          <a:solidFill>
                            <a:schemeClr val="bg1"/>
                          </a:solidFill>
                          <a:latin typeface="+mj-lt"/>
                        </a:rPr>
                        <a:t>2</a:t>
                      </a:r>
                      <a:endParaRPr lang="ru-RU" sz="6000" dirty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dirty="0" smtClean="0">
                          <a:solidFill>
                            <a:schemeClr val="bg1"/>
                          </a:solidFill>
                          <a:latin typeface="+mj-lt"/>
                        </a:rPr>
                        <a:t>4</a:t>
                      </a:r>
                      <a:endParaRPr lang="ru-RU" sz="6000" dirty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6000" dirty="0">
                        <a:solidFill>
                          <a:schemeClr val="bg1"/>
                        </a:solidFill>
                        <a:latin typeface="+mj-lt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6000" dirty="0">
                        <a:latin typeface="+mj-lt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6000" dirty="0">
                        <a:latin typeface="+mj-lt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6000" dirty="0">
                        <a:latin typeface="+mj-lt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0051784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05140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958645" y="1662167"/>
            <a:ext cx="10854813" cy="5316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0000"/>
              </a:lnSpc>
            </a:pPr>
            <a:r>
              <a:rPr lang="ru-RU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</a:t>
            </a:r>
            <a:endParaRPr lang="ru-RU" sz="2400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8461597"/>
              </p:ext>
            </p:extLst>
          </p:nvPr>
        </p:nvGraphicFramePr>
        <p:xfrm>
          <a:off x="-2" y="-1"/>
          <a:ext cx="12192001" cy="68579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80621">
                  <a:extLst>
                    <a:ext uri="{9D8B030D-6E8A-4147-A177-3AD203B41FA5}">
                      <a16:colId xmlns="" xmlns:a16="http://schemas.microsoft.com/office/drawing/2014/main" val="4240409277"/>
                    </a:ext>
                  </a:extLst>
                </a:gridCol>
                <a:gridCol w="1740310">
                  <a:extLst>
                    <a:ext uri="{9D8B030D-6E8A-4147-A177-3AD203B41FA5}">
                      <a16:colId xmlns="" xmlns:a16="http://schemas.microsoft.com/office/drawing/2014/main" val="2756975502"/>
                    </a:ext>
                  </a:extLst>
                </a:gridCol>
                <a:gridCol w="1769806">
                  <a:extLst>
                    <a:ext uri="{9D8B030D-6E8A-4147-A177-3AD203B41FA5}">
                      <a16:colId xmlns="" xmlns:a16="http://schemas.microsoft.com/office/drawing/2014/main" val="543818745"/>
                    </a:ext>
                  </a:extLst>
                </a:gridCol>
                <a:gridCol w="1740310">
                  <a:extLst>
                    <a:ext uri="{9D8B030D-6E8A-4147-A177-3AD203B41FA5}">
                      <a16:colId xmlns="" xmlns:a16="http://schemas.microsoft.com/office/drawing/2014/main" val="3508769289"/>
                    </a:ext>
                  </a:extLst>
                </a:gridCol>
                <a:gridCol w="1755058">
                  <a:extLst>
                    <a:ext uri="{9D8B030D-6E8A-4147-A177-3AD203B41FA5}">
                      <a16:colId xmlns="" xmlns:a16="http://schemas.microsoft.com/office/drawing/2014/main" val="3594058724"/>
                    </a:ext>
                  </a:extLst>
                </a:gridCol>
                <a:gridCol w="1705896">
                  <a:extLst>
                    <a:ext uri="{9D8B030D-6E8A-4147-A177-3AD203B41FA5}">
                      <a16:colId xmlns="" xmlns:a16="http://schemas.microsoft.com/office/drawing/2014/main" val="853093691"/>
                    </a:ext>
                  </a:extLst>
                </a:gridCol>
              </a:tblGrid>
              <a:tr h="1323575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/>
                        <a:t>Схемы</a:t>
                      </a:r>
                      <a:endParaRPr lang="ru-RU" sz="3200" dirty="0"/>
                    </a:p>
                  </a:txBody>
                  <a:tcPr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u="none" dirty="0" smtClean="0">
                          <a:hlinkClick r:id="rId3" action="ppaction://hlinksldjump"/>
                        </a:rPr>
                        <a:t>10</a:t>
                      </a:r>
                      <a:endParaRPr lang="ru-RU" sz="4400" u="none" dirty="0"/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dirty="0" smtClean="0">
                          <a:hlinkClick r:id="rId4" action="ppaction://hlinksldjump"/>
                        </a:rPr>
                        <a:t>20</a:t>
                      </a:r>
                      <a:endParaRPr lang="ru-RU" sz="4400" dirty="0"/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dirty="0" smtClean="0">
                          <a:hlinkClick r:id="rId5" action="ppaction://hlinksldjump"/>
                        </a:rPr>
                        <a:t>30</a:t>
                      </a:r>
                      <a:endParaRPr lang="ru-RU" sz="4400" dirty="0"/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dirty="0" smtClean="0">
                          <a:hlinkClick r:id="rId6" action="ppaction://hlinksldjump"/>
                        </a:rPr>
                        <a:t>40</a:t>
                      </a:r>
                      <a:endParaRPr lang="ru-RU" sz="4400" dirty="0"/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dirty="0" smtClean="0">
                          <a:hlinkClick r:id="rId6" action="ppaction://hlinksldjump"/>
                        </a:rPr>
                        <a:t>50</a:t>
                      </a:r>
                      <a:endParaRPr lang="ru-RU" sz="4400" dirty="0"/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905761259"/>
                  </a:ext>
                </a:extLst>
              </a:tr>
              <a:tr h="1383606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Этапы</a:t>
                      </a:r>
                      <a:r>
                        <a:rPr lang="ru-RU" sz="3200" b="1" baseline="0" dirty="0" smtClean="0">
                          <a:solidFill>
                            <a:schemeClr val="tx1"/>
                          </a:solidFill>
                        </a:rPr>
                        <a:t> и требования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u="none" dirty="0" smtClean="0">
                          <a:solidFill>
                            <a:schemeClr val="tx1"/>
                          </a:solidFill>
                          <a:hlinkClick r:id="rId7" action="ppaction://hlinksldjump"/>
                        </a:rPr>
                        <a:t>10</a:t>
                      </a:r>
                      <a:endParaRPr lang="ru-RU" sz="4400" b="1" u="none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dirty="0" smtClean="0">
                          <a:solidFill>
                            <a:schemeClr val="tx1"/>
                          </a:solidFill>
                          <a:hlinkClick r:id="rId8" action="ppaction://hlinksldjump"/>
                        </a:rPr>
                        <a:t>20</a:t>
                      </a:r>
                      <a:endParaRPr lang="ru-RU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dirty="0" smtClean="0">
                          <a:solidFill>
                            <a:schemeClr val="tx1"/>
                          </a:solidFill>
                          <a:hlinkClick r:id="rId9" action="ppaction://hlinksldjump"/>
                        </a:rPr>
                        <a:t>30</a:t>
                      </a:r>
                      <a:endParaRPr lang="ru-RU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dirty="0" smtClean="0">
                          <a:solidFill>
                            <a:schemeClr val="tx1"/>
                          </a:solidFill>
                          <a:hlinkClick r:id="rId10" action="ppaction://hlinksldjump"/>
                        </a:rPr>
                        <a:t>40</a:t>
                      </a:r>
                      <a:endParaRPr lang="ru-RU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dirty="0" smtClean="0">
                          <a:solidFill>
                            <a:schemeClr val="tx1"/>
                          </a:solidFill>
                          <a:hlinkClick r:id="rId11" action="ppaction://hlinksldjump"/>
                        </a:rPr>
                        <a:t>50</a:t>
                      </a:r>
                      <a:endParaRPr lang="ru-RU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518761568"/>
                  </a:ext>
                </a:extLst>
              </a:tr>
              <a:tr h="1383606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Стандарты </a:t>
                      </a:r>
                    </a:p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Регламент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u="none" dirty="0" smtClean="0">
                          <a:solidFill>
                            <a:schemeClr val="tx1"/>
                          </a:solidFill>
                          <a:hlinkClick r:id="rId12" action="ppaction://hlinksldjump"/>
                        </a:rPr>
                        <a:t>10</a:t>
                      </a:r>
                      <a:endParaRPr lang="ru-RU" sz="4400" b="1" u="none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dirty="0" smtClean="0">
                          <a:solidFill>
                            <a:schemeClr val="tx1"/>
                          </a:solidFill>
                          <a:hlinkClick r:id="rId13" action="ppaction://hlinksldjump"/>
                        </a:rPr>
                        <a:t>20</a:t>
                      </a:r>
                      <a:endParaRPr lang="ru-RU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dirty="0" smtClean="0">
                          <a:solidFill>
                            <a:schemeClr val="tx1"/>
                          </a:solidFill>
                          <a:hlinkClick r:id="rId14" action="ppaction://hlinksldjump"/>
                        </a:rPr>
                        <a:t>30</a:t>
                      </a:r>
                      <a:endParaRPr lang="ru-RU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dirty="0" smtClean="0">
                          <a:solidFill>
                            <a:schemeClr val="tx1"/>
                          </a:solidFill>
                          <a:hlinkClick r:id="rId15" action="ppaction://hlinksldjump"/>
                        </a:rPr>
                        <a:t>40</a:t>
                      </a:r>
                      <a:endParaRPr lang="ru-RU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dirty="0" smtClean="0">
                          <a:solidFill>
                            <a:schemeClr val="tx1"/>
                          </a:solidFill>
                          <a:hlinkClick r:id="rId16" action="ppaction://hlinksldjump"/>
                        </a:rPr>
                        <a:t>50</a:t>
                      </a:r>
                      <a:endParaRPr lang="ru-RU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177907696"/>
                  </a:ext>
                </a:extLst>
              </a:tr>
              <a:tr h="1383606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Разработка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u="none" dirty="0" smtClean="0">
                          <a:solidFill>
                            <a:schemeClr val="tx1"/>
                          </a:solidFill>
                          <a:hlinkClick r:id="rId17" action="ppaction://hlinksldjump"/>
                        </a:rPr>
                        <a:t>10</a:t>
                      </a:r>
                      <a:endParaRPr lang="ru-RU" sz="4400" b="1" u="none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dirty="0" smtClean="0">
                          <a:solidFill>
                            <a:schemeClr val="tx1"/>
                          </a:solidFill>
                          <a:hlinkClick r:id="rId18" action="ppaction://hlinksldjump"/>
                        </a:rPr>
                        <a:t>20</a:t>
                      </a:r>
                      <a:endParaRPr lang="ru-RU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dirty="0" smtClean="0">
                          <a:solidFill>
                            <a:schemeClr val="tx1"/>
                          </a:solidFill>
                          <a:hlinkClick r:id="rId19" action="ppaction://hlinksldjump"/>
                        </a:rPr>
                        <a:t>30</a:t>
                      </a:r>
                      <a:endParaRPr lang="ru-RU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dirty="0" smtClean="0">
                          <a:solidFill>
                            <a:schemeClr val="tx1"/>
                          </a:solidFill>
                          <a:hlinkClick r:id="rId20" action="ppaction://hlinksldjump"/>
                        </a:rPr>
                        <a:t>40</a:t>
                      </a:r>
                      <a:endParaRPr lang="ru-RU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dirty="0" smtClean="0">
                          <a:solidFill>
                            <a:schemeClr val="tx1"/>
                          </a:solidFill>
                          <a:hlinkClick r:id="rId21" action="ppaction://hlinksldjump"/>
                        </a:rPr>
                        <a:t>50</a:t>
                      </a:r>
                      <a:endParaRPr lang="ru-RU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04344873"/>
                  </a:ext>
                </a:extLst>
              </a:tr>
              <a:tr h="1383606">
                <a:tc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tx1"/>
                          </a:solidFill>
                        </a:rPr>
                        <a:t>Предметная</a:t>
                      </a:r>
                      <a:r>
                        <a:rPr lang="ru-RU" sz="3200" b="1" baseline="0" dirty="0" smtClean="0">
                          <a:solidFill>
                            <a:schemeClr val="tx1"/>
                          </a:solidFill>
                        </a:rPr>
                        <a:t> область и ТЗ</a:t>
                      </a:r>
                      <a:endParaRPr lang="ru-RU" sz="3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u="none" dirty="0" smtClean="0">
                          <a:solidFill>
                            <a:schemeClr val="tx1"/>
                          </a:solidFill>
                          <a:hlinkClick r:id="rId22" action="ppaction://hlinksldjump"/>
                        </a:rPr>
                        <a:t>10</a:t>
                      </a:r>
                      <a:endParaRPr lang="ru-RU" sz="4400" b="1" u="none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dirty="0" smtClean="0">
                          <a:solidFill>
                            <a:schemeClr val="tx1"/>
                          </a:solidFill>
                          <a:hlinkClick r:id="rId23" action="ppaction://hlinksldjump"/>
                        </a:rPr>
                        <a:t>20</a:t>
                      </a:r>
                      <a:endParaRPr lang="ru-RU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dirty="0" smtClean="0">
                          <a:solidFill>
                            <a:schemeClr val="tx1"/>
                          </a:solidFill>
                          <a:hlinkClick r:id="rId24" action="ppaction://hlinksldjump"/>
                        </a:rPr>
                        <a:t>30</a:t>
                      </a:r>
                      <a:endParaRPr lang="ru-RU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dirty="0" smtClean="0">
                          <a:solidFill>
                            <a:schemeClr val="tx1"/>
                          </a:solidFill>
                          <a:hlinkClick r:id="rId25" action="ppaction://hlinksldjump"/>
                        </a:rPr>
                        <a:t>40</a:t>
                      </a:r>
                      <a:endParaRPr lang="ru-RU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b="1" dirty="0" smtClean="0">
                          <a:solidFill>
                            <a:schemeClr val="tx1"/>
                          </a:solidFill>
                          <a:hlinkClick r:id="rId26" action="ppaction://hlinksldjump"/>
                        </a:rPr>
                        <a:t>50</a:t>
                      </a:r>
                      <a:endParaRPr lang="ru-RU" sz="4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4605925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97434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2942" y="1249708"/>
            <a:ext cx="10816051" cy="466943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94452" y="126661"/>
            <a:ext cx="103730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Составите схему трехуровневого представления </a:t>
            </a:r>
            <a:endParaRPr lang="ru-RU" sz="2800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ru-RU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информационной 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системы</a:t>
            </a:r>
            <a:endParaRPr lang="ru-RU" sz="2800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873707"/>
              </p:ext>
            </p:extLst>
          </p:nvPr>
        </p:nvGraphicFramePr>
        <p:xfrm>
          <a:off x="442450" y="6088079"/>
          <a:ext cx="11208776" cy="41596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625215">
                  <a:extLst>
                    <a:ext uri="{9D8B030D-6E8A-4147-A177-3AD203B41FA5}">
                      <a16:colId xmlns="" xmlns:a16="http://schemas.microsoft.com/office/drawing/2014/main" val="2695548858"/>
                    </a:ext>
                  </a:extLst>
                </a:gridCol>
                <a:gridCol w="3170903">
                  <a:extLst>
                    <a:ext uri="{9D8B030D-6E8A-4147-A177-3AD203B41FA5}">
                      <a16:colId xmlns="" xmlns:a16="http://schemas.microsoft.com/office/drawing/2014/main" val="711781729"/>
                    </a:ext>
                  </a:extLst>
                </a:gridCol>
                <a:gridCol w="2698955">
                  <a:extLst>
                    <a:ext uri="{9D8B030D-6E8A-4147-A177-3AD203B41FA5}">
                      <a16:colId xmlns="" xmlns:a16="http://schemas.microsoft.com/office/drawing/2014/main" val="2354944905"/>
                    </a:ext>
                  </a:extLst>
                </a:gridCol>
                <a:gridCol w="2713703">
                  <a:extLst>
                    <a:ext uri="{9D8B030D-6E8A-4147-A177-3AD203B41FA5}">
                      <a16:colId xmlns="" xmlns:a16="http://schemas.microsoft.com/office/drawing/2014/main" val="3910344327"/>
                    </a:ext>
                  </a:extLst>
                </a:gridCol>
              </a:tblGrid>
              <a:tr h="41596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Физический уровень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Концептуальный уровень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Хранилище данных</a:t>
                      </a:r>
                      <a:r>
                        <a:rPr lang="ru-RU" baseline="0" dirty="0" smtClean="0"/>
                        <a:t> 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Внешний уровень</a:t>
                      </a:r>
                      <a:endParaRPr lang="ru-RU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271468931"/>
                  </a:ext>
                </a:extLst>
              </a:tr>
            </a:tbl>
          </a:graphicData>
        </a:graphic>
      </p:graphicFrame>
      <p:sp>
        <p:nvSpPr>
          <p:cNvPr id="6" name="Стрелка вправо 5">
            <a:hlinkClick r:id="rId3" action="ppaction://hlinksldjump"/>
          </p:cNvPr>
          <p:cNvSpPr/>
          <p:nvPr/>
        </p:nvSpPr>
        <p:spPr>
          <a:xfrm flipH="1">
            <a:off x="11039167" y="248783"/>
            <a:ext cx="899651" cy="831984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3563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94452" y="126661"/>
            <a:ext cx="103730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Расположите в правильной последовательности </a:t>
            </a:r>
            <a:endParaRPr lang="ru-RU" sz="2800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ru-RU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этапы 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разработки </a:t>
            </a:r>
            <a:r>
              <a:rPr lang="ru-RU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ТЗ</a:t>
            </a:r>
            <a:endParaRPr lang="ru-RU" sz="2800" dirty="0"/>
          </a:p>
        </p:txBody>
      </p:sp>
      <p:sp>
        <p:nvSpPr>
          <p:cNvPr id="6" name="Стрелка вправо 5">
            <a:hlinkClick r:id="rId2" action="ppaction://hlinksldjump"/>
          </p:cNvPr>
          <p:cNvSpPr/>
          <p:nvPr/>
        </p:nvSpPr>
        <p:spPr>
          <a:xfrm flipH="1">
            <a:off x="11039167" y="248783"/>
            <a:ext cx="899651" cy="831984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471" y="1917290"/>
            <a:ext cx="11021671" cy="3316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687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60322" y="403165"/>
            <a:ext cx="103730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Вставьте пропущенные </a:t>
            </a:r>
            <a:r>
              <a:rPr lang="ru-RU" sz="3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слова</a:t>
            </a:r>
            <a:endParaRPr lang="ru-RU" sz="3600" dirty="0"/>
          </a:p>
        </p:txBody>
      </p:sp>
      <p:sp>
        <p:nvSpPr>
          <p:cNvPr id="6" name="Стрелка вправо 5">
            <a:hlinkClick r:id="rId2" action="ppaction://hlinksldjump"/>
          </p:cNvPr>
          <p:cNvSpPr/>
          <p:nvPr/>
        </p:nvSpPr>
        <p:spPr>
          <a:xfrm flipH="1">
            <a:off x="11039167" y="248783"/>
            <a:ext cx="899651" cy="831984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132736" y="2221470"/>
            <a:ext cx="120256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Этап ___________требований к ПО можно назвать этапом________</a:t>
            </a:r>
          </a:p>
          <a:p>
            <a:pPr algn="just">
              <a:lnSpc>
                <a:spcPct val="150000"/>
              </a:lnSpc>
            </a:pP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определения __________ будущего программного обеспечения </a:t>
            </a:r>
            <a:endParaRPr lang="ru-RU" sz="3200" dirty="0"/>
          </a:p>
        </p:txBody>
      </p:sp>
      <p:sp>
        <p:nvSpPr>
          <p:cNvPr id="11" name="TextBox 10"/>
          <p:cNvSpPr txBox="1"/>
          <p:nvPr/>
        </p:nvSpPr>
        <p:spPr>
          <a:xfrm>
            <a:off x="1052051" y="1658730"/>
            <a:ext cx="2389239" cy="646331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формирования</a:t>
            </a:r>
          </a:p>
          <a:p>
            <a:pPr algn="ctr"/>
            <a:r>
              <a:rPr lang="ru-RU" b="1" dirty="0" smtClean="0"/>
              <a:t>выбора</a:t>
            </a:r>
            <a:endParaRPr lang="ru-RU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9758515" y="1665071"/>
            <a:ext cx="2389239" cy="646331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неформального</a:t>
            </a:r>
          </a:p>
          <a:p>
            <a:pPr algn="ctr"/>
            <a:r>
              <a:rPr lang="ru-RU" b="1" dirty="0" smtClean="0"/>
              <a:t>документального</a:t>
            </a:r>
            <a:endParaRPr lang="ru-RU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2394154" y="3911909"/>
            <a:ext cx="2389239" cy="646331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архитектуры</a:t>
            </a:r>
          </a:p>
          <a:p>
            <a:pPr algn="ctr"/>
            <a:r>
              <a:rPr lang="ru-RU" b="1" dirty="0" smtClean="0"/>
              <a:t>структуры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910999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60322" y="403165"/>
            <a:ext cx="103730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Вставьте пропущенные </a:t>
            </a:r>
            <a:r>
              <a:rPr lang="ru-RU" sz="3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слова</a:t>
            </a:r>
            <a:endParaRPr lang="ru-RU" sz="3600" dirty="0"/>
          </a:p>
        </p:txBody>
      </p:sp>
      <p:sp>
        <p:nvSpPr>
          <p:cNvPr id="6" name="Стрелка вправо 5">
            <a:hlinkClick r:id="rId2" action="ppaction://hlinksldjump"/>
          </p:cNvPr>
          <p:cNvSpPr/>
          <p:nvPr/>
        </p:nvSpPr>
        <p:spPr>
          <a:xfrm flipH="1">
            <a:off x="11039167" y="248783"/>
            <a:ext cx="899651" cy="831984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101" y="2213795"/>
            <a:ext cx="12044899" cy="19010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62044" y="4586748"/>
            <a:ext cx="4958108" cy="6610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62044" y="5307819"/>
            <a:ext cx="4958108" cy="6946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64676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60322" y="403165"/>
            <a:ext cx="103730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 smtClean="0">
                <a:latin typeface="Times New Roman" panose="02020603050405020304" pitchFamily="18" charset="0"/>
              </a:rPr>
              <a:t>Выберите правильные утверждения</a:t>
            </a:r>
            <a:endParaRPr lang="ru-RU" sz="3600" dirty="0"/>
          </a:p>
        </p:txBody>
      </p:sp>
      <p:sp>
        <p:nvSpPr>
          <p:cNvPr id="6" name="Стрелка вправо 5">
            <a:hlinkClick r:id="rId2" action="ppaction://hlinksldjump"/>
          </p:cNvPr>
          <p:cNvSpPr/>
          <p:nvPr/>
        </p:nvSpPr>
        <p:spPr>
          <a:xfrm flipH="1">
            <a:off x="11039167" y="248783"/>
            <a:ext cx="899651" cy="831984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10735"/>
            <a:ext cx="12334568" cy="3711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7551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60322" y="403165"/>
            <a:ext cx="103730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 smtClean="0">
                <a:latin typeface="Times New Roman" panose="02020603050405020304" pitchFamily="18" charset="0"/>
              </a:rPr>
              <a:t>Что представляет собой предметная область</a:t>
            </a:r>
            <a:endParaRPr lang="ru-RU" sz="3600" dirty="0"/>
          </a:p>
        </p:txBody>
      </p:sp>
      <p:sp>
        <p:nvSpPr>
          <p:cNvPr id="6" name="Стрелка вправо 5">
            <a:hlinkClick r:id="rId2" action="ppaction://hlinksldjump"/>
          </p:cNvPr>
          <p:cNvSpPr/>
          <p:nvPr/>
        </p:nvSpPr>
        <p:spPr>
          <a:xfrm flipH="1">
            <a:off x="11039167" y="248783"/>
            <a:ext cx="899651" cy="831984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0820" y="1869331"/>
            <a:ext cx="10180177" cy="3789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3902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60322" y="248783"/>
            <a:ext cx="1037303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latin typeface="Times New Roman" panose="02020603050405020304" pitchFamily="18" charset="0"/>
              </a:rPr>
              <a:t>Закончите предложение: «Проведение предварительного моделирования предметной области…»</a:t>
            </a:r>
            <a:endParaRPr lang="ru-RU" sz="3200" dirty="0"/>
          </a:p>
        </p:txBody>
      </p:sp>
      <p:sp>
        <p:nvSpPr>
          <p:cNvPr id="6" name="Стрелка вправо 5">
            <a:hlinkClick r:id="rId2" action="ppaction://hlinksldjump"/>
          </p:cNvPr>
          <p:cNvSpPr/>
          <p:nvPr/>
        </p:nvSpPr>
        <p:spPr>
          <a:xfrm flipH="1">
            <a:off x="11039167" y="248783"/>
            <a:ext cx="899651" cy="831984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118" y="1941102"/>
            <a:ext cx="10963126" cy="4031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120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45574" y="116048"/>
            <a:ext cx="1037303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latin typeface="Times New Roman" panose="02020603050405020304" pitchFamily="18" charset="0"/>
              </a:rPr>
              <a:t>Распределите действия, выполняемые на этапах проектирования, ввода в эксплуатацию и реализации </a:t>
            </a:r>
            <a:r>
              <a:rPr lang="ru-RU" sz="2800" dirty="0" smtClean="0">
                <a:latin typeface="Times New Roman" panose="02020603050405020304" pitchFamily="18" charset="0"/>
              </a:rPr>
              <a:t>ПО </a:t>
            </a:r>
          </a:p>
          <a:p>
            <a:pPr algn="ctr"/>
            <a:r>
              <a:rPr lang="ru-RU" sz="2800" dirty="0" smtClean="0">
                <a:latin typeface="Times New Roman" panose="02020603050405020304" pitchFamily="18" charset="0"/>
              </a:rPr>
              <a:t>по </a:t>
            </a:r>
            <a:r>
              <a:rPr lang="ru-RU" sz="2800" dirty="0">
                <a:latin typeface="Times New Roman" panose="02020603050405020304" pitchFamily="18" charset="0"/>
              </a:rPr>
              <a:t>соответствующим колонкам</a:t>
            </a:r>
            <a:endParaRPr lang="ru-RU" sz="2800" dirty="0"/>
          </a:p>
        </p:txBody>
      </p:sp>
      <p:sp>
        <p:nvSpPr>
          <p:cNvPr id="6" name="Стрелка вправо 5">
            <a:hlinkClick r:id="rId2" action="ppaction://hlinksldjump"/>
          </p:cNvPr>
          <p:cNvSpPr/>
          <p:nvPr/>
        </p:nvSpPr>
        <p:spPr>
          <a:xfrm flipH="1">
            <a:off x="11039167" y="248783"/>
            <a:ext cx="899651" cy="831984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104" y="1714961"/>
            <a:ext cx="7956754" cy="307266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44538" y="1714961"/>
            <a:ext cx="3179379" cy="59085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44538" y="2519737"/>
            <a:ext cx="3179379" cy="60559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44538" y="3339252"/>
            <a:ext cx="3221901" cy="80908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44538" y="4362257"/>
            <a:ext cx="3179379" cy="53434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86904" y="5110524"/>
            <a:ext cx="3137013" cy="61036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612847" y="5934811"/>
            <a:ext cx="3111070" cy="60038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878749" y="5086408"/>
            <a:ext cx="2815270" cy="67996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125065" y="5980714"/>
            <a:ext cx="3030793" cy="61172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125065" y="5089809"/>
            <a:ext cx="3030793" cy="673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61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45574" y="116048"/>
            <a:ext cx="103730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latin typeface="Times New Roman" panose="02020603050405020304" pitchFamily="18" charset="0"/>
              </a:rPr>
              <a:t>Закончите предложение: «Понятность модель предметной области для заказчиков и разработчиков обеспечиваются …»</a:t>
            </a:r>
            <a:endParaRPr lang="ru-RU" sz="2800" dirty="0"/>
          </a:p>
        </p:txBody>
      </p:sp>
      <p:sp>
        <p:nvSpPr>
          <p:cNvPr id="6" name="Стрелка вправо 5">
            <a:hlinkClick r:id="rId2" action="ppaction://hlinksldjump"/>
          </p:cNvPr>
          <p:cNvSpPr/>
          <p:nvPr/>
        </p:nvSpPr>
        <p:spPr>
          <a:xfrm flipH="1">
            <a:off x="11039167" y="248783"/>
            <a:ext cx="899651" cy="831984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726" y="2065695"/>
            <a:ext cx="11760899" cy="3302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083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45574" y="116048"/>
            <a:ext cx="103730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</a:rPr>
              <a:t>Установите соответствия между методами проектирования </a:t>
            </a:r>
          </a:p>
          <a:p>
            <a:pPr algn="ctr"/>
            <a:r>
              <a:rPr lang="ru-RU" sz="2800" dirty="0" smtClean="0">
                <a:latin typeface="Times New Roman" panose="02020603050405020304" pitchFamily="18" charset="0"/>
              </a:rPr>
              <a:t>и их описанием</a:t>
            </a:r>
            <a:endParaRPr lang="ru-RU" sz="2800" dirty="0"/>
          </a:p>
        </p:txBody>
      </p:sp>
      <p:sp>
        <p:nvSpPr>
          <p:cNvPr id="6" name="Стрелка вправо 5">
            <a:hlinkClick r:id="rId2" action="ppaction://hlinksldjump"/>
          </p:cNvPr>
          <p:cNvSpPr/>
          <p:nvPr/>
        </p:nvSpPr>
        <p:spPr>
          <a:xfrm flipH="1">
            <a:off x="11039167" y="248783"/>
            <a:ext cx="899651" cy="831984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018" y="1771789"/>
            <a:ext cx="4471527" cy="72267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2433" y="3764539"/>
            <a:ext cx="4473960" cy="78596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2018" y="5581827"/>
            <a:ext cx="4554790" cy="77690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592094" y="1366263"/>
            <a:ext cx="6125497" cy="175432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dirty="0">
                <a:latin typeface="a_OldTyper" panose="02090404030505020304" pitchFamily="18" charset="-52"/>
              </a:rPr>
              <a:t>Проектные решения разрабатываются «с нуля» в соответствии с требованиями к программному обеспечению, и ориентированы на создание индивидуальных для каждого объекта проектов, в максимальной степени отражающих все его особенности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592093" y="3557357"/>
            <a:ext cx="6125497" cy="120032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dirty="0">
                <a:latin typeface="a_OldTyper" panose="02090404030505020304" pitchFamily="18" charset="-52"/>
              </a:rPr>
              <a:t>Предполагает конфигурацию программного обеспечения из готовых проектных решений (программных модулей) на основе разработки индивидуальных проектов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592093" y="5370114"/>
            <a:ext cx="6125497" cy="120032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dirty="0">
                <a:latin typeface="a_OldTyper" panose="02090404030505020304" pitchFamily="18" charset="-52"/>
              </a:rPr>
              <a:t>Проектирование компонентов программного обеспечения осуществляется без использования специальных инструментальных программных средств</a:t>
            </a:r>
          </a:p>
        </p:txBody>
      </p:sp>
    </p:spTree>
    <p:extLst>
      <p:ext uri="{BB962C8B-B14F-4D97-AF65-F5344CB8AC3E}">
        <p14:creationId xmlns:p14="http://schemas.microsoft.com/office/powerpoint/2010/main" val="3885146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45574" y="116048"/>
            <a:ext cx="103730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latin typeface="Times New Roman" panose="02020603050405020304" pitchFamily="18" charset="0"/>
              </a:rPr>
              <a:t>Выберите верное утверждение</a:t>
            </a:r>
            <a:endParaRPr lang="ru-RU" sz="2800" dirty="0"/>
          </a:p>
        </p:txBody>
      </p:sp>
      <p:sp>
        <p:nvSpPr>
          <p:cNvPr id="6" name="Стрелка вправо 5">
            <a:hlinkClick r:id="rId2" action="ppaction://hlinksldjump"/>
          </p:cNvPr>
          <p:cNvSpPr/>
          <p:nvPr/>
        </p:nvSpPr>
        <p:spPr>
          <a:xfrm flipH="1">
            <a:off x="11039167" y="248783"/>
            <a:ext cx="899651" cy="831984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596" y="1982428"/>
            <a:ext cx="10847979" cy="3046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286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45574" y="116048"/>
            <a:ext cx="1037303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latin typeface="Times New Roman" panose="02020603050405020304" pitchFamily="18" charset="0"/>
              </a:rPr>
              <a:t>Расположите в правильном порядке разделы программного документа ГОСТ 19.201 – 78 «ЕСПД. Техническое задание. Требование к содержанию и оформлению»</a:t>
            </a:r>
            <a:endParaRPr lang="ru-RU" sz="2800" dirty="0"/>
          </a:p>
        </p:txBody>
      </p:sp>
      <p:sp>
        <p:nvSpPr>
          <p:cNvPr id="6" name="Стрелка вправо 5">
            <a:hlinkClick r:id="rId2" action="ppaction://hlinksldjump"/>
          </p:cNvPr>
          <p:cNvSpPr/>
          <p:nvPr/>
        </p:nvSpPr>
        <p:spPr>
          <a:xfrm flipH="1">
            <a:off x="11039167" y="248783"/>
            <a:ext cx="899651" cy="831984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707930" y="1727973"/>
            <a:ext cx="2227006" cy="1200329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/>
              <a:t>Требования к программной документации</a:t>
            </a:r>
          </a:p>
          <a:p>
            <a:pPr algn="ctr"/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3559282" y="1727974"/>
            <a:ext cx="2227006" cy="1200329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/>
              <a:t>Порядок контроля и приемки</a:t>
            </a:r>
          </a:p>
          <a:p>
            <a:pPr algn="ctr"/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6410634" y="1727975"/>
            <a:ext cx="2227006" cy="1200329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/>
              <a:t>Назначение разработки</a:t>
            </a:r>
          </a:p>
          <a:p>
            <a:pPr algn="ctr"/>
            <a:endParaRPr lang="ru-RU" dirty="0" smtClean="0"/>
          </a:p>
          <a:p>
            <a:pPr algn="ctr"/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9261986" y="1727976"/>
            <a:ext cx="2227006" cy="1200329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/>
              <a:t>Стадии и этапы развития</a:t>
            </a:r>
          </a:p>
          <a:p>
            <a:pPr algn="ctr"/>
            <a:endParaRPr lang="ru-RU" dirty="0" smtClean="0"/>
          </a:p>
          <a:p>
            <a:pPr algn="ctr"/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845574" y="3623885"/>
            <a:ext cx="2227006" cy="1200329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/>
              <a:t>Требования к программе или программному </a:t>
            </a:r>
            <a:r>
              <a:rPr lang="ru-RU" dirty="0" smtClean="0"/>
              <a:t>изданию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3559282" y="3630514"/>
            <a:ext cx="2227006" cy="1200329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/>
              <a:t>Технико-экономические показатели</a:t>
            </a:r>
          </a:p>
          <a:p>
            <a:pPr algn="ctr"/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6410634" y="3623886"/>
            <a:ext cx="2227006" cy="1200329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/>
              <a:t>Основания для разработки</a:t>
            </a:r>
          </a:p>
          <a:p>
            <a:pPr algn="ctr"/>
            <a:endParaRPr lang="ru-RU" dirty="0" smtClean="0"/>
          </a:p>
          <a:p>
            <a:pPr algn="ctr"/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9261986" y="3623886"/>
            <a:ext cx="2227006" cy="1200329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ru-RU" dirty="0" smtClean="0"/>
          </a:p>
          <a:p>
            <a:pPr algn="ctr"/>
            <a:r>
              <a:rPr lang="ru-RU" dirty="0" smtClean="0"/>
              <a:t>Введение</a:t>
            </a:r>
          </a:p>
          <a:p>
            <a:pPr algn="ctr"/>
            <a:endParaRPr lang="ru-RU" dirty="0"/>
          </a:p>
          <a:p>
            <a:pPr algn="ctr"/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5070987" y="5275705"/>
            <a:ext cx="2227006" cy="1200329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ru-RU" dirty="0" smtClean="0"/>
          </a:p>
          <a:p>
            <a:pPr algn="ctr"/>
            <a:r>
              <a:rPr lang="ru-RU" dirty="0" smtClean="0"/>
              <a:t>Приложения</a:t>
            </a:r>
          </a:p>
          <a:p>
            <a:pPr algn="ctr"/>
            <a:endParaRPr lang="ru-RU" dirty="0"/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59041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45574" y="116048"/>
            <a:ext cx="103730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latin typeface="Times New Roman" panose="02020603050405020304" pitchFamily="18" charset="0"/>
              </a:rPr>
              <a:t>Укажите недостатки архитектуры </a:t>
            </a:r>
            <a:r>
              <a:rPr lang="ru-RU" sz="2800" dirty="0" smtClean="0">
                <a:latin typeface="Times New Roman" panose="02020603050405020304" pitchFamily="18" charset="0"/>
              </a:rPr>
              <a:t>файл-сервер</a:t>
            </a:r>
            <a:endParaRPr lang="ru-RU" sz="2800" dirty="0"/>
          </a:p>
        </p:txBody>
      </p:sp>
      <p:sp>
        <p:nvSpPr>
          <p:cNvPr id="6" name="Стрелка вправо 5">
            <a:hlinkClick r:id="rId2" action="ppaction://hlinksldjump"/>
          </p:cNvPr>
          <p:cNvSpPr/>
          <p:nvPr/>
        </p:nvSpPr>
        <p:spPr>
          <a:xfrm flipH="1">
            <a:off x="11039167" y="248783"/>
            <a:ext cx="899651" cy="831984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885" y="2315035"/>
            <a:ext cx="11422933" cy="209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730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45574" y="116048"/>
            <a:ext cx="1037303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latin typeface="Times New Roman" panose="02020603050405020304" pitchFamily="18" charset="0"/>
              </a:rPr>
              <a:t>Укажите компьютер или программу-клиент в сетях </a:t>
            </a:r>
            <a:endParaRPr lang="ru-RU" sz="2800" dirty="0" smtClean="0">
              <a:latin typeface="Times New Roman" panose="02020603050405020304" pitchFamily="18" charset="0"/>
            </a:endParaRPr>
          </a:p>
          <a:p>
            <a:pPr algn="ctr"/>
            <a:r>
              <a:rPr lang="ru-RU" sz="2800" dirty="0" smtClean="0">
                <a:latin typeface="Times New Roman" panose="02020603050405020304" pitchFamily="18" charset="0"/>
              </a:rPr>
              <a:t>с </a:t>
            </a:r>
            <a:r>
              <a:rPr lang="ru-RU" sz="2800" dirty="0">
                <a:latin typeface="Times New Roman" panose="02020603050405020304" pitchFamily="18" charset="0"/>
              </a:rPr>
              <a:t>клиент-серверной архитектурой, который переносит все задачи по обработке информации или большую их часть на сервер</a:t>
            </a:r>
            <a:endParaRPr lang="ru-RU" sz="2800" dirty="0"/>
          </a:p>
        </p:txBody>
      </p:sp>
      <p:sp>
        <p:nvSpPr>
          <p:cNvPr id="6" name="Стрелка вправо 5">
            <a:hlinkClick r:id="rId2" action="ppaction://hlinksldjump"/>
          </p:cNvPr>
          <p:cNvSpPr/>
          <p:nvPr/>
        </p:nvSpPr>
        <p:spPr>
          <a:xfrm flipH="1">
            <a:off x="11039167" y="248783"/>
            <a:ext cx="899651" cy="831984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0650" y="2358512"/>
            <a:ext cx="10227956" cy="3363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773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66135" y="248783"/>
            <a:ext cx="103730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</a:rPr>
              <a:t>Распределить функции файлового сервера и сервера приложений по соответствующим колонкам </a:t>
            </a:r>
            <a:endParaRPr lang="ru-RU" sz="2800" dirty="0"/>
          </a:p>
        </p:txBody>
      </p:sp>
      <p:sp>
        <p:nvSpPr>
          <p:cNvPr id="6" name="Стрелка вправо 5">
            <a:hlinkClick r:id="rId2" action="ppaction://hlinksldjump"/>
          </p:cNvPr>
          <p:cNvSpPr/>
          <p:nvPr/>
        </p:nvSpPr>
        <p:spPr>
          <a:xfrm flipH="1">
            <a:off x="11039167" y="248783"/>
            <a:ext cx="899651" cy="831984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5847" y="1367401"/>
            <a:ext cx="8829533" cy="302090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5792" y="4814460"/>
            <a:ext cx="3385059" cy="66319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29243" y="4762043"/>
            <a:ext cx="3377686" cy="71561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29243" y="5851388"/>
            <a:ext cx="3499247" cy="62315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95321" y="4790206"/>
            <a:ext cx="3450213" cy="687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433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66135" y="248783"/>
            <a:ext cx="1037303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latin typeface="Times New Roman" panose="02020603050405020304" pitchFamily="18" charset="0"/>
              </a:rPr>
              <a:t>Укажите как называется комплекс государственных стандартов Российской Федерации, у устанавливающих взаимосвязанные правила разработки, оформление и обращение программ и программной документации</a:t>
            </a:r>
            <a:endParaRPr lang="ru-RU" sz="2800" dirty="0"/>
          </a:p>
        </p:txBody>
      </p:sp>
      <p:sp>
        <p:nvSpPr>
          <p:cNvPr id="6" name="Стрелка вправо 5">
            <a:hlinkClick r:id="rId2" action="ppaction://hlinksldjump"/>
          </p:cNvPr>
          <p:cNvSpPr/>
          <p:nvPr/>
        </p:nvSpPr>
        <p:spPr>
          <a:xfrm flipH="1">
            <a:off x="11039167" y="248783"/>
            <a:ext cx="899651" cy="831984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6562" y="2520744"/>
            <a:ext cx="9745499" cy="3201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594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66135" y="248783"/>
            <a:ext cx="103730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latin typeface="Times New Roman" panose="02020603050405020304" pitchFamily="18" charset="0"/>
              </a:rPr>
              <a:t>Расположите в правильной последовательности </a:t>
            </a:r>
            <a:endParaRPr lang="ru-RU" sz="2800" dirty="0" smtClean="0">
              <a:latin typeface="Times New Roman" panose="02020603050405020304" pitchFamily="18" charset="0"/>
            </a:endParaRPr>
          </a:p>
          <a:p>
            <a:pPr algn="ctr"/>
            <a:r>
              <a:rPr lang="ru-RU" sz="2800" dirty="0" smtClean="0">
                <a:latin typeface="Times New Roman" panose="02020603050405020304" pitchFamily="18" charset="0"/>
              </a:rPr>
              <a:t>этапы </a:t>
            </a:r>
            <a:r>
              <a:rPr lang="ru-RU" sz="2800" dirty="0">
                <a:latin typeface="Times New Roman" panose="02020603050405020304" pitchFamily="18" charset="0"/>
              </a:rPr>
              <a:t>создания прототипа ПО</a:t>
            </a:r>
            <a:endParaRPr lang="ru-RU" sz="2800" dirty="0"/>
          </a:p>
        </p:txBody>
      </p:sp>
      <p:sp>
        <p:nvSpPr>
          <p:cNvPr id="6" name="Стрелка вправо 5">
            <a:hlinkClick r:id="rId2" action="ppaction://hlinksldjump"/>
          </p:cNvPr>
          <p:cNvSpPr/>
          <p:nvPr/>
        </p:nvSpPr>
        <p:spPr>
          <a:xfrm flipH="1">
            <a:off x="11039167" y="248783"/>
            <a:ext cx="899651" cy="831984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36469" y="1742322"/>
            <a:ext cx="14599760" cy="4393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372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66135" y="248783"/>
            <a:ext cx="103730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latin typeface="Times New Roman" panose="02020603050405020304" pitchFamily="18" charset="0"/>
              </a:rPr>
              <a:t>Укажите, что из перечисленного относиться к документации пользователя</a:t>
            </a:r>
            <a:endParaRPr lang="ru-RU" sz="2800" dirty="0"/>
          </a:p>
        </p:txBody>
      </p:sp>
      <p:sp>
        <p:nvSpPr>
          <p:cNvPr id="6" name="Стрелка вправо 5">
            <a:hlinkClick r:id="rId2" action="ppaction://hlinksldjump"/>
          </p:cNvPr>
          <p:cNvSpPr/>
          <p:nvPr/>
        </p:nvSpPr>
        <p:spPr>
          <a:xfrm flipH="1">
            <a:off x="11039167" y="248783"/>
            <a:ext cx="899651" cy="831984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2" name="Группа 11"/>
          <p:cNvGrpSpPr/>
          <p:nvPr/>
        </p:nvGrpSpPr>
        <p:grpSpPr>
          <a:xfrm>
            <a:off x="2412666" y="1645061"/>
            <a:ext cx="6879970" cy="4562599"/>
            <a:chOff x="361488" y="1705466"/>
            <a:chExt cx="5457750" cy="3746336"/>
          </a:xfrm>
        </p:grpSpPr>
        <p:pic>
          <p:nvPicPr>
            <p:cNvPr id="7" name="Рисунок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61488" y="3343520"/>
              <a:ext cx="5441004" cy="566218"/>
            </a:xfrm>
            <a:prstGeom prst="rect">
              <a:avLst/>
            </a:prstGeom>
          </p:spPr>
        </p:pic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61488" y="4124343"/>
              <a:ext cx="5449377" cy="555519"/>
            </a:xfrm>
            <a:prstGeom prst="rect">
              <a:avLst/>
            </a:prstGeom>
          </p:spPr>
        </p:pic>
        <p:pic>
          <p:nvPicPr>
            <p:cNvPr id="9" name="Рисунок 8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61488" y="4907702"/>
              <a:ext cx="5441004" cy="544100"/>
            </a:xfrm>
            <a:prstGeom prst="rect">
              <a:avLst/>
            </a:prstGeom>
          </p:spPr>
        </p:pic>
        <p:pic>
          <p:nvPicPr>
            <p:cNvPr id="10" name="Рисунок 9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69861" y="1705466"/>
              <a:ext cx="5449377" cy="592892"/>
            </a:xfrm>
            <a:prstGeom prst="rect">
              <a:avLst/>
            </a:prstGeom>
          </p:spPr>
        </p:pic>
        <p:pic>
          <p:nvPicPr>
            <p:cNvPr id="11" name="Рисунок 10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69861" y="2512963"/>
              <a:ext cx="5441004" cy="60261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79230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66135" y="403165"/>
            <a:ext cx="103730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</a:rPr>
              <a:t>Составите структуру приложения в </a:t>
            </a:r>
            <a:r>
              <a:rPr lang="ru-RU" sz="2800" dirty="0" err="1" smtClean="0">
                <a:latin typeface="Times New Roman" panose="02020603050405020304" pitchFamily="18" charset="0"/>
              </a:rPr>
              <a:t>двухуровней</a:t>
            </a:r>
            <a:r>
              <a:rPr lang="ru-RU" sz="2800" dirty="0" smtClean="0">
                <a:latin typeface="Times New Roman" panose="02020603050405020304" pitchFamily="18" charset="0"/>
              </a:rPr>
              <a:t> архитектуре </a:t>
            </a:r>
            <a:endParaRPr lang="ru-RU" sz="2800" dirty="0">
              <a:latin typeface="Times New Roman" panose="02020603050405020304" pitchFamily="18" charset="0"/>
            </a:endParaRPr>
          </a:p>
        </p:txBody>
      </p:sp>
      <p:sp>
        <p:nvSpPr>
          <p:cNvPr id="6" name="Стрелка вправо 5">
            <a:hlinkClick r:id="rId2" action="ppaction://hlinksldjump"/>
          </p:cNvPr>
          <p:cNvSpPr/>
          <p:nvPr/>
        </p:nvSpPr>
        <p:spPr>
          <a:xfrm flipH="1">
            <a:off x="11039167" y="248783"/>
            <a:ext cx="899651" cy="831984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29365" y="1147933"/>
            <a:ext cx="13423400" cy="403904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1294" y="5466458"/>
            <a:ext cx="3724275" cy="4191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9506" y="6064353"/>
            <a:ext cx="1847850" cy="62865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49582" y="5466458"/>
            <a:ext cx="2066925" cy="41910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81975" y="5408526"/>
            <a:ext cx="3552825" cy="40005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30279" y="6157664"/>
            <a:ext cx="5353050" cy="438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004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66135" y="403165"/>
            <a:ext cx="103730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</a:rPr>
              <a:t>Назовите название схемы изображенной на рисунке</a:t>
            </a:r>
            <a:endParaRPr lang="ru-RU" sz="2800" dirty="0">
              <a:latin typeface="Times New Roman" panose="02020603050405020304" pitchFamily="18" charset="0"/>
            </a:endParaRPr>
          </a:p>
        </p:txBody>
      </p:sp>
      <p:sp>
        <p:nvSpPr>
          <p:cNvPr id="6" name="Стрелка вправо 5">
            <a:hlinkClick r:id="rId2" action="ppaction://hlinksldjump"/>
          </p:cNvPr>
          <p:cNvSpPr/>
          <p:nvPr/>
        </p:nvSpPr>
        <p:spPr>
          <a:xfrm flipH="1">
            <a:off x="11039167" y="248783"/>
            <a:ext cx="899651" cy="831984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48449" y="1235149"/>
            <a:ext cx="16259215" cy="4892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8627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трелка вправо 5">
            <a:hlinkClick r:id="rId2" action="ppaction://hlinksldjump"/>
          </p:cNvPr>
          <p:cNvSpPr/>
          <p:nvPr/>
        </p:nvSpPr>
        <p:spPr>
          <a:xfrm flipH="1">
            <a:off x="11039167" y="248783"/>
            <a:ext cx="899651" cy="831984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966085" y="1777788"/>
            <a:ext cx="414408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8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БОНУС</a:t>
            </a:r>
            <a:endParaRPr lang="ru-RU" sz="88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479485" y="3580793"/>
            <a:ext cx="123303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7200" b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30</a:t>
            </a:r>
            <a:endParaRPr lang="ru-RU" sz="72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53351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66135" y="248783"/>
            <a:ext cx="103730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</a:rPr>
              <a:t>Установите соответствия </a:t>
            </a:r>
            <a:endParaRPr lang="ru-RU" sz="2800" dirty="0">
              <a:latin typeface="Times New Roman" panose="02020603050405020304" pitchFamily="18" charset="0"/>
            </a:endParaRPr>
          </a:p>
        </p:txBody>
      </p:sp>
      <p:sp>
        <p:nvSpPr>
          <p:cNvPr id="6" name="Стрелка вправо 5">
            <a:hlinkClick r:id="rId2" action="ppaction://hlinksldjump"/>
          </p:cNvPr>
          <p:cNvSpPr/>
          <p:nvPr/>
        </p:nvSpPr>
        <p:spPr>
          <a:xfrm flipH="1">
            <a:off x="11039167" y="248783"/>
            <a:ext cx="899651" cy="831984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578733" y="1358560"/>
            <a:ext cx="3437682" cy="369332"/>
          </a:xfrm>
          <a:prstGeom prst="rect">
            <a:avLst/>
          </a:prstGeom>
        </p:spPr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r>
              <a:rPr lang="ru-RU" dirty="0" smtClean="0"/>
              <a:t>Требования к надежности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578733" y="3256136"/>
            <a:ext cx="3437682" cy="369332"/>
          </a:xfrm>
          <a:prstGeom prst="rect">
            <a:avLst/>
          </a:prstGeom>
        </p:spPr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r>
              <a:rPr lang="ru-RU" dirty="0"/>
              <a:t>Ус­ло­вия экс­плу­ата­ции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78733" y="5355684"/>
            <a:ext cx="3437682" cy="369332"/>
          </a:xfrm>
          <a:prstGeom prst="rect">
            <a:avLst/>
          </a:prstGeom>
        </p:spPr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r>
              <a:rPr lang="ru-RU" dirty="0"/>
              <a:t>Спе­ци­альные тре­бова­ния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866492" y="2708359"/>
            <a:ext cx="4224760" cy="1200329"/>
          </a:xfrm>
          <a:prstGeom prst="rect">
            <a:avLst/>
          </a:prstGeom>
        </p:spPr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r>
              <a:rPr lang="ru-RU" dirty="0"/>
              <a:t>тре­бова­ния к обес­пе­чению на­деж­но­го ус­тойчи­вого фун­кци­они­рова­ния прог­рам­мно­го обес­пе­чения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814407" y="4524687"/>
            <a:ext cx="4224760" cy="1200329"/>
          </a:xfrm>
          <a:prstGeom prst="rect">
            <a:avLst/>
          </a:prstGeom>
        </p:spPr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r>
              <a:rPr lang="ru-RU" dirty="0"/>
              <a:t> опи­сыва­ют ус­ло­вия, при ко­торых бу­дет фун­кци­они­ровать раз­ра­баты­ва­емое прог­рам­мное обес­пе­чение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814407" y="943061"/>
            <a:ext cx="4224760" cy="1200329"/>
          </a:xfrm>
          <a:prstGeom prst="rect">
            <a:avLst/>
          </a:prstGeom>
        </p:spPr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r>
              <a:rPr lang="ru-RU" dirty="0"/>
              <a:t> опи­сыва­ют осо­бен­ности раз­ра­баты­ва­емо­го прог­рам­мно­го обес­пе­чения, обыч­но свя­зан­ные с его экс­плу­ата­ци­ей</a:t>
            </a:r>
          </a:p>
        </p:txBody>
      </p:sp>
    </p:spTree>
    <p:extLst>
      <p:ext uri="{BB962C8B-B14F-4D97-AF65-F5344CB8AC3E}">
        <p14:creationId xmlns:p14="http://schemas.microsoft.com/office/powerpoint/2010/main" val="2035700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66135" y="248783"/>
            <a:ext cx="103730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</a:rPr>
              <a:t>Установите соответствия </a:t>
            </a:r>
            <a:endParaRPr lang="ru-RU" sz="2800" dirty="0">
              <a:latin typeface="Times New Roman" panose="02020603050405020304" pitchFamily="18" charset="0"/>
            </a:endParaRPr>
          </a:p>
        </p:txBody>
      </p:sp>
      <p:sp>
        <p:nvSpPr>
          <p:cNvPr id="6" name="Стрелка вправо 5">
            <a:hlinkClick r:id="rId2" action="ppaction://hlinksldjump"/>
          </p:cNvPr>
          <p:cNvSpPr/>
          <p:nvPr/>
        </p:nvSpPr>
        <p:spPr>
          <a:xfrm flipH="1">
            <a:off x="11039167" y="248783"/>
            <a:ext cx="899651" cy="831984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578733" y="1358560"/>
            <a:ext cx="3437682" cy="369332"/>
          </a:xfrm>
          <a:prstGeom prst="rect">
            <a:avLst/>
          </a:prstGeom>
        </p:spPr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r>
              <a:rPr lang="ru-RU" dirty="0" smtClean="0"/>
              <a:t>Информационный объект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578733" y="3256136"/>
            <a:ext cx="3437682" cy="646331"/>
          </a:xfrm>
          <a:prstGeom prst="rect">
            <a:avLst/>
          </a:prstGeom>
        </p:spPr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r>
              <a:rPr lang="ru-RU" dirty="0" smtClean="0"/>
              <a:t>Модель жизненного цикла ПО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578733" y="5355684"/>
            <a:ext cx="3437682" cy="646331"/>
          </a:xfrm>
          <a:prstGeom prst="rect">
            <a:avLst/>
          </a:prstGeom>
        </p:spPr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r>
              <a:rPr lang="ru-RU" dirty="0" smtClean="0"/>
              <a:t>Анализ предметной области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6866492" y="2517472"/>
            <a:ext cx="4224760" cy="1477328"/>
          </a:xfrm>
          <a:prstGeom prst="rect">
            <a:avLst/>
          </a:prstGeom>
        </p:spPr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r>
              <a:rPr lang="ru-RU" dirty="0" smtClean="0"/>
              <a:t>Описание некоторой сущности предметной области – объекта, процесс, явления или события, существующих или происходящих в реальном мире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6814407" y="4524687"/>
            <a:ext cx="4224760" cy="1754326"/>
          </a:xfrm>
          <a:prstGeom prst="rect">
            <a:avLst/>
          </a:prstGeom>
        </p:spPr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r>
              <a:rPr lang="ru-RU" dirty="0"/>
              <a:t> </a:t>
            </a:r>
            <a:r>
              <a:rPr lang="ru-RU" dirty="0" smtClean="0"/>
              <a:t>некоторая структура, определяющая последовательность осуществление процессов, действий и задач, выполнимых на протяжении жизненного цикла ПО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6866492" y="1081561"/>
            <a:ext cx="4224760" cy="923330"/>
          </a:xfrm>
          <a:prstGeom prst="rect">
            <a:avLst/>
          </a:prstGeom>
        </p:spPr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r>
              <a:rPr lang="ru-RU" dirty="0"/>
              <a:t> </a:t>
            </a:r>
            <a:r>
              <a:rPr lang="ru-RU" dirty="0" smtClean="0"/>
              <a:t>поэтапное выявление информационных объектов и их основных функций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63859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трелка вправо 5">
            <a:hlinkClick r:id="rId2" action="ppaction://hlinksldjump"/>
          </p:cNvPr>
          <p:cNvSpPr/>
          <p:nvPr/>
        </p:nvSpPr>
        <p:spPr>
          <a:xfrm flipH="1">
            <a:off x="11039167" y="248783"/>
            <a:ext cx="899651" cy="831984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966085" y="1777788"/>
            <a:ext cx="414408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8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БОНУС</a:t>
            </a:r>
            <a:endParaRPr lang="ru-RU" sz="88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479485" y="3580793"/>
            <a:ext cx="123303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72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40</a:t>
            </a:r>
            <a:endParaRPr lang="ru-RU" sz="72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37735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66135" y="248783"/>
            <a:ext cx="1037303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</a:rPr>
              <a:t>Дайте определение термину </a:t>
            </a:r>
          </a:p>
          <a:p>
            <a:pPr algn="ctr"/>
            <a:endParaRPr lang="ru-RU" sz="2800" dirty="0">
              <a:latin typeface="Times New Roman" panose="02020603050405020304" pitchFamily="18" charset="0"/>
            </a:endParaRPr>
          </a:p>
          <a:p>
            <a:pPr algn="ctr"/>
            <a:endParaRPr lang="ru-RU" sz="2800" dirty="0" smtClean="0">
              <a:latin typeface="Times New Roman" panose="02020603050405020304" pitchFamily="18" charset="0"/>
            </a:endParaRPr>
          </a:p>
          <a:p>
            <a:pPr algn="ctr"/>
            <a:r>
              <a:rPr lang="ru-RU" sz="4800" dirty="0" smtClean="0">
                <a:latin typeface="Times New Roman" panose="02020603050405020304" pitchFamily="18" charset="0"/>
              </a:rPr>
              <a:t>Техническое задание</a:t>
            </a:r>
            <a:endParaRPr lang="ru-RU" sz="4800" dirty="0">
              <a:latin typeface="Times New Roman" panose="02020603050405020304" pitchFamily="18" charset="0"/>
            </a:endParaRPr>
          </a:p>
        </p:txBody>
      </p:sp>
      <p:sp>
        <p:nvSpPr>
          <p:cNvPr id="6" name="Стрелка вправо 5">
            <a:hlinkClick r:id="rId2" action="ppaction://hlinksldjump"/>
          </p:cNvPr>
          <p:cNvSpPr/>
          <p:nvPr/>
        </p:nvSpPr>
        <p:spPr>
          <a:xfrm flipH="1">
            <a:off x="11039167" y="248783"/>
            <a:ext cx="899651" cy="831984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3171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ектор">
  <a:themeElements>
    <a:clrScheme name="Другая 3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FFFFFF"/>
      </a:hlink>
      <a:folHlink>
        <a:srgbClr val="052F61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1675</TotalTime>
  <Words>474</Words>
  <Application>Microsoft Office PowerPoint</Application>
  <PresentationFormat>Произвольный</PresentationFormat>
  <Paragraphs>130</Paragraphs>
  <Slides>27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Сектор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RePack by Diakov</dc:creator>
  <cp:lastModifiedBy>Тома</cp:lastModifiedBy>
  <cp:revision>94</cp:revision>
  <dcterms:created xsi:type="dcterms:W3CDTF">2022-09-06T13:26:22Z</dcterms:created>
  <dcterms:modified xsi:type="dcterms:W3CDTF">2024-02-29T09:01:32Z</dcterms:modified>
</cp:coreProperties>
</file>