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2" r:id="rId3"/>
    <p:sldId id="264" r:id="rId4"/>
    <p:sldId id="265" r:id="rId5"/>
    <p:sldId id="266" r:id="rId6"/>
    <p:sldId id="274" r:id="rId7"/>
    <p:sldId id="267" r:id="rId8"/>
    <p:sldId id="268" r:id="rId9"/>
    <p:sldId id="275" r:id="rId10"/>
    <p:sldId id="270" r:id="rId11"/>
    <p:sldId id="276" r:id="rId12"/>
    <p:sldId id="277" r:id="rId13"/>
    <p:sldId id="278" r:id="rId14"/>
    <p:sldId id="279" r:id="rId15"/>
    <p:sldId id="271" r:id="rId16"/>
    <p:sldId id="272" r:id="rId17"/>
    <p:sldId id="260" r:id="rId1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33"/>
    <a:srgbClr val="000099"/>
    <a:srgbClr val="FF3F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4972A-B2CC-41D1-98F1-234BCC11F595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AA92B-C6F1-408E-8D6F-92CC99BA00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69F31-D0D1-466A-B2C8-3DF2355733D1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33F5B-16ED-4797-902D-295A1FE17C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400E0E-C978-4DA8-88B3-167C5D315B1F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E2A2B-D9E8-4988-8ECF-A10ACCDD25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E7B7F-0605-4A79-B45A-3B2BE0E94A6B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8E274-D372-4239-83EE-65532697F6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56C7E-4454-478A-9D71-47B595B9D0BB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AAC9D-2AFF-492D-ADD1-BFB143EE5C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5E993-B5EA-448A-BA29-13222B88BF6E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7C741-930D-431D-80CA-0E7A4A3DB8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41D16-A13A-496A-BEE8-3E830BCC45CB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70216-E59F-469E-8F04-2045314910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914E4-7AE0-4324-8AA4-DD0C683FCB09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73F44-2AE7-4778-B6DE-BA59C3AB6B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46BA35-EF12-47C4-BADD-D65DBA99FEC5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BA747-6A2A-4012-ABE5-FBB0E8F554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445BD9-75B7-41DF-ADF2-9AB7E34496A9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24D71-DCB2-4F53-AFBF-48D67D287C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623EA-9B4D-43A5-9C24-77588C7D760E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6EEF6-0A3F-4786-A6BE-0D16F31852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561EE99-E10B-48EE-8919-18CB8E02F651}" type="datetimeFigureOut">
              <a:rPr lang="ru-RU"/>
              <a:pPr>
                <a:defRPr/>
              </a:pPr>
              <a:t>22.06.2022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DF9731B-8B34-4196-A5B4-16196A885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Schoolbook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Schoolbook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Schoolbook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Schoolbook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Schoolbook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Schoolbook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Schoolbook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entury Schoolbook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WordArt 4"/>
          <p:cNvSpPr>
            <a:spLocks noChangeArrowheads="1" noChangeShapeType="1" noTextEdit="1"/>
          </p:cNvSpPr>
          <p:nvPr/>
        </p:nvSpPr>
        <p:spPr bwMode="auto">
          <a:xfrm>
            <a:off x="0" y="1052736"/>
            <a:ext cx="8351838" cy="6165850"/>
          </a:xfrm>
          <a:prstGeom prst="rect">
            <a:avLst/>
          </a:prstGeom>
        </p:spPr>
        <p:txBody>
          <a:bodyPr wrap="none" fromWordArt="1">
            <a:prstTxWarp prst="textArchUpPour">
              <a:avLst>
                <a:gd name="adj1" fmla="val 11951957"/>
                <a:gd name="adj2" fmla="val 61269"/>
              </a:avLst>
            </a:prstTxWarp>
          </a:bodyPr>
          <a:lstStyle/>
          <a:p>
            <a:pPr algn="ctr"/>
            <a:r>
              <a:rPr lang="ru-RU" sz="5400" b="1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Деловая игра</a:t>
            </a:r>
          </a:p>
        </p:txBody>
      </p:sp>
      <p:sp>
        <p:nvSpPr>
          <p:cNvPr id="24581" name="WordArt 5"/>
          <p:cNvSpPr>
            <a:spLocks noChangeArrowheads="1" noChangeShapeType="1" noTextEdit="1"/>
          </p:cNvSpPr>
          <p:nvPr/>
        </p:nvSpPr>
        <p:spPr bwMode="auto">
          <a:xfrm>
            <a:off x="755576" y="3284984"/>
            <a:ext cx="7272338" cy="21590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00FF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"Речевой штурм"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3059832" y="404664"/>
            <a:ext cx="3297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dirty="0">
                <a:solidFill>
                  <a:prstClr val="black"/>
                </a:solidFill>
                <a:ea typeface="+mj-ea"/>
                <a:cs typeface="+mj-cs"/>
              </a:rPr>
              <a:t>МБДОУ «Детский сад №2»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5384778"/>
            <a:ext cx="3528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i="1" dirty="0" smtClean="0">
                <a:solidFill>
                  <a:prstClr val="black"/>
                </a:solidFill>
              </a:rPr>
              <a:t>Старший воспитатель</a:t>
            </a:r>
          </a:p>
          <a:p>
            <a:pPr lvl="0" algn="ctr"/>
            <a:r>
              <a:rPr lang="ru-RU" b="1" i="1" dirty="0" smtClean="0">
                <a:solidFill>
                  <a:prstClr val="black"/>
                </a:solidFill>
              </a:rPr>
              <a:t>Ческидова Е.М.</a:t>
            </a:r>
            <a:endParaRPr lang="ru-RU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611188" y="1135827"/>
            <a:ext cx="7489825" cy="286232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179388"/>
            <a:r>
              <a:rPr lang="ru-RU" sz="4000" b="1" dirty="0">
                <a:solidFill>
                  <a:srgbClr val="000099"/>
                </a:solidFill>
              </a:rPr>
              <a:t>Цель:</a:t>
            </a:r>
            <a:r>
              <a:rPr lang="ru-RU" sz="4000" i="1" dirty="0">
                <a:solidFill>
                  <a:srgbClr val="000099"/>
                </a:solidFill>
              </a:rPr>
              <a:t> </a:t>
            </a:r>
            <a:r>
              <a:rPr lang="ru-RU" sz="4000" dirty="0">
                <a:solidFill>
                  <a:srgbClr val="000099"/>
                </a:solidFill>
              </a:rPr>
              <a:t>совершенствование работы в ДОУ по речевому развитию детей дошкольного </a:t>
            </a:r>
            <a:r>
              <a:rPr lang="ru-RU" sz="4000" dirty="0" smtClean="0">
                <a:solidFill>
                  <a:srgbClr val="000099"/>
                </a:solidFill>
              </a:rPr>
              <a:t>возраста</a:t>
            </a:r>
            <a:endParaRPr lang="ru-RU" sz="4000" dirty="0">
              <a:solidFill>
                <a:srgbClr val="000099"/>
              </a:solidFill>
            </a:endParaRPr>
          </a:p>
          <a:p>
            <a:pPr indent="179388"/>
            <a:endParaRPr lang="ru-RU" sz="2000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WordArt 4" descr="Частый вертикальный"/>
          <p:cNvSpPr>
            <a:spLocks noChangeArrowheads="1" noChangeShapeType="1" noTextEdit="1"/>
          </p:cNvSpPr>
          <p:nvPr/>
        </p:nvSpPr>
        <p:spPr bwMode="auto">
          <a:xfrm rot="-702035">
            <a:off x="379967" y="336195"/>
            <a:ext cx="7416800" cy="273685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ru-RU" sz="3600" b="1" kern="10" dirty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Constantia"/>
              </a:rPr>
              <a:t>"Составь целое"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3767728"/>
            <a:ext cx="5616624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 делятся на две команды посредством </a:t>
            </a:r>
            <a:r>
              <a:rPr lang="ru-RU" sz="12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игры «Составь целое</a:t>
            </a:r>
            <a:r>
              <a:rPr lang="ru-RU" sz="1200" b="1" dirty="0" smtClean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1200" dirty="0" smtClean="0">
              <a:solidFill>
                <a:srgbClr val="333333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Педагоги </a:t>
            </a:r>
            <a:r>
              <a:rPr lang="ru-RU" sz="12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выбирают карточки с фрагментами картинок. </a:t>
            </a:r>
            <a:endParaRPr lang="ru-RU" sz="1200" dirty="0" smtClean="0">
              <a:solidFill>
                <a:srgbClr val="333333"/>
              </a:solidFill>
              <a:latin typeface="Bookman Old Style" panose="0205060405050502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 smtClean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Составляют </a:t>
            </a:r>
            <a:r>
              <a:rPr lang="ru-RU" sz="12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картинку.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Картинка с изображением глаголов – команда </a:t>
            </a:r>
            <a:r>
              <a:rPr lang="ru-RU" sz="12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«Глаголы»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Картинка с изображением существительных – команда </a:t>
            </a:r>
            <a:r>
              <a:rPr lang="ru-RU" sz="12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«Существительные»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1" name="Picture 7" descr="Картинки по запросу ромашки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32" name="WordArt 8"/>
          <p:cNvSpPr>
            <a:spLocks noChangeArrowheads="1" noChangeShapeType="1" noTextEdit="1"/>
          </p:cNvSpPr>
          <p:nvPr/>
        </p:nvSpPr>
        <p:spPr bwMode="auto">
          <a:xfrm>
            <a:off x="2051721" y="692151"/>
            <a:ext cx="3167980" cy="43259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852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"Ромашка"</a:t>
            </a:r>
          </a:p>
        </p:txBody>
      </p:sp>
      <p:sp>
        <p:nvSpPr>
          <p:cNvPr id="26633" name="Rectangle 9"/>
          <p:cNvSpPr>
            <a:spLocks noChangeArrowheads="1"/>
          </p:cNvSpPr>
          <p:nvPr/>
        </p:nvSpPr>
        <p:spPr bwMode="auto">
          <a:xfrm>
            <a:off x="1835696" y="1203380"/>
            <a:ext cx="6048375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1200" b="1" i="1" dirty="0">
                <a:solidFill>
                  <a:srgbClr val="FF3F3F"/>
                </a:solidFill>
              </a:rPr>
              <a:t>Вашему вниманию  предложен цветок – ромашка, на её лепестках находятся слова, вам необходимо найти определение каждому </a:t>
            </a:r>
            <a:r>
              <a:rPr lang="ru-RU" sz="1200" b="1" i="1" dirty="0" smtClean="0">
                <a:solidFill>
                  <a:srgbClr val="FF3F3F"/>
                </a:solidFill>
              </a:rPr>
              <a:t>слову (термину</a:t>
            </a:r>
            <a:r>
              <a:rPr lang="ru-RU" sz="1200" b="1" i="1" dirty="0">
                <a:solidFill>
                  <a:srgbClr val="FF3F3F"/>
                </a:solidFill>
              </a:rPr>
              <a:t>) и поместить на соответствующий лепесток</a:t>
            </a:r>
            <a:r>
              <a:rPr lang="ru-RU" sz="2800" b="1" i="1" dirty="0">
                <a:solidFill>
                  <a:srgbClr val="FF3F3F"/>
                </a:solidFill>
              </a:rPr>
              <a:t>.</a:t>
            </a:r>
            <a:r>
              <a:rPr lang="ru-RU" sz="2400" b="1" i="1" dirty="0">
                <a:solidFill>
                  <a:srgbClr val="339933"/>
                </a:solidFill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267744" y="2063766"/>
            <a:ext cx="5688632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800" b="1" dirty="0">
                <a:solidFill>
                  <a:srgbClr val="0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sz="800" b="1" dirty="0">
                <a:solidFill>
                  <a:srgbClr val="0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команда: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Слово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основная лексическая единица, выражающая понятие.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Словарная работа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обогащение, расширение, активизация словарного запаса детей.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Пассивный словарь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слова, которые говорящий на данном языке понимает, но сам не употребляет.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 речи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творческий процесс, который формируется в результате восприятия речи взрослого, собственной речевой активности и элементарного осознания явлений языка и речи.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Диалог 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разговор двух или нескольких на тему, связанную с какой – либо ситуацией.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800" b="1" dirty="0">
                <a:solidFill>
                  <a:srgbClr val="0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</a:t>
            </a:r>
            <a:r>
              <a:rPr lang="ru-RU" sz="800" b="1" dirty="0">
                <a:solidFill>
                  <a:srgbClr val="000000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команда: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Речь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индивидуальный психофизиологический процесс человека, важнейшая творческая психическая функция; процесс общения людей между собой посредством языка.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Активный словарь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слова, которые говорящий не только понимает, но и употребляет (более или менее часто).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относится к словесным методам и приёмам обучения?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(пояснение, рассказ, чтение, беседа).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Диагностика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— количественная оценка и качественный анализ педагогических процессов, явлений и т. п. с помощью специально разработанных учебных методик.</a:t>
            </a:r>
            <a:endParaRPr lang="ru-RU" sz="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800" b="1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Пересказ</a:t>
            </a:r>
            <a:r>
              <a:rPr lang="ru-RU" sz="800" dirty="0">
                <a:solidFill>
                  <a:srgbClr val="333333"/>
                </a:solidFill>
                <a:latin typeface="Bookman Old Style" panose="0205060405050502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выразительное связное воспроизведение прослушанного художественного произведения.</a:t>
            </a:r>
            <a:endParaRPr lang="ru-RU" sz="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WordArt 4"/>
          <p:cNvSpPr>
            <a:spLocks noChangeArrowheads="1" noChangeShapeType="1" noTextEdit="1"/>
          </p:cNvSpPr>
          <p:nvPr/>
        </p:nvSpPr>
        <p:spPr bwMode="auto">
          <a:xfrm>
            <a:off x="2627313" y="404813"/>
            <a:ext cx="30241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2 задание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539750" y="1052513"/>
            <a:ext cx="75612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b="1">
                <a:solidFill>
                  <a:srgbClr val="000099"/>
                </a:solidFill>
              </a:rPr>
              <a:t>Замените предложения пословицей или поговоркой подходящей по смыслу.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1116013" y="1655763"/>
            <a:ext cx="5832475" cy="432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b="1"/>
              <a:t>I</a:t>
            </a:r>
            <a:r>
              <a:rPr lang="ru-RU" b="1"/>
              <a:t> команда:</a:t>
            </a:r>
            <a:endParaRPr lang="ru-RU"/>
          </a:p>
          <a:p>
            <a:pPr>
              <a:buFontTx/>
              <a:buChar char="-"/>
            </a:pPr>
            <a:r>
              <a:rPr lang="ru-RU" sz="2000"/>
              <a:t>Учись всю жизнь                   </a:t>
            </a:r>
          </a:p>
          <a:p>
            <a:r>
              <a:rPr lang="ru-RU" sz="2000"/>
              <a:t> </a:t>
            </a:r>
            <a:r>
              <a:rPr lang="ru-RU" sz="2000" b="1">
                <a:solidFill>
                  <a:srgbClr val="FF3F3F"/>
                </a:solidFill>
              </a:rPr>
              <a:t>(</a:t>
            </a:r>
            <a:r>
              <a:rPr lang="ru-RU" sz="2000" b="1" i="1">
                <a:solidFill>
                  <a:srgbClr val="FF3F3F"/>
                </a:solidFill>
              </a:rPr>
              <a:t>Век живи, век учись)</a:t>
            </a:r>
            <a:endParaRPr lang="ru-RU" sz="2000" b="1">
              <a:solidFill>
                <a:srgbClr val="FF3F3F"/>
              </a:solidFill>
            </a:endParaRPr>
          </a:p>
          <a:p>
            <a:pPr>
              <a:buFontTx/>
              <a:buChar char="-"/>
            </a:pPr>
            <a:r>
              <a:rPr lang="ru-RU" sz="2000"/>
              <a:t>Нужно беречь время           </a:t>
            </a:r>
          </a:p>
          <a:p>
            <a:r>
              <a:rPr lang="ru-RU" sz="2000"/>
              <a:t> </a:t>
            </a:r>
            <a:r>
              <a:rPr lang="ru-RU" sz="2000" b="1" i="1">
                <a:solidFill>
                  <a:srgbClr val="FF3F3F"/>
                </a:solidFill>
              </a:rPr>
              <a:t>(Делу время, потехе – час)</a:t>
            </a:r>
            <a:endParaRPr lang="ru-RU" sz="2000" b="1">
              <a:solidFill>
                <a:srgbClr val="FF3F3F"/>
              </a:solidFill>
            </a:endParaRPr>
          </a:p>
          <a:p>
            <a:pPr>
              <a:buFontTx/>
              <a:buChar char="-"/>
            </a:pPr>
            <a:r>
              <a:rPr lang="ru-RU" sz="2000"/>
              <a:t>Береги своё здоровье </a:t>
            </a:r>
          </a:p>
          <a:p>
            <a:r>
              <a:rPr lang="ru-RU" sz="2000" b="1" i="1">
                <a:solidFill>
                  <a:srgbClr val="FF3F3F"/>
                </a:solidFill>
              </a:rPr>
              <a:t>(Береги платье снову, а здоровье – смолоду)</a:t>
            </a:r>
            <a:endParaRPr lang="ru-RU" sz="2000" b="1">
              <a:solidFill>
                <a:srgbClr val="FF3F3F"/>
              </a:solidFill>
            </a:endParaRPr>
          </a:p>
          <a:p>
            <a:r>
              <a:rPr lang="ru-RU" sz="2000"/>
              <a:t>-Ошпаренный петух от дождя убегает </a:t>
            </a:r>
          </a:p>
          <a:p>
            <a:r>
              <a:rPr lang="ru-RU" sz="2000" b="1">
                <a:solidFill>
                  <a:srgbClr val="FF3F3F"/>
                </a:solidFill>
              </a:rPr>
              <a:t>(</a:t>
            </a:r>
            <a:r>
              <a:rPr lang="ru-RU" sz="2000" b="1" i="1">
                <a:solidFill>
                  <a:srgbClr val="FF3F3F"/>
                </a:solidFill>
              </a:rPr>
              <a:t>Обжегшийся на молоке, дует на воду</a:t>
            </a:r>
            <a:r>
              <a:rPr lang="ru-RU" sz="2000" b="1">
                <a:solidFill>
                  <a:srgbClr val="FF3F3F"/>
                </a:solidFill>
              </a:rPr>
              <a:t>)</a:t>
            </a:r>
          </a:p>
          <a:p>
            <a:r>
              <a:rPr lang="ru-RU" sz="2000"/>
              <a:t>-Молчаливый рот – золотой рот  </a:t>
            </a:r>
          </a:p>
          <a:p>
            <a:r>
              <a:rPr lang="ru-RU" sz="2000" b="1">
                <a:solidFill>
                  <a:srgbClr val="FF3F3F"/>
                </a:solidFill>
              </a:rPr>
              <a:t>(</a:t>
            </a:r>
            <a:r>
              <a:rPr lang="ru-RU" sz="2000" b="1" i="1">
                <a:solidFill>
                  <a:srgbClr val="FF3F3F"/>
                </a:solidFill>
              </a:rPr>
              <a:t>Слово серебро – молчанье золото</a:t>
            </a:r>
            <a:r>
              <a:rPr lang="ru-RU" sz="2000" b="1">
                <a:solidFill>
                  <a:srgbClr val="FF3F3F"/>
                </a:solidFill>
              </a:rPr>
              <a:t>)</a:t>
            </a:r>
          </a:p>
          <a:p>
            <a:r>
              <a:rPr lang="ru-RU" sz="2000"/>
              <a:t>-Тот не заблудится, кто спрашивает </a:t>
            </a:r>
          </a:p>
          <a:p>
            <a:r>
              <a:rPr lang="ru-RU" sz="2000" b="1">
                <a:solidFill>
                  <a:srgbClr val="FF3F3F"/>
                </a:solidFill>
              </a:rPr>
              <a:t>(</a:t>
            </a:r>
            <a:r>
              <a:rPr lang="ru-RU" sz="2000" b="1" i="1">
                <a:solidFill>
                  <a:srgbClr val="FF3F3F"/>
                </a:solidFill>
              </a:rPr>
              <a:t>Язык до Киева доведет</a:t>
            </a:r>
            <a:r>
              <a:rPr lang="ru-RU" sz="2000" b="1">
                <a:solidFill>
                  <a:srgbClr val="FF3F3F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6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6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6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6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76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6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76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76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6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76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76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76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76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6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76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76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76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765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2"/>
          <p:cNvSpPr>
            <a:spLocks noChangeArrowheads="1" noChangeShapeType="1" noTextEdit="1"/>
          </p:cNvSpPr>
          <p:nvPr/>
        </p:nvSpPr>
        <p:spPr bwMode="auto">
          <a:xfrm>
            <a:off x="2627313" y="404813"/>
            <a:ext cx="30241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2 задание</a:t>
            </a:r>
          </a:p>
        </p:txBody>
      </p:sp>
      <p:sp>
        <p:nvSpPr>
          <p:cNvPr id="35843" name="Rectangle 3"/>
          <p:cNvSpPr>
            <a:spLocks noChangeArrowheads="1"/>
          </p:cNvSpPr>
          <p:nvPr/>
        </p:nvSpPr>
        <p:spPr bwMode="auto">
          <a:xfrm>
            <a:off x="539750" y="1052513"/>
            <a:ext cx="756126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b="1">
                <a:solidFill>
                  <a:srgbClr val="000099"/>
                </a:solidFill>
              </a:rPr>
              <a:t>Замените предложения пословицей или поговоркой подходящей по смыслу.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827088" y="1582738"/>
            <a:ext cx="7777162" cy="432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b="1"/>
              <a:t>II</a:t>
            </a:r>
            <a:r>
              <a:rPr lang="ru-RU" b="1"/>
              <a:t> команда:</a:t>
            </a:r>
            <a:endParaRPr lang="ru-RU"/>
          </a:p>
          <a:p>
            <a:pPr>
              <a:buFontTx/>
              <a:buChar char="-"/>
            </a:pPr>
            <a:r>
              <a:rPr lang="ru-RU" sz="2000"/>
              <a:t> Не болтай </a:t>
            </a:r>
          </a:p>
          <a:p>
            <a:r>
              <a:rPr lang="ru-RU" sz="2000" b="1" i="1">
                <a:solidFill>
                  <a:srgbClr val="FF3F3F"/>
                </a:solidFill>
              </a:rPr>
              <a:t>(Держи язык за зубами)</a:t>
            </a:r>
            <a:endParaRPr lang="ru-RU" sz="2000" b="1">
              <a:solidFill>
                <a:srgbClr val="FF3F3F"/>
              </a:solidFill>
            </a:endParaRPr>
          </a:p>
          <a:p>
            <a:pPr>
              <a:buFontTx/>
              <a:buChar char="-"/>
            </a:pPr>
            <a:r>
              <a:rPr lang="ru-RU" sz="2000"/>
              <a:t> Не торопись, делай всё аккуратно </a:t>
            </a:r>
          </a:p>
          <a:p>
            <a:r>
              <a:rPr lang="ru-RU" sz="2000" b="1" i="1">
                <a:solidFill>
                  <a:srgbClr val="FF3F3F"/>
                </a:solidFill>
              </a:rPr>
              <a:t>(Поспешишь – людей насмешишь; делаю наспех – делаю на смех)</a:t>
            </a:r>
            <a:endParaRPr lang="ru-RU" sz="2000" b="1">
              <a:solidFill>
                <a:srgbClr val="FF3F3F"/>
              </a:solidFill>
            </a:endParaRPr>
          </a:p>
          <a:p>
            <a:pPr>
              <a:buFontTx/>
              <a:buChar char="-"/>
            </a:pPr>
            <a:r>
              <a:rPr lang="ru-RU" sz="2000"/>
              <a:t>Доводи начатое дело до конца </a:t>
            </a:r>
          </a:p>
          <a:p>
            <a:r>
              <a:rPr lang="ru-RU" sz="2000" b="1">
                <a:solidFill>
                  <a:srgbClr val="FF3F3F"/>
                </a:solidFill>
              </a:rPr>
              <a:t>(</a:t>
            </a:r>
            <a:r>
              <a:rPr lang="ru-RU" sz="2000" b="1" i="1">
                <a:solidFill>
                  <a:srgbClr val="FF3F3F"/>
                </a:solidFill>
              </a:rPr>
              <a:t>Не верь началу, верь концу; сделал дело – гуляй смело).</a:t>
            </a:r>
            <a:endParaRPr lang="ru-RU" sz="2000" b="1">
              <a:solidFill>
                <a:srgbClr val="FF3F3F"/>
              </a:solidFill>
            </a:endParaRPr>
          </a:p>
          <a:p>
            <a:r>
              <a:rPr lang="ru-RU" sz="2000"/>
              <a:t>— Сын леопарда – тоже леопард</a:t>
            </a:r>
          </a:p>
          <a:p>
            <a:r>
              <a:rPr lang="ru-RU" sz="2000" b="1" i="1">
                <a:solidFill>
                  <a:srgbClr val="FF3F3F"/>
                </a:solidFill>
              </a:rPr>
              <a:t>(Яблоко от яблони недалеко падает</a:t>
            </a:r>
            <a:r>
              <a:rPr lang="ru-RU" sz="2000" b="1">
                <a:solidFill>
                  <a:srgbClr val="FF3F3F"/>
                </a:solidFill>
              </a:rPr>
              <a:t>)</a:t>
            </a:r>
          </a:p>
          <a:p>
            <a:r>
              <a:rPr lang="ru-RU" sz="2000"/>
              <a:t>— Верблюда под мостом не спрячешь </a:t>
            </a:r>
          </a:p>
          <a:p>
            <a:r>
              <a:rPr lang="ru-RU" sz="2000" b="1">
                <a:solidFill>
                  <a:srgbClr val="FF3F3F"/>
                </a:solidFill>
              </a:rPr>
              <a:t>(</a:t>
            </a:r>
            <a:r>
              <a:rPr lang="ru-RU" sz="2000" b="1" i="1">
                <a:solidFill>
                  <a:srgbClr val="FF3F3F"/>
                </a:solidFill>
              </a:rPr>
              <a:t>Шила в мешке не утаишь</a:t>
            </a:r>
            <a:r>
              <a:rPr lang="ru-RU" sz="2000" b="1">
                <a:solidFill>
                  <a:srgbClr val="FF3F3F"/>
                </a:solidFill>
              </a:rPr>
              <a:t>)</a:t>
            </a:r>
          </a:p>
          <a:p>
            <a:r>
              <a:rPr lang="ru-RU" sz="2000"/>
              <a:t>— Бойся тихой реки, а не шумной  </a:t>
            </a:r>
          </a:p>
          <a:p>
            <a:r>
              <a:rPr lang="ru-RU" sz="2000" b="1">
                <a:solidFill>
                  <a:srgbClr val="FF3F3F"/>
                </a:solidFill>
              </a:rPr>
              <a:t>(</a:t>
            </a:r>
            <a:r>
              <a:rPr lang="ru-RU" sz="2000" b="1" i="1">
                <a:solidFill>
                  <a:srgbClr val="FF3F3F"/>
                </a:solidFill>
              </a:rPr>
              <a:t>В тихом омуте черти водятся</a:t>
            </a:r>
            <a:r>
              <a:rPr lang="ru-RU" sz="2000" b="1">
                <a:solidFill>
                  <a:srgbClr val="FF3F3F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58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1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2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8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4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4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4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5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58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6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6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6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6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58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58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58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58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8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8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58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8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8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584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84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700338" y="692150"/>
            <a:ext cx="302418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3 задание</a:t>
            </a:r>
          </a:p>
        </p:txBody>
      </p:sp>
      <p:sp>
        <p:nvSpPr>
          <p:cNvPr id="28677" name="WordArt 5"/>
          <p:cNvSpPr>
            <a:spLocks noChangeArrowheads="1" noChangeShapeType="1" noTextEdit="1"/>
          </p:cNvSpPr>
          <p:nvPr/>
        </p:nvSpPr>
        <p:spPr bwMode="auto">
          <a:xfrm>
            <a:off x="827088" y="1700213"/>
            <a:ext cx="7200900" cy="1368425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31681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"Отгадай пословицу"</a:t>
            </a: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827088" y="3716338"/>
            <a:ext cx="64801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Нужно нарисовать пословицу так, чтобы противоположная команда смогла ее «прочитать»</a:t>
            </a:r>
          </a:p>
        </p:txBody>
      </p:sp>
      <p:sp>
        <p:nvSpPr>
          <p:cNvPr id="28679" name="WordArt 7"/>
          <p:cNvSpPr>
            <a:spLocks noChangeArrowheads="1" noChangeShapeType="1" noTextEdit="1"/>
          </p:cNvSpPr>
          <p:nvPr/>
        </p:nvSpPr>
        <p:spPr bwMode="auto">
          <a:xfrm>
            <a:off x="755650" y="1700213"/>
            <a:ext cx="7200900" cy="1368425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31681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"Отгадай пословицу"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WordArt 4"/>
          <p:cNvSpPr>
            <a:spLocks noChangeArrowheads="1" noChangeShapeType="1" noTextEdit="1"/>
          </p:cNvSpPr>
          <p:nvPr/>
        </p:nvSpPr>
        <p:spPr bwMode="auto">
          <a:xfrm>
            <a:off x="2700338" y="692150"/>
            <a:ext cx="302418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4 задание</a:t>
            </a:r>
          </a:p>
        </p:txBody>
      </p:sp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1770063" y="3894138"/>
            <a:ext cx="5395912" cy="822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Отвечает тот, кто быстрее других </a:t>
            </a:r>
          </a:p>
          <a:p>
            <a:pPr algn="ctr"/>
            <a:r>
              <a:rPr lang="ru-RU" sz="2400" b="1">
                <a:solidFill>
                  <a:srgbClr val="000099"/>
                </a:solidFill>
              </a:rPr>
              <a:t>ударит в бубен.</a:t>
            </a:r>
            <a:r>
              <a:rPr lang="ru-RU" i="1"/>
              <a:t> </a:t>
            </a:r>
          </a:p>
        </p:txBody>
      </p:sp>
      <p:sp>
        <p:nvSpPr>
          <p:cNvPr id="29703" name="WordArt 7"/>
          <p:cNvSpPr>
            <a:spLocks noChangeArrowheads="1" noChangeShapeType="1" noTextEdit="1"/>
          </p:cNvSpPr>
          <p:nvPr/>
        </p:nvSpPr>
        <p:spPr bwMode="auto">
          <a:xfrm>
            <a:off x="611188" y="1557338"/>
            <a:ext cx="7632700" cy="1800225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5400" b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"Литературная страница</a:t>
            </a:r>
          </a:p>
        </p:txBody>
      </p:sp>
      <p:sp>
        <p:nvSpPr>
          <p:cNvPr id="29704" name="WordArt 8"/>
          <p:cNvSpPr>
            <a:spLocks noChangeArrowheads="1" noChangeShapeType="1" noTextEdit="1"/>
          </p:cNvSpPr>
          <p:nvPr/>
        </p:nvSpPr>
        <p:spPr bwMode="auto">
          <a:xfrm>
            <a:off x="611188" y="1557338"/>
            <a:ext cx="7632700" cy="1800225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5400" b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"Литературная страница</a:t>
            </a:r>
          </a:p>
        </p:txBody>
      </p:sp>
      <p:sp>
        <p:nvSpPr>
          <p:cNvPr id="29705" name="WordArt 9"/>
          <p:cNvSpPr>
            <a:spLocks noChangeArrowheads="1" noChangeShapeType="1" noTextEdit="1"/>
          </p:cNvSpPr>
          <p:nvPr/>
        </p:nvSpPr>
        <p:spPr bwMode="auto">
          <a:xfrm>
            <a:off x="611188" y="1557338"/>
            <a:ext cx="7632700" cy="1800225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5400" b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"Литературная страница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WordArt 4"/>
          <p:cNvSpPr>
            <a:spLocks noChangeArrowheads="1" noChangeShapeType="1" noTextEdit="1"/>
          </p:cNvSpPr>
          <p:nvPr/>
        </p:nvSpPr>
        <p:spPr bwMode="auto">
          <a:xfrm>
            <a:off x="2916238" y="188913"/>
            <a:ext cx="30241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4 задание</a:t>
            </a:r>
          </a:p>
        </p:txBody>
      </p:sp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539750" y="1017260"/>
            <a:ext cx="5472113" cy="44012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Aft>
                <a:spcPts val="0"/>
              </a:spcAft>
            </a:pPr>
            <a:r>
              <a:rPr lang="ru-RU" sz="800" dirty="0" smtClean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1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. Автор сказки «Красная Шапочка».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(Шарль Перро.)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2. Назовите украинскую сказку, созвучную по сюжету русской народной</a:t>
            </a:r>
            <a:b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</a:b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сказке «Теремок».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(«Рукавичка».)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3.Советские писатели, создававшие произведения о природе для детей.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(Сладков, Бианки, </a:t>
            </a:r>
            <a:r>
              <a:rPr lang="ru-RU" sz="800" b="1" i="1" dirty="0" err="1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Чарушин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4. Автор сказки «Гадкий утенок».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(Ганс Христиан Андерсен.)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5. Известный советский писатель, написавший большое количество стихотворных сказок для детей.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(Корней Иванович Чуковский.)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6. Назовите наиболее известные сказки А.С. Пушкина.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(«Сказка о рыбаке и рыбке», «Сказка о спящей царевне и о семи богатырях», «Сказка о царе </a:t>
            </a:r>
            <a:r>
              <a:rPr lang="ru-RU" sz="800" b="1" i="1" dirty="0" err="1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Салтане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«Сказка о попе и о работнике его </a:t>
            </a:r>
            <a:r>
              <a:rPr lang="ru-RU" sz="800" b="1" i="1" dirty="0" err="1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Балде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7. Из какой сказки заимствовано крылатое выражение: «</a:t>
            </a:r>
            <a:r>
              <a:rPr lang="ru-RU" sz="800" dirty="0" err="1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Ловись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рыбка большая и маленькая!»?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(«Лисичка-сестричка и Серый Волк».)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8. Самый высокий герой Сергея Михалкова.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(Дядя Степа.)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9 . О каком зверьке С. Маршак создал сказку в умном и глупом варианте?</a:t>
            </a:r>
            <a:b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</a:b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(О мышонке.)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10. Сказка, в которой девочка сначала ела только пшеничные пирожки, а потом полюбила и ржаные.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(«Гуси-лебеди».)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11. Назовите имя прообраза нашего Буратино?</a:t>
            </a: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(Пиноккио.)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12. В какой сказке девочка смогла пролезть в коровье ушко</a:t>
            </a:r>
            <a:r>
              <a:rPr lang="ru-RU" sz="800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?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(«Крошечка-</a:t>
            </a:r>
            <a:r>
              <a:rPr lang="ru-RU" sz="800" b="1" i="1" dirty="0" err="1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хаврошечка</a:t>
            </a:r>
            <a:r>
              <a:rPr lang="ru-RU" sz="800" b="1" i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13. Кто такие «Крылатый, мохнатый да масленый»? </a:t>
            </a:r>
            <a:r>
              <a:rPr lang="ru-RU" sz="800" b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(Воробей, мышонок и блин.)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14. Как хвастал заяц в одноименной сказке? </a:t>
            </a:r>
            <a:r>
              <a:rPr lang="ru-RU" sz="800" b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(«У меня не усы, а усищи, не </a:t>
            </a:r>
            <a:r>
              <a:rPr lang="ru-RU" sz="800" b="1" dirty="0" err="1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лапы,а</a:t>
            </a:r>
            <a:r>
              <a:rPr lang="ru-RU" sz="800" b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лапищи, не зубы, а </a:t>
            </a:r>
            <a:r>
              <a:rPr lang="ru-RU" sz="800" b="1" dirty="0" err="1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зубищи</a:t>
            </a:r>
            <a:r>
              <a:rPr lang="ru-RU" sz="800" b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15. Сказка, в которой один герой говорит другому: «Как выпрыгну, как выскочу — полетят клочки по закоулочкам!»? </a:t>
            </a:r>
            <a:r>
              <a:rPr lang="ru-RU" sz="800" b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(«</a:t>
            </a:r>
            <a:r>
              <a:rPr lang="ru-RU" sz="800" b="1" dirty="0" err="1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Заюшкина</a:t>
            </a:r>
            <a:r>
              <a:rPr lang="ru-RU" sz="800" b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 избушка».)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16. Назовите самый известный вариант итальянской сказки, пересказанной Алексеем Толстым? </a:t>
            </a:r>
            <a:r>
              <a:rPr lang="ru-RU" sz="800" b="1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(«Золотой ключик, или Приключения Буратино».)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17. Из какого произведения эти строки: Вдруг откуда-то шакал на кобыле прискакал: «Вот вам телеграмма от гиппопотама!» </a:t>
            </a:r>
            <a:r>
              <a:rPr lang="ru-RU" sz="800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(«Айболит» К. И. Чуковского.)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18. Почему Серая Шейка не улетела на юг вместе со всей стаей? </a:t>
            </a:r>
            <a:r>
              <a:rPr lang="ru-RU" sz="800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(Лиса повредила ей крыло.)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19. Назовите самые известные сказки Ганса </a:t>
            </a:r>
            <a:r>
              <a:rPr lang="ru-RU" sz="800" dirty="0" err="1">
                <a:latin typeface="Bookman Old Style" panose="02050604050505020204" pitchFamily="18" charset="0"/>
                <a:ea typeface="Times New Roman" panose="02020603050405020304" pitchFamily="18" charset="0"/>
              </a:rPr>
              <a:t>Христиана</a:t>
            </a:r>
            <a:r>
              <a:rPr lang="ru-RU" sz="8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 Андерсена. </a:t>
            </a:r>
            <a:r>
              <a:rPr lang="ru-RU" sz="800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(«</a:t>
            </a:r>
            <a:r>
              <a:rPr lang="ru-RU" sz="800" dirty="0" err="1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Дюймовочка</a:t>
            </a:r>
            <a:r>
              <a:rPr lang="ru-RU" sz="800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», «снежная королева», «Гадкий утенок», «Стойкий оловянный солдатик».)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20</a:t>
            </a:r>
            <a:r>
              <a:rPr lang="ru-RU" sz="800" spc="-25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. В какой сказке содержится предупреждение о том, что нельзя пить сырую воду? </a:t>
            </a:r>
            <a:r>
              <a:rPr lang="ru-RU" sz="800" spc="-25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(«Сестричка Аленушка и братец Иванушка».)</a:t>
            </a:r>
            <a:endParaRPr lang="ru-RU" sz="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800" dirty="0">
                <a:latin typeface="Bookman Old Style" panose="02050604050505020204" pitchFamily="18" charset="0"/>
                <a:ea typeface="Times New Roman" panose="02020603050405020304" pitchFamily="18" charset="0"/>
              </a:rPr>
              <a:t>21</a:t>
            </a:r>
            <a:r>
              <a:rPr lang="ru-RU" sz="800" spc="-25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. Про какую царевну говорили, что она «едет в </a:t>
            </a:r>
            <a:r>
              <a:rPr lang="ru-RU" sz="800" spc="-25" dirty="0" err="1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коробчонке</a:t>
            </a:r>
            <a:r>
              <a:rPr lang="ru-RU" sz="800" spc="-25" dirty="0">
                <a:solidFill>
                  <a:srgbClr val="00000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»? </a:t>
            </a:r>
            <a:r>
              <a:rPr lang="ru-RU" sz="800" spc="-25" dirty="0">
                <a:solidFill>
                  <a:srgbClr val="00B050"/>
                </a:solidFill>
                <a:latin typeface="Bookman Old Style" panose="02050604050505020204" pitchFamily="18" charset="0"/>
                <a:ea typeface="Times New Roman" panose="02020603050405020304" pitchFamily="18" charset="0"/>
              </a:rPr>
              <a:t>(«Царевна-лягушка».)</a:t>
            </a:r>
            <a:endParaRPr lang="ru-RU" sz="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6870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WordArt 4"/>
          <p:cNvSpPr>
            <a:spLocks noChangeArrowheads="1" noChangeShapeType="1" noTextEdit="1"/>
          </p:cNvSpPr>
          <p:nvPr/>
        </p:nvSpPr>
        <p:spPr bwMode="auto">
          <a:xfrm>
            <a:off x="2700338" y="692150"/>
            <a:ext cx="302418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5 задание</a:t>
            </a:r>
          </a:p>
        </p:txBody>
      </p:sp>
      <p:sp>
        <p:nvSpPr>
          <p:cNvPr id="31749" name="WordArt 5"/>
          <p:cNvSpPr>
            <a:spLocks noChangeArrowheads="1" noChangeShapeType="1" noTextEdit="1"/>
          </p:cNvSpPr>
          <p:nvPr/>
        </p:nvSpPr>
        <p:spPr bwMode="auto">
          <a:xfrm>
            <a:off x="755650" y="1700213"/>
            <a:ext cx="7200900" cy="1368425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31681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"Угадай сказку"</a:t>
            </a: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1547813" y="3860800"/>
            <a:ext cx="515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2400" b="1">
                <a:solidFill>
                  <a:srgbClr val="000099"/>
                </a:solidFill>
              </a:rPr>
              <a:t>Подберите к поговорке сказку, </a:t>
            </a:r>
          </a:p>
          <a:p>
            <a:r>
              <a:rPr lang="ru-RU" sz="2400" b="1">
                <a:solidFill>
                  <a:srgbClr val="000099"/>
                </a:solidFill>
              </a:rPr>
              <a:t>которая подходит ей по смыслу</a:t>
            </a:r>
            <a:r>
              <a:rPr lang="ru-RU"/>
              <a:t> </a:t>
            </a:r>
          </a:p>
        </p:txBody>
      </p:sp>
      <p:sp>
        <p:nvSpPr>
          <p:cNvPr id="31751" name="WordArt 7"/>
          <p:cNvSpPr>
            <a:spLocks noChangeArrowheads="1" noChangeShapeType="1" noTextEdit="1"/>
          </p:cNvSpPr>
          <p:nvPr/>
        </p:nvSpPr>
        <p:spPr bwMode="auto">
          <a:xfrm>
            <a:off x="755650" y="1700213"/>
            <a:ext cx="7200900" cy="1368425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31681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"Угадай сказку"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WordArt 4"/>
          <p:cNvSpPr>
            <a:spLocks noChangeArrowheads="1" noChangeShapeType="1" noTextEdit="1"/>
          </p:cNvSpPr>
          <p:nvPr/>
        </p:nvSpPr>
        <p:spPr bwMode="auto">
          <a:xfrm>
            <a:off x="2916238" y="188913"/>
            <a:ext cx="30241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5 задание</a:t>
            </a:r>
          </a:p>
        </p:txBody>
      </p:sp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684213" y="419100"/>
            <a:ext cx="6048375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en-US" b="1"/>
              <a:t>I</a:t>
            </a:r>
            <a:r>
              <a:rPr lang="ru-RU" b="1"/>
              <a:t> команда:</a:t>
            </a:r>
            <a:endParaRPr lang="ru-RU"/>
          </a:p>
          <a:p>
            <a:r>
              <a:rPr lang="ru-RU"/>
              <a:t>1.Не в золоте счастье. </a:t>
            </a:r>
          </a:p>
          <a:p>
            <a:r>
              <a:rPr lang="ru-RU" b="1" i="1">
                <a:solidFill>
                  <a:srgbClr val="FF3F3F"/>
                </a:solidFill>
              </a:rPr>
              <a:t>(Курочка Ряба)</a:t>
            </a:r>
          </a:p>
          <a:p>
            <a:r>
              <a:rPr lang="ru-RU"/>
              <a:t/>
            </a:r>
            <a:br>
              <a:rPr lang="ru-RU"/>
            </a:br>
            <a:r>
              <a:rPr lang="ru-RU"/>
              <a:t>2.Чьи хоромы, того и хлеб. </a:t>
            </a:r>
          </a:p>
          <a:p>
            <a:r>
              <a:rPr lang="ru-RU" b="1" i="1">
                <a:solidFill>
                  <a:srgbClr val="FF3F3F"/>
                </a:solidFill>
              </a:rPr>
              <a:t>(Три медведя)</a:t>
            </a:r>
          </a:p>
          <a:p>
            <a:r>
              <a:rPr lang="ru-RU"/>
              <a:t/>
            </a:r>
            <a:br>
              <a:rPr lang="ru-RU"/>
            </a:br>
            <a:r>
              <a:rPr lang="ru-RU"/>
              <a:t>3.Не верь речам, где меду слишком, не будь самоуверен слишком. </a:t>
            </a:r>
          </a:p>
          <a:p>
            <a:r>
              <a:rPr lang="ru-RU" b="1" i="1">
                <a:solidFill>
                  <a:srgbClr val="FF3F3F"/>
                </a:solidFill>
              </a:rPr>
              <a:t>(Колобок)</a:t>
            </a:r>
          </a:p>
          <a:p>
            <a:endParaRPr lang="ru-RU" b="1" i="1">
              <a:solidFill>
                <a:srgbClr val="FF3F3F"/>
              </a:solidFill>
            </a:endParaRPr>
          </a:p>
          <a:p>
            <a:r>
              <a:rPr lang="en-US" b="1"/>
              <a:t>II</a:t>
            </a:r>
            <a:r>
              <a:rPr lang="ru-RU" b="1"/>
              <a:t> команда:</a:t>
            </a:r>
            <a:endParaRPr lang="ru-RU"/>
          </a:p>
          <a:p>
            <a:r>
              <a:rPr lang="ru-RU"/>
              <a:t>1.Вместе вдвое, дело любое, спорится друзья. </a:t>
            </a:r>
          </a:p>
          <a:p>
            <a:r>
              <a:rPr lang="ru-RU" b="1" i="1">
                <a:solidFill>
                  <a:srgbClr val="FF3F3F"/>
                </a:solidFill>
              </a:rPr>
              <a:t>(Репка)</a:t>
            </a:r>
          </a:p>
          <a:p>
            <a:r>
              <a:rPr lang="ru-RU"/>
              <a:t/>
            </a:r>
            <a:br>
              <a:rPr lang="ru-RU"/>
            </a:br>
            <a:r>
              <a:rPr lang="ru-RU"/>
              <a:t>2.В тесноте, да не в обиде.</a:t>
            </a:r>
          </a:p>
          <a:p>
            <a:r>
              <a:rPr lang="ru-RU"/>
              <a:t> </a:t>
            </a:r>
            <a:r>
              <a:rPr lang="ru-RU" b="1" i="1">
                <a:solidFill>
                  <a:srgbClr val="FF3F3F"/>
                </a:solidFill>
              </a:rPr>
              <a:t>(Теремок, Рукавичка)</a:t>
            </a:r>
            <a:br>
              <a:rPr lang="ru-RU" b="1" i="1">
                <a:solidFill>
                  <a:srgbClr val="FF3F3F"/>
                </a:solidFill>
              </a:rPr>
            </a:br>
            <a:endParaRPr lang="ru-RU" b="1" i="1">
              <a:solidFill>
                <a:srgbClr val="FF3F3F"/>
              </a:solidFill>
            </a:endParaRPr>
          </a:p>
          <a:p>
            <a:r>
              <a:rPr lang="ru-RU"/>
              <a:t>3.Захотел побыть волк в овечьей шкуре, да не вышло. </a:t>
            </a:r>
          </a:p>
          <a:p>
            <a:r>
              <a:rPr lang="ru-RU" b="1" i="1">
                <a:solidFill>
                  <a:srgbClr val="FF3F3F"/>
                </a:solidFill>
              </a:rPr>
              <a:t>(Волк и семеро козлят)</a:t>
            </a:r>
            <a:endParaRPr lang="ru-RU" b="1" i="1">
              <a:solidFill>
                <a:srgbClr val="FF3F3F"/>
              </a:solidFill>
              <a:latin typeface="Century Schoolboo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78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789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500"/>
                                        <p:tgtEl>
                                          <p:spTgt spid="378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78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5" dur="500"/>
                                        <p:tgtEl>
                                          <p:spTgt spid="3789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8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8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8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78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3789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500"/>
                                        <p:tgtEl>
                                          <p:spTgt spid="3789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789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789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789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789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3789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500"/>
                                        <p:tgtEl>
                                          <p:spTgt spid="3789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789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89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89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789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3789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500"/>
                                        <p:tgtEl>
                                          <p:spTgt spid="3789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89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789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789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789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 tmFilter="0,0; .5, 1; 1, 1"/>
                                        <p:tgtEl>
                                          <p:spTgt spid="3789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WordArt 4"/>
          <p:cNvSpPr>
            <a:spLocks noChangeArrowheads="1" noChangeShapeType="1" noTextEdit="1"/>
          </p:cNvSpPr>
          <p:nvPr/>
        </p:nvSpPr>
        <p:spPr bwMode="auto">
          <a:xfrm>
            <a:off x="2916238" y="620713"/>
            <a:ext cx="30241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6 задание</a:t>
            </a:r>
          </a:p>
        </p:txBody>
      </p:sp>
      <p:sp>
        <p:nvSpPr>
          <p:cNvPr id="38918" name="WordArt 6"/>
          <p:cNvSpPr>
            <a:spLocks noChangeArrowheads="1" noChangeShapeType="1" noTextEdit="1"/>
          </p:cNvSpPr>
          <p:nvPr/>
        </p:nvSpPr>
        <p:spPr bwMode="auto">
          <a:xfrm>
            <a:off x="611188" y="1557338"/>
            <a:ext cx="7632700" cy="302418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ru-RU" sz="5400" b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Кроссворд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23" name="Group 9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669780"/>
              </p:ext>
            </p:extLst>
          </p:nvPr>
        </p:nvGraphicFramePr>
        <p:xfrm>
          <a:off x="3563888" y="443706"/>
          <a:ext cx="4582160" cy="5699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8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1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20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21"/>
                    </a:ext>
                  </a:extLst>
                </a:gridCol>
              </a:tblGrid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л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у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щ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л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ь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к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з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б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м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ы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ы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й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з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м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л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г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79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  <p:sp>
        <p:nvSpPr>
          <p:cNvPr id="40922" name="Rectangle 986"/>
          <p:cNvSpPr>
            <a:spLocks noChangeArrowheads="1"/>
          </p:cNvSpPr>
          <p:nvPr/>
        </p:nvSpPr>
        <p:spPr bwMode="auto">
          <a:xfrm>
            <a:off x="2771775" y="260350"/>
            <a:ext cx="3165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ru-RU" b="1"/>
              <a:t>Ответы на кроссворд № 1</a:t>
            </a:r>
            <a:endParaRPr lang="ru-RU">
              <a:latin typeface="Century Schoolbook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196752"/>
            <a:ext cx="3670110" cy="47552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625" name="Group 6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583688"/>
              </p:ext>
            </p:extLst>
          </p:nvPr>
        </p:nvGraphicFramePr>
        <p:xfrm>
          <a:off x="0" y="1124744"/>
          <a:ext cx="4248156" cy="4693920"/>
        </p:xfrm>
        <a:graphic>
          <a:graphicData uri="http://schemas.openxmlformats.org/drawingml/2006/table">
            <a:tbl>
              <a:tblPr/>
              <a:tblGrid>
                <a:gridCol w="2498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8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98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98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989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4989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4989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4989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24989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4989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249892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49891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249892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249891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249892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249891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249892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</a:tblGrid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п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р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л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г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с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г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т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г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л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г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л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м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о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ы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в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з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г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д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к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а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ы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й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и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14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е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3333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Schoolbook"/>
                          <a:cs typeface="Times New Roman" pitchFamily="18" charset="0"/>
                        </a:rPr>
                        <a:t> 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Schoolbook" pitchFamily="18" charset="0"/>
                        <a:cs typeface="Arial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41626" name="Rectangle 666"/>
          <p:cNvSpPr>
            <a:spLocks noChangeArrowheads="1"/>
          </p:cNvSpPr>
          <p:nvPr/>
        </p:nvSpPr>
        <p:spPr bwMode="auto">
          <a:xfrm>
            <a:off x="3132138" y="260350"/>
            <a:ext cx="31654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b="1"/>
              <a:t>Ответы на кроссворд № 2</a:t>
            </a:r>
            <a:endParaRPr lang="ru-RU">
              <a:latin typeface="Century Schoolbook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23928" y="1124744"/>
            <a:ext cx="4572000" cy="33516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 горизонтали: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86995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Человек, который пишет книги, создает какие-нибудь произведения.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86995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Вид устного народного творчества, вопрос или задание, которые требуют 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решения.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86995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Разговор между двумя людьми.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86995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</a:t>
            </a: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Часть речи, которая обозначает действие предмета.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 вертикали: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2.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Вид рассказа, в котором дети должны развить сюжет, развертывающийся во времени и логической последовательности.</a:t>
            </a:r>
            <a:endParaRPr lang="ru-RU" sz="1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Слова, противоположные по смыслу.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86995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</a:t>
            </a: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Метод, используемый воспитателем на занятиях по развитию речи, при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86995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котором детям демонстрируются игрушки, предметы, картинки, фотографии, рисунки, слайды и др.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WordArt 4"/>
          <p:cNvSpPr>
            <a:spLocks noChangeArrowheads="1" noChangeShapeType="1" noTextEdit="1"/>
          </p:cNvSpPr>
          <p:nvPr/>
        </p:nvSpPr>
        <p:spPr bwMode="auto">
          <a:xfrm>
            <a:off x="2843213" y="333375"/>
            <a:ext cx="3024187" cy="5762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7 задание</a:t>
            </a:r>
          </a:p>
        </p:txBody>
      </p:sp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827088" y="692150"/>
            <a:ext cx="7200900" cy="1368425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31681"/>
              </a:avLst>
            </a:prstTxWarp>
          </a:bodyPr>
          <a:lstStyle/>
          <a:p>
            <a:pPr algn="ctr"/>
            <a:r>
              <a:rPr lang="ru-RU" sz="3600" b="1" i="1" kern="10">
                <a:ln w="254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"Допиши две строчки"</a:t>
            </a: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755650" y="2205038"/>
            <a:ext cx="7339013" cy="822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2400" b="1">
                <a:solidFill>
                  <a:srgbClr val="000099"/>
                </a:solidFill>
              </a:rPr>
              <a:t>Сочините и допишите строчки в четверостишье</a:t>
            </a:r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827088" y="3500438"/>
            <a:ext cx="5040312" cy="1917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342900"/>
            <a:r>
              <a:rPr lang="ru-RU" sz="2400" b="1" i="1"/>
              <a:t>1. В зоопарке плачет слон</a:t>
            </a:r>
            <a:endParaRPr lang="ru-RU" sz="2400"/>
          </a:p>
          <a:p>
            <a:pPr indent="342900"/>
            <a:r>
              <a:rPr lang="ru-RU" sz="2400" b="1" i="1"/>
              <a:t>Увидал мышонка он …</a:t>
            </a:r>
          </a:p>
          <a:p>
            <a:pPr indent="342900"/>
            <a:endParaRPr lang="ru-RU" sz="2400"/>
          </a:p>
          <a:p>
            <a:pPr indent="342900"/>
            <a:r>
              <a:rPr lang="ru-RU" sz="2400" b="1" i="1"/>
              <a:t>2. У родителей работа,</a:t>
            </a:r>
            <a:endParaRPr lang="ru-RU" sz="2400"/>
          </a:p>
          <a:p>
            <a:pPr indent="342900"/>
            <a:r>
              <a:rPr lang="ru-RU" sz="2400" b="1" i="1"/>
              <a:t>А мне в парк давно охота…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2987675" y="404813"/>
            <a:ext cx="3024188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25400">
                  <a:solidFill>
                    <a:schemeClr val="hlink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</a:rPr>
              <a:t>8 задание</a:t>
            </a:r>
          </a:p>
        </p:txBody>
      </p:sp>
      <p:sp>
        <p:nvSpPr>
          <p:cNvPr id="33798" name="WordArt 6"/>
          <p:cNvSpPr>
            <a:spLocks noChangeArrowheads="1" noChangeShapeType="1" noTextEdit="1"/>
          </p:cNvSpPr>
          <p:nvPr/>
        </p:nvSpPr>
        <p:spPr bwMode="auto">
          <a:xfrm>
            <a:off x="971550" y="981075"/>
            <a:ext cx="6985000" cy="792163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5400" b="1" kern="1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chemeClr val="hlink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Monotype Corsiva"/>
              </a:rPr>
              <a:t>"Набор слогов"</a:t>
            </a:r>
          </a:p>
        </p:txBody>
      </p:sp>
      <p:sp>
        <p:nvSpPr>
          <p:cNvPr id="33799" name="Rectangle 7"/>
          <p:cNvSpPr>
            <a:spLocks noChangeArrowheads="1"/>
          </p:cNvSpPr>
          <p:nvPr/>
        </p:nvSpPr>
        <p:spPr bwMode="auto">
          <a:xfrm>
            <a:off x="1403350" y="1700213"/>
            <a:ext cx="6353175" cy="3667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b="1">
                <a:solidFill>
                  <a:srgbClr val="000099"/>
                </a:solidFill>
              </a:rPr>
              <a:t>В наборе слогов зашифрованы  известные сказки.</a:t>
            </a:r>
          </a:p>
        </p:txBody>
      </p:sp>
      <p:sp>
        <p:nvSpPr>
          <p:cNvPr id="33800" name="Rectangle 8"/>
          <p:cNvSpPr>
            <a:spLocks noChangeArrowheads="1"/>
          </p:cNvSpPr>
          <p:nvPr/>
        </p:nvSpPr>
        <p:spPr bwMode="auto">
          <a:xfrm>
            <a:off x="3276600" y="2492375"/>
            <a:ext cx="2735263" cy="34099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342900"/>
            <a:r>
              <a:rPr lang="ru-RU" b="1" i="1">
                <a:solidFill>
                  <a:srgbClr val="FF3F3F"/>
                </a:solidFill>
              </a:rPr>
              <a:t>1 команда</a:t>
            </a:r>
          </a:p>
          <a:p>
            <a:pPr indent="342900"/>
            <a:endParaRPr lang="ru-RU" sz="800">
              <a:solidFill>
                <a:srgbClr val="FF3F3F"/>
              </a:solidFill>
            </a:endParaRPr>
          </a:p>
          <a:p>
            <a:pPr indent="342900"/>
            <a:r>
              <a:rPr lang="ru-RU" sz="2400" b="1"/>
              <a:t>кашечрохав </a:t>
            </a:r>
            <a:r>
              <a:rPr lang="ru-RU" sz="2400" b="1" i="1"/>
              <a:t>     </a:t>
            </a:r>
          </a:p>
          <a:p>
            <a:pPr indent="342900"/>
            <a:r>
              <a:rPr lang="ru-RU" sz="2400" b="1" i="1">
                <a:solidFill>
                  <a:srgbClr val="FF3F3F"/>
                </a:solidFill>
              </a:rPr>
              <a:t>(«Хаврошечка»)</a:t>
            </a:r>
            <a:endParaRPr lang="ru-RU" sz="2400">
              <a:solidFill>
                <a:srgbClr val="FF3F3F"/>
              </a:solidFill>
            </a:endParaRPr>
          </a:p>
          <a:p>
            <a:pPr indent="342900"/>
            <a:r>
              <a:rPr lang="ru-RU" sz="2400" b="1"/>
              <a:t>боклоко   </a:t>
            </a:r>
            <a:r>
              <a:rPr lang="ru-RU" sz="2400" b="1" i="1"/>
              <a:t>         </a:t>
            </a:r>
          </a:p>
          <a:p>
            <a:pPr indent="342900"/>
            <a:r>
              <a:rPr lang="ru-RU" sz="2400" b="1" i="1">
                <a:solidFill>
                  <a:srgbClr val="FF3F3F"/>
                </a:solidFill>
              </a:rPr>
              <a:t>(«Колобок»)</a:t>
            </a:r>
            <a:r>
              <a:rPr lang="ru-RU" sz="2400" b="1" i="1"/>
              <a:t> </a:t>
            </a:r>
            <a:endParaRPr lang="ru-RU" sz="2400"/>
          </a:p>
          <a:p>
            <a:pPr indent="342900"/>
            <a:r>
              <a:rPr lang="ru-RU" sz="2400" b="1"/>
              <a:t>зоркомо      </a:t>
            </a:r>
            <a:r>
              <a:rPr lang="ru-RU" sz="2400" b="1" i="1"/>
              <a:t>      </a:t>
            </a:r>
          </a:p>
          <a:p>
            <a:pPr indent="342900"/>
            <a:r>
              <a:rPr lang="ru-RU" sz="2400" b="1" i="1">
                <a:solidFill>
                  <a:srgbClr val="FF3F3F"/>
                </a:solidFill>
              </a:rPr>
              <a:t>(«Морозко»)</a:t>
            </a:r>
            <a:endParaRPr lang="ru-RU" sz="2400">
              <a:solidFill>
                <a:srgbClr val="FF3F3F"/>
              </a:solidFill>
            </a:endParaRPr>
          </a:p>
          <a:p>
            <a:pPr indent="342900"/>
            <a:r>
              <a:rPr lang="ru-RU" sz="2400" b="1"/>
              <a:t>комерет  </a:t>
            </a:r>
            <a:r>
              <a:rPr lang="ru-RU" sz="2400" b="1" i="1"/>
              <a:t>         </a:t>
            </a:r>
          </a:p>
          <a:p>
            <a:pPr indent="342900"/>
            <a:r>
              <a:rPr lang="ru-RU" sz="2400" b="1" i="1">
                <a:solidFill>
                  <a:srgbClr val="FF3F3F"/>
                </a:solidFill>
              </a:rPr>
              <a:t>(«Теремок»)</a:t>
            </a:r>
          </a:p>
        </p:txBody>
      </p:sp>
      <p:sp>
        <p:nvSpPr>
          <p:cNvPr id="33801" name="Rectangle 9"/>
          <p:cNvSpPr>
            <a:spLocks noChangeArrowheads="1"/>
          </p:cNvSpPr>
          <p:nvPr/>
        </p:nvSpPr>
        <p:spPr bwMode="auto">
          <a:xfrm>
            <a:off x="395288" y="2060575"/>
            <a:ext cx="2727325" cy="34099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indent="342900"/>
            <a:r>
              <a:rPr lang="ru-RU" b="1" i="1">
                <a:solidFill>
                  <a:srgbClr val="FF3F3F"/>
                </a:solidFill>
              </a:rPr>
              <a:t>2 команда</a:t>
            </a:r>
          </a:p>
          <a:p>
            <a:pPr indent="342900"/>
            <a:endParaRPr lang="ru-RU" sz="800">
              <a:solidFill>
                <a:srgbClr val="FF3F3F"/>
              </a:solidFill>
            </a:endParaRPr>
          </a:p>
          <a:p>
            <a:pPr indent="342900"/>
            <a:r>
              <a:rPr lang="ru-RU" sz="2400" b="1"/>
              <a:t>очвокамйюд  </a:t>
            </a:r>
            <a:r>
              <a:rPr lang="ru-RU" sz="2400" b="1" i="1"/>
              <a:t>     </a:t>
            </a:r>
          </a:p>
          <a:p>
            <a:pPr indent="342900"/>
            <a:r>
              <a:rPr lang="ru-RU" sz="2400" b="1" i="1">
                <a:solidFill>
                  <a:srgbClr val="FF3F3F"/>
                </a:solidFill>
              </a:rPr>
              <a:t>(«Дюймовочка»)</a:t>
            </a:r>
            <a:endParaRPr lang="ru-RU" sz="2400">
              <a:solidFill>
                <a:srgbClr val="FF3F3F"/>
              </a:solidFill>
            </a:endParaRPr>
          </a:p>
          <a:p>
            <a:pPr indent="342900"/>
            <a:r>
              <a:rPr lang="ru-RU" sz="2400" b="1"/>
              <a:t>дыродйом  </a:t>
            </a:r>
            <a:r>
              <a:rPr lang="ru-RU" sz="2400" b="1" i="1"/>
              <a:t>         </a:t>
            </a:r>
          </a:p>
          <a:p>
            <a:pPr indent="342900"/>
            <a:r>
              <a:rPr lang="ru-RU" sz="2400" b="1" i="1">
                <a:solidFill>
                  <a:srgbClr val="FF3F3F"/>
                </a:solidFill>
              </a:rPr>
              <a:t>(«Мойдодыр»)</a:t>
            </a:r>
            <a:r>
              <a:rPr lang="ru-RU" sz="2400" b="1" i="1"/>
              <a:t>   </a:t>
            </a:r>
            <a:endParaRPr lang="ru-RU" sz="2400"/>
          </a:p>
          <a:p>
            <a:pPr indent="342900"/>
            <a:r>
              <a:rPr lang="ru-RU" sz="2400" b="1"/>
              <a:t>гукароснеч  </a:t>
            </a:r>
            <a:r>
              <a:rPr lang="ru-RU" sz="2400" b="1" i="1"/>
              <a:t>      </a:t>
            </a:r>
          </a:p>
          <a:p>
            <a:pPr indent="342900"/>
            <a:r>
              <a:rPr lang="ru-RU" sz="2400" b="1" i="1">
                <a:solidFill>
                  <a:srgbClr val="FF3F3F"/>
                </a:solidFill>
              </a:rPr>
              <a:t>(«Снегурочка»)</a:t>
            </a:r>
            <a:endParaRPr lang="ru-RU" sz="2400">
              <a:solidFill>
                <a:srgbClr val="FF3F3F"/>
              </a:solidFill>
            </a:endParaRPr>
          </a:p>
          <a:p>
            <a:pPr indent="342900"/>
            <a:r>
              <a:rPr lang="ru-RU" sz="2400" b="1"/>
              <a:t>щеинакатар  </a:t>
            </a:r>
            <a:r>
              <a:rPr lang="ru-RU" sz="2400" b="1" i="1"/>
              <a:t>    </a:t>
            </a:r>
          </a:p>
          <a:p>
            <a:pPr indent="342900"/>
            <a:r>
              <a:rPr lang="ru-RU" sz="2400" b="1" i="1">
                <a:solidFill>
                  <a:srgbClr val="FF3F3F"/>
                </a:solidFill>
              </a:rPr>
              <a:t>(«Тараканище»)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8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8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80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8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8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38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80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8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8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8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8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8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8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8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8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38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8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8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8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38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38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38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8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8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8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38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38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80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8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38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38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38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38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38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380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8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8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80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38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38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38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80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38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38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380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38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338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38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380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380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380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380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380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380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3380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380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0"/>
          <p:cNvSpPr>
            <a:spLocks noChangeArrowheads="1"/>
          </p:cNvSpPr>
          <p:nvPr/>
        </p:nvSpPr>
        <p:spPr bwMode="auto">
          <a:xfrm>
            <a:off x="755576" y="2276872"/>
            <a:ext cx="7199312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ru-RU" sz="6000" b="1" u="sng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Желаем успеха!</a:t>
            </a:r>
            <a:r>
              <a:rPr lang="ru-RU" sz="6000" b="1" dirty="0" smtClean="0">
                <a:solidFill>
                  <a:srgbClr val="FF3F3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sz="6000" b="1" dirty="0">
              <a:solidFill>
                <a:srgbClr val="FF3F3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/>
            <a:endParaRPr lang="ru-RU" sz="1600" b="1" dirty="0">
              <a:solidFill>
                <a:srgbClr val="FF3F3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00000"/>
      </a:hlink>
      <a:folHlink>
        <a:srgbClr val="E36C09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590</Words>
  <Application>Microsoft Office PowerPoint</Application>
  <PresentationFormat>Экран (4:3)</PresentationFormat>
  <Paragraphs>769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6" baseType="lpstr">
      <vt:lpstr>Arial</vt:lpstr>
      <vt:lpstr>Bookman Old Style</vt:lpstr>
      <vt:lpstr>Calibri</vt:lpstr>
      <vt:lpstr>Century Schoolbook</vt:lpstr>
      <vt:lpstr>Constantia</vt:lpstr>
      <vt:lpstr>Impact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User</cp:lastModifiedBy>
  <cp:revision>7</cp:revision>
  <dcterms:created xsi:type="dcterms:W3CDTF">2014-06-15T09:49:01Z</dcterms:created>
  <dcterms:modified xsi:type="dcterms:W3CDTF">2022-06-22T07:08:04Z</dcterms:modified>
</cp:coreProperties>
</file>