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6" r:id="rId2"/>
    <p:sldId id="265" r:id="rId3"/>
    <p:sldId id="256" r:id="rId4"/>
    <p:sldId id="257" r:id="rId5"/>
    <p:sldId id="258" r:id="rId6"/>
    <p:sldId id="259" r:id="rId7"/>
    <p:sldId id="267" r:id="rId8"/>
    <p:sldId id="268" r:id="rId9"/>
    <p:sldId id="269" r:id="rId10"/>
    <p:sldId id="270" r:id="rId11"/>
    <p:sldId id="274" r:id="rId12"/>
    <p:sldId id="271" r:id="rId13"/>
    <p:sldId id="260" r:id="rId14"/>
    <p:sldId id="261" r:id="rId15"/>
    <p:sldId id="262" r:id="rId16"/>
    <p:sldId id="26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1" d="100"/>
          <a:sy n="81" d="100"/>
        </p:scale>
        <p:origin x="-258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sute.ru/upkeep/uploads/2019/08/pozdravleniya-s-1-sentyabrya-2018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38" y="305414"/>
            <a:ext cx="10818749" cy="645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798277" y="5087815"/>
            <a:ext cx="5627077" cy="133826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Подготовила </a:t>
            </a:r>
            <a:r>
              <a:rPr lang="ru-RU" dirty="0" err="1" smtClean="0">
                <a:solidFill>
                  <a:schemeClr val="bg1"/>
                </a:solidFill>
              </a:rPr>
              <a:t>Байбакова</a:t>
            </a:r>
            <a:r>
              <a:rPr lang="ru-RU" dirty="0" smtClean="0">
                <a:solidFill>
                  <a:schemeClr val="bg1"/>
                </a:solidFill>
              </a:rPr>
              <a:t> Марина Борисовна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МБОУ СОШ №94 имени генерала </a:t>
            </a:r>
            <a:r>
              <a:rPr lang="ru-RU" dirty="0" err="1" smtClean="0">
                <a:solidFill>
                  <a:schemeClr val="bg1"/>
                </a:solidFill>
              </a:rPr>
              <a:t>Лизюкова</a:t>
            </a:r>
            <a:r>
              <a:rPr lang="ru-RU" dirty="0" smtClean="0">
                <a:solidFill>
                  <a:schemeClr val="bg1"/>
                </a:solidFill>
              </a:rPr>
              <a:t> А.И.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Г. Воронеж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66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Марина\Desktop\TXD6BVDcM2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263" y="-1362075"/>
            <a:ext cx="9515475" cy="958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87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AED7ED5-8CF7-40B8-82FF-CA2EEDC57B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9104" y="5190567"/>
            <a:ext cx="8369450" cy="48033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Урок науки и технологий</a:t>
            </a:r>
          </a:p>
        </p:txBody>
      </p:sp>
      <p:sp>
        <p:nvSpPr>
          <p:cNvPr id="40" name="Round Diagonal Corner Rectangle 6">
            <a:extLst>
              <a:ext uri="{FF2B5EF4-FFF2-40B4-BE49-F238E27FC236}">
                <a16:creationId xmlns="" xmlns:a16="http://schemas.microsoft.com/office/drawing/2014/main" id="{C1C3FA74-6158-4157-A8F0-8CAE5091FF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E915E3D-15A5-4B3E-8C03-41AAC867ED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" b="15"/>
          <a:stretch/>
        </p:blipFill>
        <p:spPr>
          <a:xfrm>
            <a:off x="973635" y="961053"/>
            <a:ext cx="10233683" cy="2965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4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AED7ED5-8CF7-40B8-82FF-CA2EEDC57B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0463" y="5181237"/>
            <a:ext cx="8369450" cy="48033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Урок науки и технологий</a:t>
            </a:r>
          </a:p>
        </p:txBody>
      </p:sp>
      <p:sp>
        <p:nvSpPr>
          <p:cNvPr id="40" name="Round Diagonal Corner Rectangle 6">
            <a:extLst>
              <a:ext uri="{FF2B5EF4-FFF2-40B4-BE49-F238E27FC236}">
                <a16:creationId xmlns="" xmlns:a16="http://schemas.microsoft.com/office/drawing/2014/main" id="{C1C3FA74-6158-4157-A8F0-8CAE5091FF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BBBEC41-AC21-4FC8-9821-20C7A1714E7F}"/>
              </a:ext>
            </a:extLst>
          </p:cNvPr>
          <p:cNvSpPr txBox="1"/>
          <p:nvPr/>
        </p:nvSpPr>
        <p:spPr>
          <a:xfrm>
            <a:off x="897622" y="731079"/>
            <a:ext cx="53209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</a:rPr>
              <a:t>Без науки не прожить в двадцать первом веке.</a:t>
            </a:r>
          </a:p>
          <a:p>
            <a:r>
              <a:rPr lang="ru-RU" dirty="0">
                <a:solidFill>
                  <a:schemeClr val="bg2"/>
                </a:solidFill>
              </a:rPr>
              <a:t>Стоит ею дорожить, как учили греки.</a:t>
            </a:r>
          </a:p>
          <a:p>
            <a:r>
              <a:rPr lang="ru-RU" dirty="0">
                <a:solidFill>
                  <a:schemeClr val="bg2"/>
                </a:solidFill>
              </a:rPr>
              <a:t>Чтоб открытья совершать, надо быть ученым,</a:t>
            </a:r>
          </a:p>
          <a:p>
            <a:r>
              <a:rPr lang="ru-RU" dirty="0">
                <a:solidFill>
                  <a:schemeClr val="bg2"/>
                </a:solidFill>
              </a:rPr>
              <a:t>Той наукой навсегда очень увлеченным.</a:t>
            </a:r>
          </a:p>
          <a:p>
            <a:r>
              <a:rPr lang="ru-RU" dirty="0">
                <a:solidFill>
                  <a:schemeClr val="bg2"/>
                </a:solidFill>
              </a:rPr>
              <a:t>Знанья – сила, а незнанье – слабость.</a:t>
            </a:r>
          </a:p>
          <a:p>
            <a:r>
              <a:rPr lang="ru-RU" dirty="0">
                <a:solidFill>
                  <a:schemeClr val="bg2"/>
                </a:solidFill>
              </a:rPr>
              <a:t>Школа ждёт, там учеба в радость.</a:t>
            </a:r>
          </a:p>
          <a:p>
            <a:r>
              <a:rPr lang="ru-RU" dirty="0">
                <a:solidFill>
                  <a:schemeClr val="bg2"/>
                </a:solidFill>
              </a:rPr>
              <a:t>Там открытья, там азы наук.</a:t>
            </a:r>
          </a:p>
          <a:p>
            <a:r>
              <a:rPr lang="ru-RU" dirty="0">
                <a:solidFill>
                  <a:schemeClr val="bg2"/>
                </a:solidFill>
              </a:rPr>
              <a:t>Это наше будущее, друг</a:t>
            </a:r>
          </a:p>
          <a:p>
            <a:r>
              <a:rPr lang="ru-RU" dirty="0">
                <a:solidFill>
                  <a:schemeClr val="bg2"/>
                </a:solidFill>
              </a:rPr>
              <a:t>О науке с детских лет думал Ломоносов.</a:t>
            </a:r>
          </a:p>
          <a:p>
            <a:r>
              <a:rPr lang="ru-RU" dirty="0">
                <a:solidFill>
                  <a:schemeClr val="bg2"/>
                </a:solidFill>
              </a:rPr>
              <a:t>Этот гений осветил множество вопросов.</a:t>
            </a:r>
          </a:p>
          <a:p>
            <a:r>
              <a:rPr lang="ru-RU" dirty="0">
                <a:solidFill>
                  <a:schemeClr val="bg2"/>
                </a:solidFill>
              </a:rPr>
              <a:t>Он историк и поэт, физик и геолог,</a:t>
            </a:r>
          </a:p>
          <a:p>
            <a:r>
              <a:rPr lang="ru-RU" dirty="0">
                <a:solidFill>
                  <a:schemeClr val="bg2"/>
                </a:solidFill>
              </a:rPr>
              <a:t>И художник, и эстет, химик и филолог.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6F3C04FB-24C0-48BF-BF03-26044BA162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5188" y="731078"/>
            <a:ext cx="3416321" cy="341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1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AED7ED5-8CF7-40B8-82FF-CA2EEDC57B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0463" y="5181237"/>
            <a:ext cx="8369450" cy="48033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Урок науки и технологий</a:t>
            </a:r>
          </a:p>
        </p:txBody>
      </p:sp>
      <p:sp>
        <p:nvSpPr>
          <p:cNvPr id="40" name="Round Diagonal Corner Rectangle 6">
            <a:extLst>
              <a:ext uri="{FF2B5EF4-FFF2-40B4-BE49-F238E27FC236}">
                <a16:creationId xmlns="" xmlns:a16="http://schemas.microsoft.com/office/drawing/2014/main" id="{C1C3FA74-6158-4157-A8F0-8CAE5091FF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BBBEC41-AC21-4FC8-9821-20C7A1714E7F}"/>
              </a:ext>
            </a:extLst>
          </p:cNvPr>
          <p:cNvSpPr txBox="1"/>
          <p:nvPr/>
        </p:nvSpPr>
        <p:spPr>
          <a:xfrm>
            <a:off x="897622" y="731079"/>
            <a:ext cx="5320952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</a:rPr>
              <a:t>Наука</a:t>
            </a:r>
            <a:r>
              <a:rPr lang="ru-RU" sz="2000" dirty="0">
                <a:solidFill>
                  <a:schemeClr val="bg2"/>
                </a:solidFill>
              </a:rPr>
              <a:t> - это сфера человеческой деятельности, в задачи которой входит выработка новых знаний и систематизация имеющихся знаний о действительности.</a:t>
            </a:r>
          </a:p>
          <a:p>
            <a:endParaRPr lang="ru-RU" sz="2000" dirty="0">
              <a:solidFill>
                <a:schemeClr val="bg2"/>
              </a:solidFill>
            </a:endParaRPr>
          </a:p>
          <a:p>
            <a:r>
              <a:rPr lang="ru-RU" sz="2000" dirty="0">
                <a:solidFill>
                  <a:srgbClr val="FF0000"/>
                </a:solidFill>
              </a:rPr>
              <a:t>Наукоемкие технологии </a:t>
            </a:r>
            <a:r>
              <a:rPr lang="ru-RU" sz="2000" dirty="0">
                <a:solidFill>
                  <a:schemeClr val="bg2"/>
                </a:solidFill>
              </a:rPr>
              <a:t>- это применение в производстве эффективных технологий на основе новейших достижений науки для конкурентоспособности производимых товаров и услуг.</a:t>
            </a:r>
          </a:p>
          <a:p>
            <a:endParaRPr lang="ru-RU" sz="2000" dirty="0">
              <a:solidFill>
                <a:schemeClr val="bg2"/>
              </a:solidFill>
            </a:endParaRPr>
          </a:p>
          <a:p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60D9CAA8-A90D-49E3-B405-1721258708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8574" y="811047"/>
            <a:ext cx="4884576" cy="32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4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AED7ED5-8CF7-40B8-82FF-CA2EEDC57B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0463" y="5181237"/>
            <a:ext cx="8369450" cy="48033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Урок науки и технологий</a:t>
            </a:r>
          </a:p>
        </p:txBody>
      </p:sp>
      <p:sp>
        <p:nvSpPr>
          <p:cNvPr id="40" name="Round Diagonal Corner Rectangle 6">
            <a:extLst>
              <a:ext uri="{FF2B5EF4-FFF2-40B4-BE49-F238E27FC236}">
                <a16:creationId xmlns="" xmlns:a16="http://schemas.microsoft.com/office/drawing/2014/main" id="{C1C3FA74-6158-4157-A8F0-8CAE5091FF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BBBEC41-AC21-4FC8-9821-20C7A1714E7F}"/>
              </a:ext>
            </a:extLst>
          </p:cNvPr>
          <p:cNvSpPr txBox="1"/>
          <p:nvPr/>
        </p:nvSpPr>
        <p:spPr>
          <a:xfrm>
            <a:off x="1073791" y="731079"/>
            <a:ext cx="53209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2"/>
                </a:solidFill>
              </a:rPr>
              <a:t>Уже к концу 20-го века было сделано много изобретений.  Некоторые из них стали настолько обычным явлением, что трудно представить их как изобретения.</a:t>
            </a:r>
          </a:p>
          <a:p>
            <a:endParaRPr lang="ru-RU" sz="2400" dirty="0">
              <a:solidFill>
                <a:schemeClr val="bg2"/>
              </a:solidFill>
            </a:endParaRPr>
          </a:p>
          <a:p>
            <a:r>
              <a:rPr lang="ru-RU" sz="2400" dirty="0">
                <a:solidFill>
                  <a:schemeClr val="bg2"/>
                </a:solidFill>
              </a:rPr>
              <a:t>Как новые технологии изменили нашу жизнь?</a:t>
            </a:r>
          </a:p>
          <a:p>
            <a:endParaRPr lang="ru-RU" sz="2400" dirty="0">
              <a:solidFill>
                <a:schemeClr val="bg2"/>
              </a:solidFill>
            </a:endParaRPr>
          </a:p>
          <a:p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945BD1E6-4245-4BE9-BF23-388CB7375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2515" y="1196433"/>
            <a:ext cx="5294450" cy="232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66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339236"/>
          </a:xfrm>
        </p:spPr>
        <p:txBody>
          <a:bodyPr/>
          <a:lstStyle/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1876</a:t>
            </a:r>
            <a:r>
              <a:rPr lang="ru-RU" dirty="0" smtClean="0">
                <a:solidFill>
                  <a:srgbClr val="FF0000"/>
                </a:solidFill>
              </a:rPr>
              <a:t> год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Марина\Desktop\pic_79ce63775d377ac_1024x30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387" y="1594338"/>
            <a:ext cx="5816905" cy="540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97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1885</a:t>
            </a:r>
            <a:r>
              <a:rPr lang="ru-RU" dirty="0" smtClean="0">
                <a:solidFill>
                  <a:srgbClr val="FF0000"/>
                </a:solidFill>
              </a:rPr>
              <a:t> год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Марина\Desktop\1606938945_18-p-pervie-avtomobili-2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247" y="1606061"/>
            <a:ext cx="8178018" cy="511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42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1895</a:t>
            </a:r>
            <a:r>
              <a:rPr lang="ru-RU" dirty="0" smtClean="0">
                <a:solidFill>
                  <a:srgbClr val="FF0000"/>
                </a:solidFill>
              </a:rPr>
              <a:t> год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Марина\Desktop\scale_12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79" y="1852246"/>
            <a:ext cx="10907890" cy="477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70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398585"/>
            <a:ext cx="9905998" cy="1698503"/>
          </a:xfrm>
        </p:spPr>
        <p:txBody>
          <a:bodyPr/>
          <a:lstStyle/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1903</a:t>
            </a:r>
            <a:r>
              <a:rPr lang="ru-RU" dirty="0" smtClean="0">
                <a:solidFill>
                  <a:srgbClr val="FF0000"/>
                </a:solidFill>
              </a:rPr>
              <a:t> год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Марина\Desktop\96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580880"/>
            <a:ext cx="9401907" cy="514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60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1957 </a:t>
            </a:r>
            <a:r>
              <a:rPr lang="ru-RU" dirty="0" smtClean="0">
                <a:solidFill>
                  <a:srgbClr val="FF0000"/>
                </a:solidFill>
              </a:rPr>
              <a:t>год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Марина\Desktop\w1056h594fil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692" y="1629508"/>
            <a:ext cx="9295096" cy="522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1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1961</a:t>
            </a:r>
            <a:r>
              <a:rPr lang="ru-RU" dirty="0" smtClean="0">
                <a:solidFill>
                  <a:srgbClr val="FF0000"/>
                </a:solidFill>
              </a:rPr>
              <a:t> год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Марина\Desktop\6075397802e6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060" y="1688122"/>
            <a:ext cx="7611872" cy="5169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96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AED7ED5-8CF7-40B8-82FF-CA2EEDC57B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0463" y="5181237"/>
            <a:ext cx="8369450" cy="48033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Урок науки и технологий</a:t>
            </a:r>
          </a:p>
        </p:txBody>
      </p:sp>
      <p:sp>
        <p:nvSpPr>
          <p:cNvPr id="40" name="Round Diagonal Corner Rectangle 6">
            <a:extLst>
              <a:ext uri="{FF2B5EF4-FFF2-40B4-BE49-F238E27FC236}">
                <a16:creationId xmlns="" xmlns:a16="http://schemas.microsoft.com/office/drawing/2014/main" id="{C1C3FA74-6158-4157-A8F0-8CAE5091FF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BBBEC41-AC21-4FC8-9821-20C7A1714E7F}"/>
              </a:ext>
            </a:extLst>
          </p:cNvPr>
          <p:cNvSpPr txBox="1"/>
          <p:nvPr/>
        </p:nvSpPr>
        <p:spPr>
          <a:xfrm>
            <a:off x="805343" y="407912"/>
            <a:ext cx="5547455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ru-RU" sz="2800" dirty="0">
                <a:solidFill>
                  <a:srgbClr val="FF0000"/>
                </a:solidFill>
              </a:rPr>
              <a:t>Вакцина Спутник</a:t>
            </a:r>
            <a:r>
              <a:rPr lang="en-US" sz="2800" dirty="0">
                <a:solidFill>
                  <a:srgbClr val="FF0000"/>
                </a:solidFill>
              </a:rPr>
              <a:t> V</a:t>
            </a:r>
            <a:endParaRPr lang="en-US" sz="2000" dirty="0">
              <a:solidFill>
                <a:schemeClr val="bg2"/>
              </a:solidFill>
            </a:endParaRPr>
          </a:p>
          <a:p>
            <a:r>
              <a:rPr lang="ru-RU" sz="2000" dirty="0">
                <a:solidFill>
                  <a:schemeClr val="bg2"/>
                </a:solidFill>
              </a:rPr>
              <a:t>Первая в мире вакцина от коронавируса была зарегистрирована в России - она получила название "Спутник V". Сделан очень важный шаг для нашей страны и вообще для всего мира, заявил президент Владимир Путин. Производить препарат начнут на двух площадках в стране - в центре Гамалеи и на фармацевтическом заводе "</a:t>
            </a:r>
            <a:r>
              <a:rPr lang="ru-RU" sz="2000" dirty="0" err="1">
                <a:solidFill>
                  <a:schemeClr val="bg2"/>
                </a:solidFill>
              </a:rPr>
              <a:t>Биннофарм</a:t>
            </a:r>
            <a:r>
              <a:rPr lang="ru-RU" sz="2000" dirty="0">
                <a:solidFill>
                  <a:schemeClr val="bg2"/>
                </a:solidFill>
              </a:rPr>
              <a:t>".</a:t>
            </a:r>
          </a:p>
          <a:p>
            <a:endParaRPr lang="ru-RU" sz="2400" dirty="0">
              <a:solidFill>
                <a:schemeClr val="bg2"/>
              </a:solidFill>
            </a:endParaRPr>
          </a:p>
          <a:p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1C1CB52-18B3-49A4-9F41-F01635547F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734" y="769464"/>
            <a:ext cx="3100576" cy="3333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97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AED7ED5-8CF7-40B8-82FF-CA2EEDC57B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0463" y="5181237"/>
            <a:ext cx="8369450" cy="48033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Урок науки и технологий</a:t>
            </a:r>
          </a:p>
        </p:txBody>
      </p:sp>
      <p:sp>
        <p:nvSpPr>
          <p:cNvPr id="40" name="Round Diagonal Corner Rectangle 6">
            <a:extLst>
              <a:ext uri="{FF2B5EF4-FFF2-40B4-BE49-F238E27FC236}">
                <a16:creationId xmlns="" xmlns:a16="http://schemas.microsoft.com/office/drawing/2014/main" id="{C1C3FA74-6158-4157-A8F0-8CAE5091FF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BBBEC41-AC21-4FC8-9821-20C7A1714E7F}"/>
              </a:ext>
            </a:extLst>
          </p:cNvPr>
          <p:cNvSpPr txBox="1"/>
          <p:nvPr/>
        </p:nvSpPr>
        <p:spPr>
          <a:xfrm>
            <a:off x="956345" y="639964"/>
            <a:ext cx="6309389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Бионические линзы</a:t>
            </a:r>
            <a:endParaRPr lang="en-US" sz="2000" b="1" dirty="0">
              <a:solidFill>
                <a:schemeClr val="bg2"/>
              </a:solidFill>
            </a:endParaRPr>
          </a:p>
          <a:p>
            <a:r>
              <a:rPr lang="ru-RU" dirty="0">
                <a:solidFill>
                  <a:schemeClr val="bg2"/>
                </a:solidFill>
              </a:rPr>
              <a:t>Бионические линзы ­- это интраокулярные линзы (искусственный хрусталик), которые хирургическим путем вводятся в глаз пациента. </a:t>
            </a:r>
          </a:p>
          <a:p>
            <a:r>
              <a:rPr lang="ru-RU" dirty="0">
                <a:solidFill>
                  <a:schemeClr val="bg2"/>
                </a:solidFill>
              </a:rPr>
              <a:t> Это улучшенное зрение, которого мир никогда раньше не видел. Искусственный хрусталик способен саморегулироваться, т.е. рассматривать предметы можно как на далеком расстоянии, так и на близком. Линза навсегда устранит такие проблемы как близорукость и дальнозоркость, хотя ей не подвластны дальтонизм, повреждение глазного нерва или сетчатки.</a:t>
            </a:r>
          </a:p>
          <a:p>
            <a:endParaRPr lang="ru-RU" sz="2000" dirty="0">
              <a:solidFill>
                <a:schemeClr val="bg2"/>
              </a:solidFill>
            </a:endParaRPr>
          </a:p>
          <a:p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8F01BC7-1571-4EAE-A5C1-73C7DABFBC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100" b="-23"/>
          <a:stretch/>
        </p:blipFill>
        <p:spPr>
          <a:xfrm>
            <a:off x="7318178" y="904711"/>
            <a:ext cx="4246268" cy="306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63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AED7ED5-8CF7-40B8-82FF-CA2EEDC57B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0463" y="5181237"/>
            <a:ext cx="8369450" cy="48033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Урок науки и технологий</a:t>
            </a:r>
          </a:p>
        </p:txBody>
      </p:sp>
      <p:sp>
        <p:nvSpPr>
          <p:cNvPr id="40" name="Round Diagonal Corner Rectangle 6">
            <a:extLst>
              <a:ext uri="{FF2B5EF4-FFF2-40B4-BE49-F238E27FC236}">
                <a16:creationId xmlns="" xmlns:a16="http://schemas.microsoft.com/office/drawing/2014/main" id="{C1C3FA74-6158-4157-A8F0-8CAE5091FF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BBBEC41-AC21-4FC8-9821-20C7A1714E7F}"/>
              </a:ext>
            </a:extLst>
          </p:cNvPr>
          <p:cNvSpPr txBox="1"/>
          <p:nvPr/>
        </p:nvSpPr>
        <p:spPr>
          <a:xfrm>
            <a:off x="1779864" y="846518"/>
            <a:ext cx="8632272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Жидкостный ракетный двигатель</a:t>
            </a:r>
            <a:endParaRPr lang="en-US" sz="2000" b="1" dirty="0">
              <a:solidFill>
                <a:schemeClr val="bg2"/>
              </a:solidFill>
            </a:endParaRPr>
          </a:p>
          <a:p>
            <a:pPr algn="just"/>
            <a:r>
              <a:rPr lang="ru-RU" sz="2000" dirty="0">
                <a:solidFill>
                  <a:schemeClr val="bg2"/>
                </a:solidFill>
              </a:rPr>
              <a:t>В НПО «</a:t>
            </a:r>
            <a:r>
              <a:rPr lang="ru-RU" sz="2000" dirty="0" err="1">
                <a:solidFill>
                  <a:schemeClr val="bg2"/>
                </a:solidFill>
              </a:rPr>
              <a:t>Энергомаш</a:t>
            </a:r>
            <a:r>
              <a:rPr lang="ru-RU" sz="2000" dirty="0">
                <a:solidFill>
                  <a:schemeClr val="bg2"/>
                </a:solidFill>
              </a:rPr>
              <a:t>» в подмосковных Химках заработал первый в мире полноразмерный жидкостный ракетный двигатель (ЖРД) с использованием детонационного горения топлива. К этому событию отечественная наука и техника шла 70 лет. Идея детонационного двигателя была предложена советским физиком Я. Б. Зельдовичем в статье «Об энергетическом использовании детонационного сгорания», опубликованной в «Журнале технической физики» еще в 1940 году. С тех пор во всем мире шли исследования и эксперименты по практической реализации перспективной технологии.</a:t>
            </a:r>
          </a:p>
          <a:p>
            <a:endParaRPr lang="ru-RU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11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AED7ED5-8CF7-40B8-82FF-CA2EEDC57B3E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821113" y="5181600"/>
            <a:ext cx="8370887" cy="79057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Спасибо за внимание!</a:t>
            </a:r>
          </a:p>
        </p:txBody>
      </p:sp>
      <p:sp>
        <p:nvSpPr>
          <p:cNvPr id="40" name="Round Diagonal Corner Rectangle 6">
            <a:extLst>
              <a:ext uri="{FF2B5EF4-FFF2-40B4-BE49-F238E27FC236}">
                <a16:creationId xmlns="" xmlns:a16="http://schemas.microsoft.com/office/drawing/2014/main" id="{C1C3FA74-6158-4157-A8F0-8CAE5091FF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66974" y="639965"/>
            <a:ext cx="10879991" cy="3598548"/>
          </a:xfrm>
          <a:prstGeom prst="round2DiagRect">
            <a:avLst>
              <a:gd name="adj1" fmla="val 9529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Содержимое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" y="0"/>
            <a:ext cx="12054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67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109</TotalTime>
  <Words>294</Words>
  <Application>Microsoft Office PowerPoint</Application>
  <PresentationFormat>Произвольный</PresentationFormat>
  <Paragraphs>43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1876 год</vt:lpstr>
      <vt:lpstr>1885 год</vt:lpstr>
      <vt:lpstr>1895 год</vt:lpstr>
      <vt:lpstr>1903 год</vt:lpstr>
      <vt:lpstr>1957 год</vt:lpstr>
      <vt:lpstr>1961 год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 Лобанев</dc:creator>
  <cp:keywords>урок науки и технологий</cp:keywords>
  <cp:lastModifiedBy>Marine</cp:lastModifiedBy>
  <cp:revision>8</cp:revision>
  <dcterms:created xsi:type="dcterms:W3CDTF">2021-08-25T02:48:11Z</dcterms:created>
  <dcterms:modified xsi:type="dcterms:W3CDTF">2022-01-09T18:40:14Z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364900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S9.1.0</vt:lpwstr>
  </property>
</Properties>
</file>