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5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4" d="100"/>
          <a:sy n="64" d="100"/>
        </p:scale>
        <p:origin x="1566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2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50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651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830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594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531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62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640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293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686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5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DC145-008E-4980-A920-57AEBB42105F}" type="datetimeFigureOut">
              <a:rPr lang="ru-RU" smtClean="0"/>
              <a:t>05.12.2024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9ABDE-BAC9-4C9C-81A6-10EC8AB317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292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E124B1-4588-4C08-AC00-BB883D2D03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7637890-CBF5-4DE0-A937-58EE232B80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9308292D-E04B-4E85-B35C-95D49B4F6A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7BE1576-008B-48C9-82C6-873289095336}"/>
              </a:ext>
            </a:extLst>
          </p:cNvPr>
          <p:cNvSpPr/>
          <p:nvPr/>
        </p:nvSpPr>
        <p:spPr>
          <a:xfrm>
            <a:off x="942535" y="408867"/>
            <a:ext cx="7515665" cy="1665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 err="1">
                <a:solidFill>
                  <a:srgbClr val="002060"/>
                </a:solidFill>
                <a:latin typeface="Trebuchet ms" panose="020B0603020202020204" pitchFamily="34" charset="0"/>
              </a:rPr>
              <a:t>Лэпбук</a:t>
            </a:r>
            <a:r>
              <a:rPr lang="ru-RU" sz="3600" b="1" dirty="0">
                <a:solidFill>
                  <a:srgbClr val="002060"/>
                </a:solidFill>
                <a:latin typeface="Trebuchet ms" panose="020B0603020202020204" pitchFamily="34" charset="0"/>
              </a:rPr>
              <a:t> (интерактивная папка) </a:t>
            </a:r>
          </a:p>
          <a:p>
            <a:pPr algn="ctr">
              <a:lnSpc>
                <a:spcPct val="150000"/>
              </a:lnSpc>
            </a:pPr>
            <a:r>
              <a:rPr lang="ru-RU" sz="3600" b="1" dirty="0">
                <a:solidFill>
                  <a:srgbClr val="002060"/>
                </a:solidFill>
                <a:latin typeface="Trebuchet ms" panose="020B0603020202020204" pitchFamily="34" charset="0"/>
              </a:rPr>
              <a:t>на тему: «Овощи – Фрукты»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3DAC376-00FE-4CEB-8D1D-B23BD8C0E6E9}"/>
              </a:ext>
            </a:extLst>
          </p:cNvPr>
          <p:cNvSpPr/>
          <p:nvPr/>
        </p:nvSpPr>
        <p:spPr>
          <a:xfrm>
            <a:off x="4830567" y="3429000"/>
            <a:ext cx="4246758" cy="1709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002060"/>
                </a:solidFill>
                <a:latin typeface="Trebuchet ms" panose="020B0603020202020204" pitchFamily="34" charset="0"/>
              </a:rPr>
              <a:t>Подготовила: учитель-логопед </a:t>
            </a:r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002060"/>
                </a:solidFill>
                <a:latin typeface="Trebuchet ms" panose="020B0603020202020204" pitchFamily="34" charset="0"/>
              </a:rPr>
              <a:t>Иванова Гузель Мунавировна</a:t>
            </a:r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002060"/>
                </a:solidFill>
                <a:latin typeface="Trebuchet ms" panose="020B0603020202020204" pitchFamily="34" charset="0"/>
              </a:rPr>
              <a:t>МАДОУ ЦРР – детский сад №14 </a:t>
            </a:r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002060"/>
                </a:solidFill>
                <a:latin typeface="Trebuchet ms" panose="020B0603020202020204" pitchFamily="34" charset="0"/>
              </a:rPr>
              <a:t>г. Октябрьский </a:t>
            </a:r>
            <a:r>
              <a:rPr lang="ru-RU" b="1" dirty="0" err="1">
                <a:solidFill>
                  <a:srgbClr val="002060"/>
                </a:solidFill>
                <a:latin typeface="Trebuchet ms" panose="020B0603020202020204" pitchFamily="34" charset="0"/>
              </a:rPr>
              <a:t>Респ</a:t>
            </a:r>
            <a:r>
              <a:rPr lang="ru-RU" b="1" dirty="0">
                <a:solidFill>
                  <a:srgbClr val="002060"/>
                </a:solidFill>
                <a:latin typeface="Trebuchet ms" panose="020B0603020202020204" pitchFamily="34" charset="0"/>
              </a:rPr>
              <a:t>. Башкортостан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939377CD-B100-477A-99FE-E0C0723011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17" y="2440674"/>
            <a:ext cx="4598912" cy="4016397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  <a:softEdge rad="3175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54414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061B87-2516-47A3-8132-6C29B90BD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B17ECD04-C244-4586-9100-8E8FD5EB3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3E57AF5-2942-474B-83BF-5847BFB97D11}"/>
              </a:ext>
            </a:extLst>
          </p:cNvPr>
          <p:cNvSpPr/>
          <p:nvPr/>
        </p:nvSpPr>
        <p:spPr>
          <a:xfrm>
            <a:off x="316523" y="197972"/>
            <a:ext cx="851095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solidFill>
                  <a:srgbClr val="002060"/>
                </a:solidFill>
              </a:rPr>
              <a:t>       </a:t>
            </a:r>
            <a:r>
              <a:rPr lang="ru-RU" sz="2000" dirty="0" err="1">
                <a:solidFill>
                  <a:srgbClr val="002060"/>
                </a:solidFill>
              </a:rPr>
              <a:t>Лэпбук</a:t>
            </a:r>
            <a:r>
              <a:rPr lang="ru-RU" sz="2000" dirty="0">
                <a:solidFill>
                  <a:srgbClr val="002060"/>
                </a:solidFill>
              </a:rPr>
              <a:t> (интерактивная папка) «Овощи-фрукты» предназначена для детей старшего дошкольного возраста. Она способствует совершенствованию знаний детей об овощах и фруктах. Помогает быстро и эффективно усвоить новую информацию и закрепить изученное в занимательно-игровой форме, причем каждый может выбрать задание себе под силу.</a:t>
            </a:r>
            <a:br>
              <a:rPr lang="ru-RU" sz="2000" dirty="0">
                <a:solidFill>
                  <a:srgbClr val="002060"/>
                </a:solidFill>
              </a:rPr>
            </a:br>
            <a:r>
              <a:rPr lang="ru-RU" sz="2000" dirty="0">
                <a:solidFill>
                  <a:srgbClr val="002060"/>
                </a:solidFill>
              </a:rPr>
              <a:t>        </a:t>
            </a:r>
            <a:r>
              <a:rPr lang="ru-RU" sz="2000" b="1" dirty="0">
                <a:solidFill>
                  <a:srgbClr val="002060"/>
                </a:solidFill>
              </a:rPr>
              <a:t>Цель: </a:t>
            </a:r>
            <a:r>
              <a:rPr lang="ru-RU" sz="2000" dirty="0">
                <a:solidFill>
                  <a:srgbClr val="002060"/>
                </a:solidFill>
              </a:rPr>
              <a:t>закрепление представлений детей о фруктах и овощах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000" dirty="0">
                <a:solidFill>
                  <a:srgbClr val="002060"/>
                </a:solidFill>
              </a:rPr>
              <a:t>обогащение и активизация словарного запаса детей.</a:t>
            </a:r>
            <a:br>
              <a:rPr lang="ru-RU" sz="2200" dirty="0">
                <a:solidFill>
                  <a:srgbClr val="002060"/>
                </a:solidFill>
              </a:rPr>
            </a:br>
            <a:endParaRPr lang="ru-RU" sz="2200" dirty="0">
              <a:solidFill>
                <a:srgbClr val="002060"/>
              </a:solidFill>
            </a:endParaRPr>
          </a:p>
        </p:txBody>
      </p:sp>
      <p:sp>
        <p:nvSpPr>
          <p:cNvPr id="6" name="AutoShape 2">
            <a:extLst>
              <a:ext uri="{FF2B5EF4-FFF2-40B4-BE49-F238E27FC236}">
                <a16:creationId xmlns:a16="http://schemas.microsoft.com/office/drawing/2014/main" id="{4870CC6B-61E0-4C60-8FA8-D9417E2B2CF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163D773-3342-4290-B7F5-190ED9A426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26" y="2867810"/>
            <a:ext cx="8274148" cy="388499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12110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ACC871-D361-4567-8A4B-FF1AC53EF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0C9692D5-C999-4071-872E-B2C404E3B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0CAA0608-BBD4-4D45-90B4-C0AB2C74D8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182" y="669348"/>
            <a:ext cx="3602996" cy="5300960"/>
          </a:xfr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47F5951-2EBA-4213-A78F-5B82460BA96C}"/>
              </a:ext>
            </a:extLst>
          </p:cNvPr>
          <p:cNvSpPr/>
          <p:nvPr/>
        </p:nvSpPr>
        <p:spPr>
          <a:xfrm>
            <a:off x="182880" y="197346"/>
            <a:ext cx="505030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     </a:t>
            </a:r>
            <a:r>
              <a:rPr lang="ru-RU" sz="2000" u="sng" dirty="0">
                <a:solidFill>
                  <a:srgbClr val="002060"/>
                </a:solidFill>
              </a:rPr>
              <a:t>На первой странице расположены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«Какой суп?», «Какой сок?»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     </a:t>
            </a:r>
            <a:r>
              <a:rPr lang="ru-RU" sz="2000" b="1" dirty="0">
                <a:solidFill>
                  <a:srgbClr val="002060"/>
                </a:solidFill>
              </a:rPr>
              <a:t>Цель</a:t>
            </a:r>
            <a:r>
              <a:rPr lang="ru-RU" sz="2000" dirty="0">
                <a:solidFill>
                  <a:srgbClr val="002060"/>
                </a:solidFill>
              </a:rPr>
              <a:t>: развитие навыков образования относительных прилагательных от названий овощей, фруктов и ягод.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Используя данную игру, дети также тренируются в словоизменении. Учатся согласовывать прилагательные с существительными в родительном падеже: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    - Расскажи, какие соки продаются в магазине (апельсиновый, яблочный…).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    - Расскажи, что тебе надо купить. («Мне надо купить два пакета апельсинового сока, одну бутылку морковного сока»…).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     - Расскажи по памяти, что ты купил.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Данные игры развивают не только навыки словообразования и словоизменения, память, но и способствует уменьшению количества </a:t>
            </a:r>
            <a:r>
              <a:rPr lang="ru-RU" sz="2000" dirty="0" err="1">
                <a:solidFill>
                  <a:srgbClr val="002060"/>
                </a:solidFill>
              </a:rPr>
              <a:t>аграмматизмов</a:t>
            </a:r>
            <a:r>
              <a:rPr lang="ru-RU" sz="2000" dirty="0">
                <a:solidFill>
                  <a:srgbClr val="002060"/>
                </a:solidFill>
              </a:rPr>
              <a:t> в устной речи детей.</a:t>
            </a:r>
          </a:p>
        </p:txBody>
      </p:sp>
    </p:spTree>
    <p:extLst>
      <p:ext uri="{BB962C8B-B14F-4D97-AF65-F5344CB8AC3E}">
        <p14:creationId xmlns:p14="http://schemas.microsoft.com/office/powerpoint/2010/main" val="1483711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E94928-CC47-416C-B98A-EAAFDB16A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A34F80A6-BF34-4A6B-92CB-937E8EF79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3FF169CB-0554-4DD8-AAE5-18B2335D1E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576" y="2339302"/>
            <a:ext cx="6174847" cy="4351338"/>
          </a:xfr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D5395E0-D7A2-4347-BA39-007C8AC48FB8}"/>
              </a:ext>
            </a:extLst>
          </p:cNvPr>
          <p:cNvSpPr/>
          <p:nvPr/>
        </p:nvSpPr>
        <p:spPr>
          <a:xfrm>
            <a:off x="327546" y="311705"/>
            <a:ext cx="85707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u="sng" dirty="0">
                <a:solidFill>
                  <a:srgbClr val="002060"/>
                </a:solidFill>
              </a:rPr>
              <a:t>На второй странице расположены игры</a:t>
            </a:r>
            <a:r>
              <a:rPr lang="ru-RU" sz="2000" dirty="0">
                <a:solidFill>
                  <a:srgbClr val="002060"/>
                </a:solidFill>
              </a:rPr>
              <a:t>: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- «Прочитай и отгадай загадку»</a:t>
            </a:r>
            <a:r>
              <a:rPr lang="ru-RU" sz="2000" dirty="0">
                <a:solidFill>
                  <a:srgbClr val="002060"/>
                </a:solidFill>
              </a:rPr>
              <a:t> - </a:t>
            </a:r>
            <a:r>
              <a:rPr lang="ru-RU" sz="2000" b="1" dirty="0">
                <a:solidFill>
                  <a:srgbClr val="002060"/>
                </a:solidFill>
              </a:rPr>
              <a:t>цель</a:t>
            </a:r>
            <a:r>
              <a:rPr lang="ru-RU" sz="2000" dirty="0">
                <a:solidFill>
                  <a:srgbClr val="002060"/>
                </a:solidFill>
              </a:rPr>
              <a:t>: упражнять детей в чтении слов по слогам, понимании прочитанного.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- «Расскажи об овоще, фрукте» </a:t>
            </a:r>
            <a:r>
              <a:rPr lang="ru-RU" sz="2000" dirty="0">
                <a:solidFill>
                  <a:srgbClr val="002060"/>
                </a:solidFill>
              </a:rPr>
              <a:t>(по мнемосхеме) – </a:t>
            </a:r>
            <a:r>
              <a:rPr lang="ru-RU" sz="2000" b="1" dirty="0">
                <a:solidFill>
                  <a:srgbClr val="002060"/>
                </a:solidFill>
              </a:rPr>
              <a:t>цель</a:t>
            </a:r>
            <a:r>
              <a:rPr lang="ru-RU" sz="2000" dirty="0">
                <a:solidFill>
                  <a:srgbClr val="002060"/>
                </a:solidFill>
              </a:rPr>
              <a:t>: учить детей составлять связные, логически законченные рассказы об овощах (фруктах);  развивать внимание, мышление, память, связную речь.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63755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E0CFD8-9D56-43D4-BF1B-BE86FBC67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38C0B0-9B7B-48A3-B6B2-3F1CDFBDEE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524EB505-470E-456A-A42E-3C20E63F5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6">
            <a:extLst>
              <a:ext uri="{FF2B5EF4-FFF2-40B4-BE49-F238E27FC236}">
                <a16:creationId xmlns:a16="http://schemas.microsoft.com/office/drawing/2014/main" id="{C052D734-E6A2-47C6-84EF-CE829F1EEF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111" y="2034483"/>
            <a:ext cx="6580131" cy="4636937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4D4966E-203E-43EA-B0E0-3D45C7918516}"/>
              </a:ext>
            </a:extLst>
          </p:cNvPr>
          <p:cNvSpPr/>
          <p:nvPr/>
        </p:nvSpPr>
        <p:spPr>
          <a:xfrm>
            <a:off x="286603" y="281970"/>
            <a:ext cx="86451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Tx/>
              <a:buChar char="-"/>
            </a:pPr>
            <a:r>
              <a:rPr lang="ru-RU" sz="2000" b="1" dirty="0">
                <a:solidFill>
                  <a:srgbClr val="002060"/>
                </a:solidFill>
              </a:rPr>
              <a:t>«</a:t>
            </a:r>
            <a:r>
              <a:rPr lang="ru-RU" sz="2000" b="1" dirty="0" err="1">
                <a:solidFill>
                  <a:srgbClr val="002060"/>
                </a:solidFill>
              </a:rPr>
              <a:t>Мемори</a:t>
            </a:r>
            <a:r>
              <a:rPr lang="ru-RU" sz="2000" b="1" dirty="0">
                <a:solidFill>
                  <a:srgbClr val="002060"/>
                </a:solidFill>
              </a:rPr>
              <a:t>»</a:t>
            </a:r>
            <a:r>
              <a:rPr lang="ru-RU" sz="2000" dirty="0">
                <a:solidFill>
                  <a:srgbClr val="002060"/>
                </a:solidFill>
              </a:rPr>
              <a:t> - цель: развитие произвольного внимания и зрительной памяти.</a:t>
            </a:r>
          </a:p>
          <a:p>
            <a:pPr marL="285750" indent="-285750" algn="ctr">
              <a:buFontTx/>
              <a:buChar char="-"/>
            </a:pPr>
            <a:r>
              <a:rPr lang="ru-RU" sz="2000" b="1" dirty="0">
                <a:solidFill>
                  <a:srgbClr val="002060"/>
                </a:solidFill>
              </a:rPr>
              <a:t>«Назови ласково»</a:t>
            </a:r>
            <a:r>
              <a:rPr lang="ru-RU" sz="2000" dirty="0">
                <a:solidFill>
                  <a:srgbClr val="002060"/>
                </a:solidFill>
              </a:rPr>
              <a:t> – цель: закрепление в активном словаре детей существительных по теме, формирование навыка образования существительных с уменьшительно- ласкательными суффиксами. </a:t>
            </a:r>
          </a:p>
        </p:txBody>
      </p:sp>
    </p:spTree>
    <p:extLst>
      <p:ext uri="{BB962C8B-B14F-4D97-AF65-F5344CB8AC3E}">
        <p14:creationId xmlns:p14="http://schemas.microsoft.com/office/powerpoint/2010/main" val="1097429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9DDAF7-5077-49C5-8711-4CD3F4D68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C5828858-A67F-49E3-9C99-5DCC45F7F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DF8C8BCA-4846-4AC1-974B-56C23E8164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7" t="17531" r="19147" b="18525"/>
          <a:stretch/>
        </p:blipFill>
        <p:spPr>
          <a:xfrm>
            <a:off x="1948721" y="1690532"/>
            <a:ext cx="5246557" cy="4922262"/>
          </a:xfrm>
          <a:effectLst>
            <a:glow rad="63500">
              <a:schemeClr val="accent1">
                <a:satMod val="175000"/>
                <a:alpha val="40000"/>
              </a:schemeClr>
            </a:glow>
            <a:softEdge rad="63500"/>
          </a:effec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E475763-ECB7-4782-AD31-DEEBCAFC72B8}"/>
              </a:ext>
            </a:extLst>
          </p:cNvPr>
          <p:cNvSpPr/>
          <p:nvPr/>
        </p:nvSpPr>
        <p:spPr>
          <a:xfrm>
            <a:off x="175845" y="365126"/>
            <a:ext cx="85461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Tx/>
              <a:buChar char="-"/>
            </a:pPr>
            <a:r>
              <a:rPr lang="ru-RU" sz="2000" b="1" dirty="0">
                <a:solidFill>
                  <a:srgbClr val="002060"/>
                </a:solidFill>
              </a:rPr>
              <a:t>«Поиграем»</a:t>
            </a:r>
            <a:r>
              <a:rPr lang="ru-RU" sz="2000" dirty="0">
                <a:solidFill>
                  <a:srgbClr val="002060"/>
                </a:solidFill>
              </a:rPr>
              <a:t> – </a:t>
            </a:r>
            <a:r>
              <a:rPr lang="ru-RU" sz="2000" b="1" dirty="0">
                <a:solidFill>
                  <a:srgbClr val="002060"/>
                </a:solidFill>
              </a:rPr>
              <a:t>цель</a:t>
            </a:r>
            <a:r>
              <a:rPr lang="ru-RU" sz="2000" dirty="0">
                <a:solidFill>
                  <a:srgbClr val="002060"/>
                </a:solidFill>
              </a:rPr>
              <a:t>: формирование логического мышления: анализа, синтеза, сравнения, классификации, обобщения; развитие умения рассуждать, доказывать; развитие произвольного внимания, познавательных процессов.</a:t>
            </a:r>
          </a:p>
        </p:txBody>
      </p:sp>
    </p:spTree>
    <p:extLst>
      <p:ext uri="{BB962C8B-B14F-4D97-AF65-F5344CB8AC3E}">
        <p14:creationId xmlns:p14="http://schemas.microsoft.com/office/powerpoint/2010/main" val="3901703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F42BB5-140E-4DCA-AB1E-1896E6C57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CE2FFDA0-78ED-444E-8FBB-7A6949D06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41DD7B68-F036-4F1C-A47E-B5EBFE9590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21277"/>
            <a:ext cx="4134418" cy="5815446"/>
          </a:xfr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F6743CB-7408-437C-8324-9D3F22FA8766}"/>
              </a:ext>
            </a:extLst>
          </p:cNvPr>
          <p:cNvSpPr/>
          <p:nvPr/>
        </p:nvSpPr>
        <p:spPr>
          <a:xfrm>
            <a:off x="395785" y="365126"/>
            <a:ext cx="4067033" cy="5584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u="sng" dirty="0">
                <a:solidFill>
                  <a:srgbClr val="002060"/>
                </a:solidFill>
              </a:rPr>
              <a:t>На третей странице расположены</a:t>
            </a:r>
            <a:r>
              <a:rPr lang="ru-RU" sz="2000" dirty="0">
                <a:solidFill>
                  <a:srgbClr val="002060"/>
                </a:solidFill>
              </a:rPr>
              <a:t>:</a:t>
            </a: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002060"/>
              </a:solidFill>
            </a:endParaRPr>
          </a:p>
          <a:p>
            <a:pPr marL="285750" indent="-285750" algn="ctr">
              <a:lnSpc>
                <a:spcPct val="150000"/>
              </a:lnSpc>
              <a:buFontTx/>
              <a:buChar char="-"/>
            </a:pPr>
            <a:r>
              <a:rPr lang="ru-RU" sz="2000" b="1" dirty="0">
                <a:solidFill>
                  <a:srgbClr val="002060"/>
                </a:solidFill>
              </a:rPr>
              <a:t>Игра «Один – много» </a:t>
            </a:r>
            <a:r>
              <a:rPr lang="ru-RU" sz="2000" dirty="0">
                <a:solidFill>
                  <a:srgbClr val="002060"/>
                </a:solidFill>
              </a:rPr>
              <a:t>- </a:t>
            </a:r>
            <a:r>
              <a:rPr lang="ru-RU" sz="2000" b="1" dirty="0">
                <a:solidFill>
                  <a:srgbClr val="002060"/>
                </a:solidFill>
              </a:rPr>
              <a:t>цель</a:t>
            </a:r>
            <a:r>
              <a:rPr lang="ru-RU" sz="2000" dirty="0">
                <a:solidFill>
                  <a:srgbClr val="002060"/>
                </a:solidFill>
              </a:rPr>
              <a:t>: обучение детей образованию в речи существительных единственного и множественного числа.  </a:t>
            </a:r>
          </a:p>
          <a:p>
            <a:pPr marL="285750" indent="-285750" algn="ctr">
              <a:lnSpc>
                <a:spcPct val="150000"/>
              </a:lnSpc>
              <a:buFontTx/>
              <a:buChar char="-"/>
            </a:pPr>
            <a:r>
              <a:rPr lang="ru-RU" sz="2000" b="1" dirty="0">
                <a:solidFill>
                  <a:srgbClr val="002060"/>
                </a:solidFill>
              </a:rPr>
              <a:t>Раскраски </a:t>
            </a:r>
            <a:r>
              <a:rPr lang="ru-RU" sz="2000" dirty="0">
                <a:solidFill>
                  <a:srgbClr val="002060"/>
                </a:solidFill>
              </a:rPr>
              <a:t>помогают развивать развивает художественные способности, мелкую моторику, воображение, внимание, волю и усидчивость.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6065873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>
            <a:extLst>
              <a:ext uri="{FF2B5EF4-FFF2-40B4-BE49-F238E27FC236}">
                <a16:creationId xmlns:a16="http://schemas.microsoft.com/office/drawing/2014/main" id="{07816ED4-5EAE-415B-80BC-11F073A2A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8AFA042-F4B6-48C4-B995-0E53E995F4F3}"/>
              </a:ext>
            </a:extLst>
          </p:cNvPr>
          <p:cNvSpPr/>
          <p:nvPr/>
        </p:nvSpPr>
        <p:spPr>
          <a:xfrm>
            <a:off x="368490" y="269122"/>
            <a:ext cx="8352429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u="sng" dirty="0">
                <a:solidFill>
                  <a:srgbClr val="002060"/>
                </a:solidFill>
              </a:rPr>
              <a:t>На обратной стороне </a:t>
            </a:r>
            <a:r>
              <a:rPr lang="ru-RU" sz="2000" u="sng" dirty="0" err="1">
                <a:solidFill>
                  <a:srgbClr val="002060"/>
                </a:solidFill>
              </a:rPr>
              <a:t>лепбука</a:t>
            </a:r>
            <a:r>
              <a:rPr lang="ru-RU" sz="2000" u="sng" dirty="0">
                <a:solidFill>
                  <a:srgbClr val="002060"/>
                </a:solidFill>
              </a:rPr>
              <a:t> </a:t>
            </a:r>
            <a:r>
              <a:rPr lang="ru-RU" sz="2000" dirty="0">
                <a:solidFill>
                  <a:srgbClr val="002060"/>
                </a:solidFill>
              </a:rPr>
              <a:t> расположен кармашек </a:t>
            </a:r>
            <a:r>
              <a:rPr lang="ru-RU" sz="2000" b="1" dirty="0">
                <a:solidFill>
                  <a:srgbClr val="002060"/>
                </a:solidFill>
              </a:rPr>
              <a:t>«Составь </a:t>
            </a:r>
            <a:r>
              <a:rPr lang="ru-RU" sz="2000" b="1" dirty="0" err="1">
                <a:solidFill>
                  <a:srgbClr val="002060"/>
                </a:solidFill>
              </a:rPr>
              <a:t>синквейн</a:t>
            </a:r>
            <a:r>
              <a:rPr lang="ru-RU" sz="2000" b="1" dirty="0">
                <a:solidFill>
                  <a:srgbClr val="002060"/>
                </a:solidFill>
              </a:rPr>
              <a:t>»</a:t>
            </a:r>
            <a:r>
              <a:rPr lang="ru-RU" sz="2000" dirty="0">
                <a:solidFill>
                  <a:srgbClr val="002060"/>
                </a:solidFill>
              </a:rPr>
              <a:t>. 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Данная технология помогает обогащать, актуализировать словарный запас детей, развивать творческие способности, учить детей определять грамматическую основу предложения и развивать высшие психические функции.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Дети сами рисуют любой овощ или фрукт и описывают его с помощью игровой технологии «</a:t>
            </a:r>
            <a:r>
              <a:rPr lang="ru-RU" sz="2000" dirty="0" err="1">
                <a:solidFill>
                  <a:srgbClr val="002060"/>
                </a:solidFill>
              </a:rPr>
              <a:t>Синквейн</a:t>
            </a:r>
            <a:r>
              <a:rPr lang="ru-RU" sz="2000" dirty="0">
                <a:solidFill>
                  <a:srgbClr val="002060"/>
                </a:solidFill>
              </a:rPr>
              <a:t>».  </a:t>
            </a:r>
          </a:p>
          <a:p>
            <a:r>
              <a:rPr lang="ru-RU" dirty="0">
                <a:solidFill>
                  <a:srgbClr val="002060"/>
                </a:solidFill>
              </a:rPr>
              <a:t> 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4FB9372-4A90-4C86-ACBF-C0699A4F63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772" y="2515561"/>
            <a:ext cx="5744588" cy="4173803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407240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>
            <a:extLst>
              <a:ext uri="{FF2B5EF4-FFF2-40B4-BE49-F238E27FC236}">
                <a16:creationId xmlns:a16="http://schemas.microsoft.com/office/drawing/2014/main" id="{E1EAA211-04E9-4AD5-95DD-6EAD9AA30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FA1A80F-3B27-4DE2-AE8E-6BCDBBC7D29B}"/>
              </a:ext>
            </a:extLst>
          </p:cNvPr>
          <p:cNvSpPr/>
          <p:nvPr/>
        </p:nvSpPr>
        <p:spPr>
          <a:xfrm>
            <a:off x="740958" y="255474"/>
            <a:ext cx="8061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solidFill>
                  <a:srgbClr val="002060"/>
                </a:solidFill>
              </a:rPr>
              <a:t>Синквейн</a:t>
            </a:r>
            <a:r>
              <a:rPr lang="ru-RU" sz="2000" b="1" dirty="0">
                <a:solidFill>
                  <a:srgbClr val="002060"/>
                </a:solidFill>
              </a:rPr>
              <a:t>, составленный детьми</a:t>
            </a:r>
            <a:endParaRPr lang="ru-RU" sz="200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FFB6E24-B804-4679-A151-56CED15DF6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93" y="764275"/>
            <a:ext cx="2458933" cy="342857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798E6BE-F3CA-4299-A6A3-8D0BFD9475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631" y="731102"/>
            <a:ext cx="2531010" cy="3567943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44D858-DB23-4628-A7FE-959B38F5EC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234" y="3753134"/>
            <a:ext cx="2111082" cy="2999096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E8D70ED-0889-4295-AF81-953922811C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308" y="731102"/>
            <a:ext cx="2466498" cy="3461751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F5D62DA-C168-43D3-96E4-F935D3362B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28382"/>
            <a:ext cx="2149767" cy="302384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95612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>
            <a:extLst>
              <a:ext uri="{FF2B5EF4-FFF2-40B4-BE49-F238E27FC236}">
                <a16:creationId xmlns:a16="http://schemas.microsoft.com/office/drawing/2014/main" id="{0423BFF1-8ED8-4E2A-BD9C-B6BB50F003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FFE53135-0E8F-4B01-A9F8-395156EA7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24150"/>
            <a:ext cx="91440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0103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458</Words>
  <Application>Microsoft Office PowerPoint</Application>
  <PresentationFormat>Экран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Trebuchet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GUZEL</dc:creator>
  <cp:lastModifiedBy>GUZEL</cp:lastModifiedBy>
  <cp:revision>14</cp:revision>
  <dcterms:created xsi:type="dcterms:W3CDTF">2024-12-04T13:47:32Z</dcterms:created>
  <dcterms:modified xsi:type="dcterms:W3CDTF">2024-12-05T12:08:03Z</dcterms:modified>
</cp:coreProperties>
</file>