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4630400" cy="8229600"/>
  <p:notesSz cx="8229600" cy="146304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Alexandria" panose="020B0604020202020204" charset="-78"/>
      <p:regular r:id="rId17"/>
    </p:embeddedFont>
    <p:embeddedFont>
      <p:font typeface="Nobile" panose="020B0604020202020204" charset="0"/>
      <p:regular r:id="rId18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81" d="100"/>
          <a:sy n="81" d="100"/>
        </p:scale>
        <p:origin x="10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8539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011204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Патриотизм и Гражданственность: Любовь к Родине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6280190" y="4477703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endParaRPr lang="en-US" sz="1750" dirty="0"/>
          </a:p>
        </p:txBody>
      </p:sp>
      <p:sp>
        <p:nvSpPr>
          <p:cNvPr id="6" name="Text 3"/>
          <p:cNvSpPr/>
          <p:nvPr/>
        </p:nvSpPr>
        <p:spPr>
          <a:xfrm flipH="1">
            <a:off x="13904534" y="7593290"/>
            <a:ext cx="411445" cy="12726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750"/>
              </a:lnSpc>
              <a:buNone/>
            </a:pPr>
            <a:r>
              <a:rPr lang="en-US" sz="750" dirty="0">
                <a:solidFill>
                  <a:srgbClr val="3C3838"/>
                </a:solidFill>
                <a:latin typeface="Nobile Medium" pitchFamily="34" charset="0"/>
                <a:ea typeface="Nobile Medium" pitchFamily="34" charset="-122"/>
                <a:cs typeface="Nobile Medium" pitchFamily="34" charset="-120"/>
              </a:rPr>
              <a:t>АГ</a:t>
            </a:r>
            <a:endParaRPr lang="en-US" sz="750" dirty="0"/>
          </a:p>
        </p:txBody>
      </p:sp>
      <p:sp>
        <p:nvSpPr>
          <p:cNvPr id="7" name="Text 4"/>
          <p:cNvSpPr/>
          <p:nvPr/>
        </p:nvSpPr>
        <p:spPr>
          <a:xfrm>
            <a:off x="6756440" y="5821561"/>
            <a:ext cx="3399830" cy="3968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endParaRPr lang="en-US" sz="2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358509"/>
            <a:ext cx="6453068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Что такое Патриотизм?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634264"/>
            <a:ext cx="326076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Преданность и Любовь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215408"/>
            <a:ext cx="6244709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Патриотизм – это глубокая преданность и любовь к своему отечеству и народу. Это чувство глубокой привязанности к родной земле, истории и традициям.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599521" y="363426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Желание Улучшить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7599521" y="4215408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Важно понимать, что патриотизм не просто довольство тем, что есть. Это желание развивать и улучшать свою страну, стремясь сделать ее лучше.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262658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История России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605111" y="2311598"/>
            <a:ext cx="30480" cy="4655225"/>
          </a:xfrm>
          <a:prstGeom prst="roundRect">
            <a:avLst>
              <a:gd name="adj" fmla="val 312558"/>
            </a:avLst>
          </a:prstGeom>
          <a:solidFill>
            <a:srgbClr val="B8C3DF"/>
          </a:solidFill>
          <a:ln/>
        </p:spPr>
      </p:sp>
      <p:sp>
        <p:nvSpPr>
          <p:cNvPr id="5" name="Shape 2"/>
          <p:cNvSpPr/>
          <p:nvPr/>
        </p:nvSpPr>
        <p:spPr>
          <a:xfrm>
            <a:off x="6845022" y="2806660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B8C3DF"/>
          </a:solidFill>
          <a:ln/>
        </p:spPr>
      </p:sp>
      <p:sp>
        <p:nvSpPr>
          <p:cNvPr id="6" name="Shape 3"/>
          <p:cNvSpPr/>
          <p:nvPr/>
        </p:nvSpPr>
        <p:spPr>
          <a:xfrm>
            <a:off x="6365200" y="2566749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556534" y="2651760"/>
            <a:ext cx="127635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1</a:t>
            </a:r>
            <a:endParaRPr lang="en-US" sz="2650" dirty="0"/>
          </a:p>
        </p:txBody>
      </p:sp>
      <p:sp>
        <p:nvSpPr>
          <p:cNvPr id="8" name="Text 5"/>
          <p:cNvSpPr/>
          <p:nvPr/>
        </p:nvSpPr>
        <p:spPr>
          <a:xfrm>
            <a:off x="7867888" y="2538413"/>
            <a:ext cx="318706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Тысячелетняя История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7867888" y="3028831"/>
            <a:ext cx="5968722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История России насчитывает более тысячи лет, богатую событиями и героями, которые сформировали наше национальное самосознание.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6845022" y="5066228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B8C3DF"/>
          </a:solidFill>
          <a:ln/>
        </p:spPr>
      </p:sp>
      <p:sp>
        <p:nvSpPr>
          <p:cNvPr id="11" name="Shape 8"/>
          <p:cNvSpPr/>
          <p:nvPr/>
        </p:nvSpPr>
        <p:spPr>
          <a:xfrm>
            <a:off x="6365200" y="4826318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520815" y="4911328"/>
            <a:ext cx="199072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2</a:t>
            </a:r>
            <a:endParaRPr lang="en-US" sz="2650" dirty="0"/>
          </a:p>
        </p:txBody>
      </p:sp>
      <p:sp>
        <p:nvSpPr>
          <p:cNvPr id="13" name="Text 10"/>
          <p:cNvSpPr/>
          <p:nvPr/>
        </p:nvSpPr>
        <p:spPr>
          <a:xfrm>
            <a:off x="7867888" y="479798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Труд и Борьба</a:t>
            </a:r>
            <a:endParaRPr lang="en-US" sz="2200" dirty="0"/>
          </a:p>
        </p:txBody>
      </p:sp>
      <p:sp>
        <p:nvSpPr>
          <p:cNvPr id="14" name="Text 11"/>
          <p:cNvSpPr/>
          <p:nvPr/>
        </p:nvSpPr>
        <p:spPr>
          <a:xfrm>
            <a:off x="7867888" y="5288399"/>
            <a:ext cx="5968722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Наши предки, вкладывая свою энергию, формировали государственность, собирали земли, развивали культуру и язык. Мы унаследовали результаты их труда и борьбы.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48070" y="758071"/>
            <a:ext cx="5968722" cy="6679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250"/>
              </a:lnSpc>
              <a:buNone/>
            </a:pPr>
            <a:r>
              <a:rPr lang="en-US" sz="420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Уважение к Прошлому</a:t>
            </a:r>
            <a:endParaRPr lang="en-US" sz="4200" dirty="0"/>
          </a:p>
        </p:txBody>
      </p:sp>
      <p:sp>
        <p:nvSpPr>
          <p:cNvPr id="3" name="Shape 1"/>
          <p:cNvSpPr/>
          <p:nvPr/>
        </p:nvSpPr>
        <p:spPr>
          <a:xfrm>
            <a:off x="748070" y="1853446"/>
            <a:ext cx="2188964" cy="1573530"/>
          </a:xfrm>
          <a:prstGeom prst="roundRect">
            <a:avLst>
              <a:gd name="adj" fmla="val 5706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969407" y="2426494"/>
            <a:ext cx="100251" cy="4274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350"/>
              </a:lnSpc>
              <a:buNone/>
            </a:pPr>
            <a:r>
              <a:rPr lang="en-US" sz="21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1</a:t>
            </a:r>
            <a:endParaRPr lang="en-US" sz="2100" dirty="0"/>
          </a:p>
        </p:txBody>
      </p:sp>
      <p:sp>
        <p:nvSpPr>
          <p:cNvPr id="5" name="Text 3"/>
          <p:cNvSpPr/>
          <p:nvPr/>
        </p:nvSpPr>
        <p:spPr>
          <a:xfrm>
            <a:off x="3150751" y="2067163"/>
            <a:ext cx="3160276" cy="3339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1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Историческое Наследие</a:t>
            </a:r>
            <a:endParaRPr lang="en-US" sz="2100" dirty="0"/>
          </a:p>
        </p:txBody>
      </p:sp>
      <p:sp>
        <p:nvSpPr>
          <p:cNvPr id="6" name="Text 4"/>
          <p:cNvSpPr/>
          <p:nvPr/>
        </p:nvSpPr>
        <p:spPr>
          <a:xfrm>
            <a:off x="3150751" y="2529364"/>
            <a:ext cx="10517862" cy="6838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Важно уважать и чтить историческое наследие, помнить о подвигах предков, которые заложили фундамент для нашего будущего.</a:t>
            </a:r>
            <a:endParaRPr lang="en-US" sz="1650" dirty="0"/>
          </a:p>
        </p:txBody>
      </p:sp>
      <p:sp>
        <p:nvSpPr>
          <p:cNvPr id="7" name="Shape 5"/>
          <p:cNvSpPr/>
          <p:nvPr/>
        </p:nvSpPr>
        <p:spPr>
          <a:xfrm>
            <a:off x="3043833" y="3411736"/>
            <a:ext cx="10731698" cy="15240"/>
          </a:xfrm>
          <a:prstGeom prst="roundRect">
            <a:avLst>
              <a:gd name="adj" fmla="val 589115"/>
            </a:avLst>
          </a:prstGeom>
          <a:solidFill>
            <a:srgbClr val="B8C3DF"/>
          </a:solidFill>
          <a:ln/>
        </p:spPr>
      </p:sp>
      <p:sp>
        <p:nvSpPr>
          <p:cNvPr id="8" name="Shape 6"/>
          <p:cNvSpPr/>
          <p:nvPr/>
        </p:nvSpPr>
        <p:spPr>
          <a:xfrm>
            <a:off x="748070" y="3533775"/>
            <a:ext cx="4378047" cy="1915478"/>
          </a:xfrm>
          <a:prstGeom prst="roundRect">
            <a:avLst>
              <a:gd name="adj" fmla="val 4687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969407" y="4277797"/>
            <a:ext cx="156329" cy="4274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350"/>
              </a:lnSpc>
              <a:buNone/>
            </a:pPr>
            <a:r>
              <a:rPr lang="en-US" sz="21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2</a:t>
            </a:r>
            <a:endParaRPr lang="en-US" sz="2100" dirty="0"/>
          </a:p>
        </p:txBody>
      </p:sp>
      <p:sp>
        <p:nvSpPr>
          <p:cNvPr id="10" name="Text 8"/>
          <p:cNvSpPr/>
          <p:nvPr/>
        </p:nvSpPr>
        <p:spPr>
          <a:xfrm>
            <a:off x="5339834" y="3747492"/>
            <a:ext cx="2947749" cy="3339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1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Подвиг Дедов и Отцов</a:t>
            </a:r>
            <a:endParaRPr lang="en-US" sz="2100" dirty="0"/>
          </a:p>
        </p:txBody>
      </p:sp>
      <p:sp>
        <p:nvSpPr>
          <p:cNvPr id="11" name="Text 9"/>
          <p:cNvSpPr/>
          <p:nvPr/>
        </p:nvSpPr>
        <p:spPr>
          <a:xfrm>
            <a:off x="5339834" y="4209693"/>
            <a:ext cx="8328779" cy="10258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Великая Отечественная Война - пример беспримерного мужества и самопожертвования, который напоминает нам о ценности свободы и независимости.</a:t>
            </a:r>
            <a:endParaRPr lang="en-US" sz="1650" dirty="0"/>
          </a:p>
        </p:txBody>
      </p:sp>
      <p:sp>
        <p:nvSpPr>
          <p:cNvPr id="12" name="Shape 10"/>
          <p:cNvSpPr/>
          <p:nvPr/>
        </p:nvSpPr>
        <p:spPr>
          <a:xfrm>
            <a:off x="5232916" y="5434013"/>
            <a:ext cx="8542615" cy="15240"/>
          </a:xfrm>
          <a:prstGeom prst="roundRect">
            <a:avLst>
              <a:gd name="adj" fmla="val 589115"/>
            </a:avLst>
          </a:prstGeom>
          <a:solidFill>
            <a:srgbClr val="B8C3DF"/>
          </a:solidFill>
          <a:ln/>
        </p:spPr>
      </p:sp>
      <p:sp>
        <p:nvSpPr>
          <p:cNvPr id="13" name="Shape 11"/>
          <p:cNvSpPr/>
          <p:nvPr/>
        </p:nvSpPr>
        <p:spPr>
          <a:xfrm>
            <a:off x="748070" y="5556052"/>
            <a:ext cx="6567130" cy="1915478"/>
          </a:xfrm>
          <a:prstGeom prst="roundRect">
            <a:avLst>
              <a:gd name="adj" fmla="val 4687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969407" y="6300073"/>
            <a:ext cx="157401" cy="4274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350"/>
              </a:lnSpc>
              <a:buNone/>
            </a:pPr>
            <a:r>
              <a:rPr lang="en-US" sz="21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3</a:t>
            </a:r>
            <a:endParaRPr lang="en-US" sz="2100" dirty="0"/>
          </a:p>
        </p:txBody>
      </p:sp>
      <p:sp>
        <p:nvSpPr>
          <p:cNvPr id="15" name="Text 13"/>
          <p:cNvSpPr/>
          <p:nvPr/>
        </p:nvSpPr>
        <p:spPr>
          <a:xfrm>
            <a:off x="7528917" y="5769769"/>
            <a:ext cx="2889052" cy="3339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1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Вопрос Размышления</a:t>
            </a:r>
            <a:endParaRPr lang="en-US" sz="2100" dirty="0"/>
          </a:p>
        </p:txBody>
      </p:sp>
      <p:sp>
        <p:nvSpPr>
          <p:cNvPr id="16" name="Text 14"/>
          <p:cNvSpPr/>
          <p:nvPr/>
        </p:nvSpPr>
        <p:spPr>
          <a:xfrm>
            <a:off x="7528917" y="6231969"/>
            <a:ext cx="6139696" cy="10258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Сегодня важно осознавать: нужно ли нам дорожить прошлым и уважать его, чтобы сохранить ценности, на которых строится наша идентичность?</a:t>
            </a:r>
            <a:endParaRPr lang="en-US" sz="16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60902" y="608886"/>
            <a:ext cx="6504146" cy="6915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400"/>
              </a:lnSpc>
              <a:buNone/>
            </a:pPr>
            <a:r>
              <a:rPr lang="en-US" sz="435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Что мы Родиной зовём?</a:t>
            </a:r>
            <a:endParaRPr lang="en-US" sz="4350" dirty="0"/>
          </a:p>
        </p:txBody>
      </p:sp>
      <p:sp>
        <p:nvSpPr>
          <p:cNvPr id="4" name="Shape 1"/>
          <p:cNvSpPr/>
          <p:nvPr/>
        </p:nvSpPr>
        <p:spPr>
          <a:xfrm>
            <a:off x="6260902" y="1632228"/>
            <a:ext cx="3686889" cy="3768804"/>
          </a:xfrm>
          <a:prstGeom prst="roundRect">
            <a:avLst>
              <a:gd name="adj" fmla="val 2521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489740" y="1861066"/>
            <a:ext cx="2766179" cy="345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1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Дом, где мы живём</a:t>
            </a:r>
            <a:endParaRPr lang="en-US" sz="2150" dirty="0"/>
          </a:p>
        </p:txBody>
      </p:sp>
      <p:sp>
        <p:nvSpPr>
          <p:cNvPr id="6" name="Text 3"/>
          <p:cNvSpPr/>
          <p:nvPr/>
        </p:nvSpPr>
        <p:spPr>
          <a:xfrm>
            <a:off x="6489740" y="2339459"/>
            <a:ext cx="3229213" cy="28327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170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Родина - это место, где мы родились, где находятся наши корни, где живут наши родные и близкие. Это наш дом, где мы чувствуем себя защищенными и любимыми.</a:t>
            </a:r>
            <a:endParaRPr lang="en-US" sz="1700" dirty="0"/>
          </a:p>
        </p:txBody>
      </p:sp>
      <p:sp>
        <p:nvSpPr>
          <p:cNvPr id="7" name="Shape 4"/>
          <p:cNvSpPr/>
          <p:nvPr/>
        </p:nvSpPr>
        <p:spPr>
          <a:xfrm>
            <a:off x="10169009" y="1632228"/>
            <a:ext cx="3686889" cy="3768804"/>
          </a:xfrm>
          <a:prstGeom prst="roundRect">
            <a:avLst>
              <a:gd name="adj" fmla="val 2521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0397847" y="1861066"/>
            <a:ext cx="2854762" cy="345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1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Природа и Традиции</a:t>
            </a:r>
            <a:endParaRPr lang="en-US" sz="2150" dirty="0"/>
          </a:p>
        </p:txBody>
      </p:sp>
      <p:sp>
        <p:nvSpPr>
          <p:cNvPr id="9" name="Text 6"/>
          <p:cNvSpPr/>
          <p:nvPr/>
        </p:nvSpPr>
        <p:spPr>
          <a:xfrm>
            <a:off x="10397847" y="2339459"/>
            <a:ext cx="3229213" cy="21245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170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Родина - это природа, окружающая нас, её красота и разнообразие. Это наши традиции, праздники и песни, передающиеся из поколения в поколение.</a:t>
            </a:r>
            <a:endParaRPr lang="en-US" sz="1700" dirty="0"/>
          </a:p>
        </p:txBody>
      </p:sp>
      <p:sp>
        <p:nvSpPr>
          <p:cNvPr id="10" name="Shape 7"/>
          <p:cNvSpPr/>
          <p:nvPr/>
        </p:nvSpPr>
        <p:spPr>
          <a:xfrm>
            <a:off x="6260902" y="5622250"/>
            <a:ext cx="7594997" cy="1998345"/>
          </a:xfrm>
          <a:prstGeom prst="roundRect">
            <a:avLst>
              <a:gd name="adj" fmla="val 4651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6489740" y="5851088"/>
            <a:ext cx="2766179" cy="345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1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Сердце и Символы</a:t>
            </a:r>
            <a:endParaRPr lang="en-US" sz="2150" dirty="0"/>
          </a:p>
        </p:txBody>
      </p:sp>
      <p:sp>
        <p:nvSpPr>
          <p:cNvPr id="12" name="Text 9"/>
          <p:cNvSpPr/>
          <p:nvPr/>
        </p:nvSpPr>
        <p:spPr>
          <a:xfrm>
            <a:off x="6489740" y="6329482"/>
            <a:ext cx="7137321" cy="10622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170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Родина - это всё, что мы храним в сердце, наши ценности и идеалы. Это государственные символы, например, флаг над Кремлём, олицетворяющие нашу страну.</a:t>
            </a:r>
            <a:endParaRPr lang="en-US" sz="17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58071" y="595551"/>
            <a:ext cx="7707987" cy="6768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300"/>
              </a:lnSpc>
              <a:buNone/>
            </a:pPr>
            <a:r>
              <a:rPr lang="en-US" sz="425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Россия - наша общая Родина</a:t>
            </a:r>
            <a:endParaRPr lang="en-US" sz="42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4655" y="1705570"/>
            <a:ext cx="2163842" cy="194083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985736" y="2717959"/>
            <a:ext cx="101560" cy="4331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400"/>
              </a:lnSpc>
              <a:buNone/>
            </a:pPr>
            <a:r>
              <a:rPr lang="en-US" sz="21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1</a:t>
            </a:r>
            <a:endParaRPr lang="en-US" sz="2100" dirty="0"/>
          </a:p>
        </p:txBody>
      </p:sp>
      <p:sp>
        <p:nvSpPr>
          <p:cNvPr id="5" name="Text 2"/>
          <p:cNvSpPr/>
          <p:nvPr/>
        </p:nvSpPr>
        <p:spPr>
          <a:xfrm>
            <a:off x="5335072" y="1922145"/>
            <a:ext cx="2846427" cy="3383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Объединяющая Сила</a:t>
            </a:r>
            <a:endParaRPr lang="en-US" sz="2100" dirty="0"/>
          </a:p>
        </p:txBody>
      </p:sp>
      <p:sp>
        <p:nvSpPr>
          <p:cNvPr id="6" name="Text 3"/>
          <p:cNvSpPr/>
          <p:nvPr/>
        </p:nvSpPr>
        <p:spPr>
          <a:xfrm>
            <a:off x="5335072" y="2390418"/>
            <a:ext cx="8320683" cy="10394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Россия - большая страна, объединяющая разных людей, с богатой историей, культурой и традициями. Она подобна огромному дереву с бесчисленными листьями.</a:t>
            </a:r>
            <a:endParaRPr lang="en-US" sz="1700" dirty="0"/>
          </a:p>
        </p:txBody>
      </p:sp>
      <p:sp>
        <p:nvSpPr>
          <p:cNvPr id="7" name="Shape 4"/>
          <p:cNvSpPr/>
          <p:nvPr/>
        </p:nvSpPr>
        <p:spPr>
          <a:xfrm>
            <a:off x="5172551" y="3658195"/>
            <a:ext cx="8645723" cy="15240"/>
          </a:xfrm>
          <a:prstGeom prst="roundRect">
            <a:avLst>
              <a:gd name="adj" fmla="val 596928"/>
            </a:avLst>
          </a:prstGeom>
          <a:solidFill>
            <a:srgbClr val="B8C3DF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2734" y="3700463"/>
            <a:ext cx="4327684" cy="1940838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3957399" y="4454247"/>
            <a:ext cx="158353" cy="4331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400"/>
              </a:lnSpc>
              <a:buNone/>
            </a:pPr>
            <a:r>
              <a:rPr lang="en-US" sz="21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2</a:t>
            </a:r>
            <a:endParaRPr lang="en-US" sz="2100" dirty="0"/>
          </a:p>
        </p:txBody>
      </p:sp>
      <p:sp>
        <p:nvSpPr>
          <p:cNvPr id="10" name="Text 6"/>
          <p:cNvSpPr/>
          <p:nvPr/>
        </p:nvSpPr>
        <p:spPr>
          <a:xfrm>
            <a:off x="6416993" y="3917037"/>
            <a:ext cx="2707481" cy="3383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Часть Дерева</a:t>
            </a:r>
            <a:endParaRPr lang="en-US" sz="2100" dirty="0"/>
          </a:p>
        </p:txBody>
      </p:sp>
      <p:sp>
        <p:nvSpPr>
          <p:cNvPr id="11" name="Text 7"/>
          <p:cNvSpPr/>
          <p:nvPr/>
        </p:nvSpPr>
        <p:spPr>
          <a:xfrm>
            <a:off x="6416993" y="4385310"/>
            <a:ext cx="7238762" cy="10394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Несмотря на наши различия, все мы - часть этого дерева, объединенные общей принадлежностью к стране, историей, культурой и ценностями.</a:t>
            </a:r>
            <a:endParaRPr lang="en-US" sz="1700" dirty="0"/>
          </a:p>
        </p:txBody>
      </p:sp>
      <p:sp>
        <p:nvSpPr>
          <p:cNvPr id="12" name="Shape 8"/>
          <p:cNvSpPr/>
          <p:nvPr/>
        </p:nvSpPr>
        <p:spPr>
          <a:xfrm>
            <a:off x="6254472" y="5653088"/>
            <a:ext cx="7563803" cy="15240"/>
          </a:xfrm>
          <a:prstGeom prst="roundRect">
            <a:avLst>
              <a:gd name="adj" fmla="val 596928"/>
            </a:avLst>
          </a:prstGeom>
          <a:solidFill>
            <a:srgbClr val="B8C3DF"/>
          </a:solidFill>
          <a:ln/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813" y="5695355"/>
            <a:ext cx="6491526" cy="1940838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3956804" y="6449139"/>
            <a:ext cx="159425" cy="4331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400"/>
              </a:lnSpc>
              <a:buNone/>
            </a:pPr>
            <a:r>
              <a:rPr lang="en-US" sz="21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3</a:t>
            </a:r>
            <a:endParaRPr lang="en-US" sz="2100" dirty="0"/>
          </a:p>
        </p:txBody>
      </p:sp>
      <p:sp>
        <p:nvSpPr>
          <p:cNvPr id="15" name="Text 10"/>
          <p:cNvSpPr/>
          <p:nvPr/>
        </p:nvSpPr>
        <p:spPr>
          <a:xfrm>
            <a:off x="7498913" y="5911929"/>
            <a:ext cx="3810953" cy="3383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Единство и Принадлежность</a:t>
            </a:r>
            <a:endParaRPr lang="en-US" sz="2100" dirty="0"/>
          </a:p>
        </p:txBody>
      </p:sp>
      <p:sp>
        <p:nvSpPr>
          <p:cNvPr id="16" name="Text 11"/>
          <p:cNvSpPr/>
          <p:nvPr/>
        </p:nvSpPr>
        <p:spPr>
          <a:xfrm>
            <a:off x="7498913" y="6380202"/>
            <a:ext cx="6156841" cy="10394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Важно помнить, что наша сила в единстве, в том, что мы вместе, и что у нас есть общая Родина, которую мы должны беречь и защищать.</a:t>
            </a:r>
            <a:endParaRPr lang="en-US" sz="17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639979"/>
            <a:ext cx="617982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Кто такой Гражданин?</a:t>
            </a:r>
            <a:endParaRPr lang="en-US" sz="4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4688919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93790" y="5482709"/>
            <a:ext cx="3009186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Права и Обязанности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793790" y="5973128"/>
            <a:ext cx="635127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Гражданин - это лицо, наделенное правами, такими как свобода слова, право на образование и здравоохранение, и имеющее обязанности перед обществом и государством.</a:t>
            </a:r>
            <a:endParaRPr lang="en-US" sz="17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5221" y="4688919"/>
            <a:ext cx="566976" cy="5669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485221" y="5482709"/>
            <a:ext cx="318837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Законы и Обязанности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7485221" y="5973128"/>
            <a:ext cx="6351389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Гражданин не просто следует своему усмотрению, он должен знать и соблюдать законы страны, уважать права других граждан и нести ответственность за свои поступки.</a:t>
            </a:r>
            <a:endParaRPr lang="en-US" sz="17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78180" y="614958"/>
            <a:ext cx="7787640" cy="12111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750"/>
              </a:lnSpc>
              <a:buNone/>
            </a:pPr>
            <a:r>
              <a:rPr lang="en-US" sz="380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Качества настоящего гражданина</a:t>
            </a:r>
            <a:endParaRPr lang="en-US" sz="3800" dirty="0"/>
          </a:p>
        </p:txBody>
      </p:sp>
      <p:sp>
        <p:nvSpPr>
          <p:cNvPr id="4" name="Shape 1"/>
          <p:cNvSpPr/>
          <p:nvPr/>
        </p:nvSpPr>
        <p:spPr>
          <a:xfrm>
            <a:off x="678180" y="2334697"/>
            <a:ext cx="339090" cy="339090"/>
          </a:xfrm>
          <a:prstGeom prst="roundRect">
            <a:avLst>
              <a:gd name="adj" fmla="val 24002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210985" y="2334697"/>
            <a:ext cx="2422208" cy="3026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350"/>
              </a:lnSpc>
              <a:buNone/>
            </a:pPr>
            <a:r>
              <a:rPr lang="en-US" sz="19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Горячо Любит</a:t>
            </a:r>
            <a:endParaRPr lang="en-US" sz="1900" dirty="0"/>
          </a:p>
        </p:txBody>
      </p:sp>
      <p:sp>
        <p:nvSpPr>
          <p:cNvPr id="6" name="Text 3"/>
          <p:cNvSpPr/>
          <p:nvPr/>
        </p:nvSpPr>
        <p:spPr>
          <a:xfrm>
            <a:off x="1210985" y="2753558"/>
            <a:ext cx="3264218" cy="15501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400"/>
              </a:lnSpc>
              <a:buNone/>
            </a:pPr>
            <a:r>
              <a:rPr lang="en-US" sz="150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Настоящий гражданин горячо любит свою Родину, гордится ее историей и культурой, стремится сделать ее лучше и процветающей.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4668917" y="2334697"/>
            <a:ext cx="339090" cy="339090"/>
          </a:xfrm>
          <a:prstGeom prst="roundRect">
            <a:avLst>
              <a:gd name="adj" fmla="val 24002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201722" y="2334697"/>
            <a:ext cx="2422208" cy="3026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350"/>
              </a:lnSpc>
              <a:buNone/>
            </a:pPr>
            <a:r>
              <a:rPr lang="en-US" sz="19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Радуется Успехам</a:t>
            </a:r>
            <a:endParaRPr lang="en-US" sz="1900" dirty="0"/>
          </a:p>
        </p:txBody>
      </p:sp>
      <p:sp>
        <p:nvSpPr>
          <p:cNvPr id="9" name="Text 6"/>
          <p:cNvSpPr/>
          <p:nvPr/>
        </p:nvSpPr>
        <p:spPr>
          <a:xfrm>
            <a:off x="5201722" y="2753558"/>
            <a:ext cx="3264218" cy="1860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400"/>
              </a:lnSpc>
              <a:buNone/>
            </a:pPr>
            <a:r>
              <a:rPr lang="en-US" sz="150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Он радуется успехам своей страны, ее достижениям в науке, культуре, спорте, поддерживает своих соотечественников в их начинаниях.</a:t>
            </a:r>
            <a:endParaRPr lang="en-US" sz="1500" dirty="0"/>
          </a:p>
        </p:txBody>
      </p:sp>
      <p:sp>
        <p:nvSpPr>
          <p:cNvPr id="10" name="Shape 7"/>
          <p:cNvSpPr/>
          <p:nvPr/>
        </p:nvSpPr>
        <p:spPr>
          <a:xfrm>
            <a:off x="678180" y="5025509"/>
            <a:ext cx="339090" cy="339090"/>
          </a:xfrm>
          <a:prstGeom prst="roundRect">
            <a:avLst>
              <a:gd name="adj" fmla="val 24002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210985" y="5025509"/>
            <a:ext cx="2422208" cy="3026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350"/>
              </a:lnSpc>
              <a:buNone/>
            </a:pPr>
            <a:r>
              <a:rPr lang="en-US" sz="19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Активно Стремится</a:t>
            </a:r>
            <a:endParaRPr lang="en-US" sz="1900" dirty="0"/>
          </a:p>
        </p:txBody>
      </p:sp>
      <p:sp>
        <p:nvSpPr>
          <p:cNvPr id="12" name="Text 9"/>
          <p:cNvSpPr/>
          <p:nvPr/>
        </p:nvSpPr>
        <p:spPr>
          <a:xfrm>
            <a:off x="1210985" y="5444371"/>
            <a:ext cx="3264218" cy="21702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400"/>
              </a:lnSpc>
              <a:buNone/>
            </a:pPr>
            <a:r>
              <a:rPr lang="en-US" sz="150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Он активно стремится сохранить чистоту окружающей природы, участвует в общественной жизни, помогает нуждающимся и делает все, чтобы сделать мир вокруг лучше.</a:t>
            </a:r>
            <a:endParaRPr lang="en-US" sz="1500" dirty="0"/>
          </a:p>
        </p:txBody>
      </p:sp>
      <p:sp>
        <p:nvSpPr>
          <p:cNvPr id="13" name="Shape 10"/>
          <p:cNvSpPr/>
          <p:nvPr/>
        </p:nvSpPr>
        <p:spPr>
          <a:xfrm>
            <a:off x="4668917" y="5025509"/>
            <a:ext cx="339090" cy="339090"/>
          </a:xfrm>
          <a:prstGeom prst="roundRect">
            <a:avLst>
              <a:gd name="adj" fmla="val 24002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5201722" y="5025509"/>
            <a:ext cx="2784038" cy="3026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350"/>
              </a:lnSpc>
              <a:buNone/>
            </a:pPr>
            <a:r>
              <a:rPr lang="en-US" sz="19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Желает Сохранить Мир</a:t>
            </a:r>
            <a:endParaRPr lang="en-US" sz="1900" dirty="0"/>
          </a:p>
        </p:txBody>
      </p:sp>
      <p:sp>
        <p:nvSpPr>
          <p:cNvPr id="15" name="Text 12"/>
          <p:cNvSpPr/>
          <p:nvPr/>
        </p:nvSpPr>
        <p:spPr>
          <a:xfrm>
            <a:off x="5201722" y="5444371"/>
            <a:ext cx="3264218" cy="15501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400"/>
              </a:lnSpc>
              <a:buNone/>
            </a:pPr>
            <a:r>
              <a:rPr lang="en-US" sz="150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Он желает сохранить мир и согласие в своей стране, уважает права и свободы других людей, готов защищать свою Родину от внешних угроз.</a:t>
            </a:r>
            <a:endParaRPr lang="en-US" sz="15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3150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48030" y="519827"/>
            <a:ext cx="4884420" cy="5907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650"/>
              </a:lnSpc>
              <a:buNone/>
            </a:pPr>
            <a:r>
              <a:rPr lang="en-US" sz="370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Пословицы о Родине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148030" y="1488519"/>
            <a:ext cx="3768566" cy="6238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900"/>
              </a:lnSpc>
              <a:buNone/>
            </a:pPr>
            <a:r>
              <a:rPr lang="en-US" sz="49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1</a:t>
            </a:r>
            <a:endParaRPr lang="en-US" sz="4900" dirty="0"/>
          </a:p>
        </p:txBody>
      </p:sp>
      <p:sp>
        <p:nvSpPr>
          <p:cNvPr id="5" name="Text 2"/>
          <p:cNvSpPr/>
          <p:nvPr/>
        </p:nvSpPr>
        <p:spPr>
          <a:xfrm>
            <a:off x="6850618" y="2348508"/>
            <a:ext cx="2363272" cy="2953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18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За Родину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6148030" y="2757249"/>
            <a:ext cx="3768566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14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Родина-мать, умей за нее постоять. Эта пословица напоминает нам о том, что патриотизм - это не просто слова, а активное участие в жизни страны.</a:t>
            </a:r>
            <a:endParaRPr lang="en-US" sz="1450" dirty="0"/>
          </a:p>
        </p:txBody>
      </p:sp>
      <p:sp>
        <p:nvSpPr>
          <p:cNvPr id="7" name="Text 4"/>
          <p:cNvSpPr/>
          <p:nvPr/>
        </p:nvSpPr>
        <p:spPr>
          <a:xfrm>
            <a:off x="10200084" y="1488519"/>
            <a:ext cx="3768685" cy="6238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900"/>
              </a:lnSpc>
              <a:buNone/>
            </a:pPr>
            <a:r>
              <a:rPr lang="en-US" sz="49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2</a:t>
            </a:r>
            <a:endParaRPr lang="en-US" sz="4900" dirty="0"/>
          </a:p>
        </p:txBody>
      </p:sp>
      <p:sp>
        <p:nvSpPr>
          <p:cNvPr id="8" name="Text 5"/>
          <p:cNvSpPr/>
          <p:nvPr/>
        </p:nvSpPr>
        <p:spPr>
          <a:xfrm>
            <a:off x="10902791" y="2348508"/>
            <a:ext cx="2363272" cy="2953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18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Жизнь за Родину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10200084" y="2757249"/>
            <a:ext cx="3768685" cy="15120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14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Для Родины своей жизни не жалей. Эта пословица говорит о том, что любовь к Родине может быть настолько сильной, что человек готов жертвовать ради нее всем.</a:t>
            </a:r>
            <a:endParaRPr lang="en-US" sz="1450" dirty="0"/>
          </a:p>
        </p:txBody>
      </p:sp>
      <p:sp>
        <p:nvSpPr>
          <p:cNvPr id="10" name="Text 7"/>
          <p:cNvSpPr/>
          <p:nvPr/>
        </p:nvSpPr>
        <p:spPr>
          <a:xfrm>
            <a:off x="6148030" y="4930854"/>
            <a:ext cx="3768566" cy="6238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900"/>
              </a:lnSpc>
              <a:buNone/>
            </a:pPr>
            <a:r>
              <a:rPr lang="en-US" sz="49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3</a:t>
            </a:r>
            <a:endParaRPr lang="en-US" sz="4900" dirty="0"/>
          </a:p>
        </p:txBody>
      </p:sp>
      <p:sp>
        <p:nvSpPr>
          <p:cNvPr id="11" name="Text 8"/>
          <p:cNvSpPr/>
          <p:nvPr/>
        </p:nvSpPr>
        <p:spPr>
          <a:xfrm>
            <a:off x="6850618" y="5790843"/>
            <a:ext cx="2363272" cy="2953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18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Родной Край</a:t>
            </a:r>
            <a:endParaRPr lang="en-US" sz="1850" dirty="0"/>
          </a:p>
        </p:txBody>
      </p:sp>
      <p:sp>
        <p:nvSpPr>
          <p:cNvPr id="12" name="Text 9"/>
          <p:cNvSpPr/>
          <p:nvPr/>
        </p:nvSpPr>
        <p:spPr>
          <a:xfrm>
            <a:off x="6148030" y="6199584"/>
            <a:ext cx="3768566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14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На чужой стороне и весна не красна. Это значит, что родной край всегда дорог сердцу, где бы мы ни находились.</a:t>
            </a:r>
            <a:endParaRPr lang="en-US" sz="1450" dirty="0"/>
          </a:p>
        </p:txBody>
      </p:sp>
      <p:sp>
        <p:nvSpPr>
          <p:cNvPr id="13" name="Text 10"/>
          <p:cNvSpPr/>
          <p:nvPr/>
        </p:nvSpPr>
        <p:spPr>
          <a:xfrm>
            <a:off x="10200084" y="4930854"/>
            <a:ext cx="3768685" cy="6238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900"/>
              </a:lnSpc>
              <a:buNone/>
            </a:pPr>
            <a:r>
              <a:rPr lang="en-US" sz="49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4</a:t>
            </a:r>
            <a:endParaRPr lang="en-US" sz="4900" dirty="0"/>
          </a:p>
        </p:txBody>
      </p:sp>
      <p:sp>
        <p:nvSpPr>
          <p:cNvPr id="14" name="Text 11"/>
          <p:cNvSpPr/>
          <p:nvPr/>
        </p:nvSpPr>
        <p:spPr>
          <a:xfrm>
            <a:off x="10902791" y="5790843"/>
            <a:ext cx="2363272" cy="2953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18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Служить Родине</a:t>
            </a:r>
            <a:endParaRPr lang="en-US" sz="1850" dirty="0"/>
          </a:p>
        </p:txBody>
      </p:sp>
      <p:sp>
        <p:nvSpPr>
          <p:cNvPr id="15" name="Text 12"/>
          <p:cNvSpPr/>
          <p:nvPr/>
        </p:nvSpPr>
        <p:spPr>
          <a:xfrm>
            <a:off x="10200084" y="6199584"/>
            <a:ext cx="3768685" cy="15120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14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Жить - Родине служить. Эта пословица говорит о том, что каждый человек может внести свой вклад в развитие и процветание своей Родины.</a:t>
            </a:r>
            <a:endParaRPr lang="en-US" sz="14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656755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Заключение: Я - гражданин России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6280190" y="3414474"/>
            <a:ext cx="7556421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Гражданственность и патриотизм - важнейшие качества, которые формируют наше общество и делают его сильнее. Любовь к России начинается с любви к малой Родине - месту, где мы родились, где живут родные и друзья.</a:t>
            </a:r>
            <a:endParaRPr lang="en-US" sz="1750" dirty="0"/>
          </a:p>
        </p:txBody>
      </p:sp>
      <p:sp>
        <p:nvSpPr>
          <p:cNvPr id="5" name="Text 2"/>
          <p:cNvSpPr/>
          <p:nvPr/>
        </p:nvSpPr>
        <p:spPr>
          <a:xfrm>
            <a:off x="6280190" y="5121235"/>
            <a:ext cx="7556421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Каждый из нас может сделать свой вклад в процветание России. "Я – гражданин России!" - это не просто слова, а гордое и ответственное заявление. Задание: напишите мини-сочинение "Что для тебя значит Родина?"</a:t>
            </a: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782</Words>
  <Application>Microsoft Office PowerPoint</Application>
  <PresentationFormat>Произвольный</PresentationFormat>
  <Paragraphs>81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Calibri</vt:lpstr>
      <vt:lpstr>Arial</vt:lpstr>
      <vt:lpstr>Alexandria</vt:lpstr>
      <vt:lpstr>Nobile</vt:lpstr>
      <vt:lpstr>Nobile Medium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Дом</cp:lastModifiedBy>
  <cp:revision>2</cp:revision>
  <dcterms:created xsi:type="dcterms:W3CDTF">2024-12-16T07:50:41Z</dcterms:created>
  <dcterms:modified xsi:type="dcterms:W3CDTF">2024-12-24T23:38:04Z</dcterms:modified>
</cp:coreProperties>
</file>