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80" r:id="rId2"/>
    <p:sldId id="257" r:id="rId3"/>
    <p:sldId id="258" r:id="rId4"/>
    <p:sldId id="259" r:id="rId5"/>
    <p:sldId id="260" r:id="rId6"/>
    <p:sldId id="282" r:id="rId7"/>
    <p:sldId id="261" r:id="rId8"/>
    <p:sldId id="262" r:id="rId9"/>
    <p:sldId id="266" r:id="rId10"/>
    <p:sldId id="263" r:id="rId11"/>
    <p:sldId id="264" r:id="rId12"/>
    <p:sldId id="265" r:id="rId13"/>
    <p:sldId id="281" r:id="rId14"/>
    <p:sldId id="27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3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741724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612033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2245934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D60AD80-D20D-4A98-B354-04FFCD8C4098}" type="datetimeFigureOut">
              <a:rPr lang="ru-RU" smtClean="0"/>
              <a:t>21.03.2023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2004433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D60AD80-D20D-4A98-B354-04FFCD8C4098}" type="datetimeFigureOut">
              <a:rPr lang="ru-RU" smtClean="0"/>
              <a:t>21.03.2023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1742766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D60AD80-D20D-4A98-B354-04FFCD8C4098}" type="datetimeFigureOut">
              <a:rPr lang="ru-RU" smtClean="0"/>
              <a:t>21.03.2023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3802806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60AD80-D20D-4A98-B354-04FFCD8C4098}" type="datetimeFigureOut">
              <a:rPr lang="ru-RU" smtClean="0"/>
              <a:t>21.03.2023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905174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8D60AD80-D20D-4A98-B354-04FFCD8C4098}" type="datetimeFigureOut">
              <a:rPr lang="ru-RU" smtClean="0"/>
              <a:t>21.03.2023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1009757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B555F36-C53B-4669-829C-47B37E72B2B5}" type="slidenum">
              <a:rPr lang="ru-RU" smtClean="0"/>
              <a:t>‹#›</a:t>
            </a:fld>
            <a:endParaRPr lang="ru-RU"/>
          </a:p>
        </p:txBody>
      </p:sp>
      <p:sp>
        <p:nvSpPr>
          <p:cNvPr id="5" name="Date Placeholder 4"/>
          <p:cNvSpPr>
            <a:spLocks noGrp="1"/>
          </p:cNvSpPr>
          <p:nvPr>
            <p:ph type="dt" sz="half" idx="10"/>
          </p:nvPr>
        </p:nvSpPr>
        <p:spPr/>
        <p:txBody>
          <a:bodyPr/>
          <a:lstStyle/>
          <a:p>
            <a:fld id="{8D60AD80-D20D-4A98-B354-04FFCD8C4098}" type="datetimeFigureOut">
              <a:rPr lang="ru-RU" smtClean="0"/>
              <a:t>21.03.2023</a:t>
            </a:fld>
            <a:endParaRPr lang="ru-RU"/>
          </a:p>
        </p:txBody>
      </p:sp>
    </p:spTree>
    <p:extLst>
      <p:ext uri="{BB962C8B-B14F-4D97-AF65-F5344CB8AC3E}">
        <p14:creationId xmlns:p14="http://schemas.microsoft.com/office/powerpoint/2010/main" val="1422354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401709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15495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42718569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597257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41367114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476969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D60AD80-D20D-4A98-B354-04FFCD8C4098}" type="datetimeFigureOut">
              <a:rPr lang="ru-RU" smtClean="0"/>
              <a:t>21.03.2023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B555F36-C53B-4669-829C-47B37E72B2B5}" type="slidenum">
              <a:rPr lang="ru-RU" smtClean="0"/>
              <a:t>‹#›</a:t>
            </a:fld>
            <a:endParaRPr lang="ru-RU"/>
          </a:p>
        </p:txBody>
      </p:sp>
    </p:spTree>
    <p:extLst>
      <p:ext uri="{BB962C8B-B14F-4D97-AF65-F5344CB8AC3E}">
        <p14:creationId xmlns:p14="http://schemas.microsoft.com/office/powerpoint/2010/main" val="1560392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D60AD80-D20D-4A98-B354-04FFCD8C4098}" type="datetimeFigureOut">
              <a:rPr lang="ru-RU" smtClean="0"/>
              <a:t>21.03.2023</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B555F36-C53B-4669-829C-47B37E72B2B5}" type="slidenum">
              <a:rPr lang="ru-RU" smtClean="0"/>
              <a:t>‹#›</a:t>
            </a:fld>
            <a:endParaRPr lang="ru-RU"/>
          </a:p>
        </p:txBody>
      </p:sp>
    </p:spTree>
    <p:extLst>
      <p:ext uri="{BB962C8B-B14F-4D97-AF65-F5344CB8AC3E}">
        <p14:creationId xmlns:p14="http://schemas.microsoft.com/office/powerpoint/2010/main" val="3718687965"/>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3905" y="2279232"/>
            <a:ext cx="1305347" cy="1556160"/>
          </a:xfrm>
        </p:spPr>
        <p:txBody>
          <a:bodyPr>
            <a:normAutofit/>
          </a:bodyPr>
          <a:lstStyle/>
          <a:p>
            <a:endParaRPr lang="ru-RU" sz="3200" dirty="0"/>
          </a:p>
        </p:txBody>
      </p:sp>
      <p:sp>
        <p:nvSpPr>
          <p:cNvPr id="5" name="Прямоугольник 4"/>
          <p:cNvSpPr/>
          <p:nvPr/>
        </p:nvSpPr>
        <p:spPr>
          <a:xfrm>
            <a:off x="2471351" y="1340768"/>
            <a:ext cx="7678489" cy="5416868"/>
          </a:xfrm>
          <a:prstGeom prst="rect">
            <a:avLst/>
          </a:prstGeom>
        </p:spPr>
        <p:txBody>
          <a:bodyPr wrap="square">
            <a:spAutoFit/>
          </a:bodyPr>
          <a:lstStyle/>
          <a:p>
            <a:r>
              <a:rPr lang="ru-RU" dirty="0"/>
              <a:t>  </a:t>
            </a:r>
          </a:p>
          <a:p>
            <a:pPr algn="ctr"/>
            <a:r>
              <a:rPr lang="ru-RU" sz="2800" b="1" dirty="0">
                <a:solidFill>
                  <a:srgbClr val="FF0000"/>
                </a:solidFill>
                <a:latin typeface="Bahnschrift Condensed" pitchFamily="34" charset="0"/>
              </a:rPr>
              <a:t> </a:t>
            </a:r>
            <a:r>
              <a:rPr lang="ru-RU" sz="3600" b="1" dirty="0">
                <a:solidFill>
                  <a:srgbClr val="7030A0"/>
                </a:solidFill>
                <a:latin typeface="Bahnschrift Condensed" pitchFamily="34" charset="0"/>
              </a:rPr>
              <a:t>Пальчиковый театр по сказке</a:t>
            </a:r>
          </a:p>
          <a:p>
            <a:pPr algn="ctr"/>
            <a:r>
              <a:rPr lang="ru-RU" sz="3600" b="1" dirty="0">
                <a:solidFill>
                  <a:srgbClr val="7030A0"/>
                </a:solidFill>
                <a:latin typeface="Bahnschrift Condensed" pitchFamily="34" charset="0"/>
              </a:rPr>
              <a:t> </a:t>
            </a:r>
            <a:r>
              <a:rPr lang="ru-RU" sz="3600" b="1" dirty="0">
                <a:solidFill>
                  <a:srgbClr val="FF0000"/>
                </a:solidFill>
                <a:latin typeface="Bahnschrift Condensed" pitchFamily="34" charset="0"/>
              </a:rPr>
              <a:t>«Теремок»</a:t>
            </a:r>
          </a:p>
          <a:p>
            <a:pPr algn="r"/>
            <a:endParaRPr lang="ru-RU" sz="2800" b="1" dirty="0">
              <a:solidFill>
                <a:srgbClr val="FF0000"/>
              </a:solidFill>
              <a:latin typeface="Bahnschrift Condensed" pitchFamily="34" charset="0"/>
            </a:endParaRPr>
          </a:p>
          <a:p>
            <a:pPr algn="r"/>
            <a:endParaRPr lang="ru-RU" sz="2800" b="1" dirty="0">
              <a:solidFill>
                <a:srgbClr val="002060"/>
              </a:solidFill>
              <a:latin typeface="Bahnschrift Condensed" pitchFamily="34" charset="0"/>
            </a:endParaRPr>
          </a:p>
          <a:p>
            <a:pPr algn="r"/>
            <a:endParaRPr lang="ru-RU" sz="2800" b="1" dirty="0">
              <a:solidFill>
                <a:srgbClr val="002060"/>
              </a:solidFill>
              <a:latin typeface="Bahnschrift Condensed" pitchFamily="34" charset="0"/>
            </a:endParaRPr>
          </a:p>
          <a:p>
            <a:pPr algn="r"/>
            <a:endParaRPr lang="ru-RU" sz="2800" b="1" dirty="0">
              <a:solidFill>
                <a:srgbClr val="002060"/>
              </a:solidFill>
              <a:latin typeface="Bahnschrift Condensed" pitchFamily="34" charset="0"/>
            </a:endParaRPr>
          </a:p>
          <a:p>
            <a:pPr algn="r"/>
            <a:r>
              <a:rPr lang="ru-RU" sz="2800" b="1" dirty="0">
                <a:solidFill>
                  <a:srgbClr val="002060"/>
                </a:solidFill>
                <a:latin typeface="Bahnschrift Condensed" pitchFamily="34" charset="0"/>
              </a:rPr>
              <a:t>Выполнила: </a:t>
            </a:r>
            <a:r>
              <a:rPr lang="ru-RU" sz="2800" b="1" dirty="0" err="1">
                <a:solidFill>
                  <a:srgbClr val="002060"/>
                </a:solidFill>
                <a:latin typeface="Bahnschrift Condensed" pitchFamily="34" charset="0"/>
              </a:rPr>
              <a:t>Валебная</a:t>
            </a:r>
            <a:r>
              <a:rPr lang="ru-RU" sz="2800" b="1" dirty="0">
                <a:solidFill>
                  <a:srgbClr val="002060"/>
                </a:solidFill>
                <a:latin typeface="Bahnschrift Condensed" pitchFamily="34" charset="0"/>
              </a:rPr>
              <a:t> Н.В.</a:t>
            </a:r>
          </a:p>
          <a:p>
            <a:pPr algn="r"/>
            <a:r>
              <a:rPr lang="ru-RU" sz="2800" b="1" dirty="0">
                <a:solidFill>
                  <a:srgbClr val="002060"/>
                </a:solidFill>
                <a:latin typeface="Bahnschrift Condensed" pitchFamily="34" charset="0"/>
              </a:rPr>
              <a:t>МБДОУ детский сад №1 «Светлячок»</a:t>
            </a:r>
          </a:p>
          <a:p>
            <a:pPr algn="r"/>
            <a:endParaRPr lang="ru-RU" sz="2800" b="1" dirty="0">
              <a:solidFill>
                <a:srgbClr val="002060"/>
              </a:solidFill>
              <a:latin typeface="Bahnschrift Condensed" pitchFamily="34" charset="0"/>
            </a:endParaRPr>
          </a:p>
          <a:p>
            <a:pPr algn="r"/>
            <a:endParaRPr lang="ru-RU" sz="2800" b="1" dirty="0">
              <a:solidFill>
                <a:srgbClr val="002060"/>
              </a:solidFill>
              <a:latin typeface="Bahnschrift Condensed" pitchFamily="34" charset="0"/>
            </a:endParaRPr>
          </a:p>
          <a:p>
            <a:pPr algn="r"/>
            <a:endParaRPr lang="ru-RU" sz="1600" b="1" dirty="0">
              <a:solidFill>
                <a:srgbClr val="002060"/>
              </a:solidFill>
              <a:latin typeface="Bahnschrift Condensed" pitchFamily="34" charset="0"/>
            </a:endParaRPr>
          </a:p>
          <a:p>
            <a:pPr algn="ctr"/>
            <a:r>
              <a:rPr lang="ru-RU" sz="1600" b="1" dirty="0">
                <a:solidFill>
                  <a:srgbClr val="00B050"/>
                </a:solidFill>
                <a:latin typeface="Bahnschrift Condensed" pitchFamily="34" charset="0"/>
              </a:rPr>
              <a:t>Г. Семенов 2023год.</a:t>
            </a:r>
          </a:p>
        </p:txBody>
      </p:sp>
      <p:pic>
        <p:nvPicPr>
          <p:cNvPr id="3074" name="Picture 2">
            <a:extLst>
              <a:ext uri="{FF2B5EF4-FFF2-40B4-BE49-F238E27FC236}">
                <a16:creationId xmlns:a16="http://schemas.microsoft.com/office/drawing/2014/main" id="{3AFF0D4F-7983-E647-F254-7566105677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339" y="3340347"/>
            <a:ext cx="5156109" cy="3428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137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C6C67D-6F27-0747-FA0D-4DE916C0279F}"/>
              </a:ext>
            </a:extLst>
          </p:cNvPr>
          <p:cNvSpPr>
            <a:spLocks noGrp="1"/>
          </p:cNvSpPr>
          <p:nvPr>
            <p:ph type="title"/>
          </p:nvPr>
        </p:nvSpPr>
        <p:spPr/>
        <p:txBody>
          <a:bodyPr/>
          <a:lstStyle/>
          <a:p>
            <a:pPr algn="ctr"/>
            <a:r>
              <a:rPr lang="ru-RU" sz="4400" b="1" kern="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Актуальность</a:t>
            </a:r>
            <a:br>
              <a:rPr lang="ru-RU" sz="4400" kern="100" dirty="0">
                <a:effectLst/>
                <a:latin typeface="Calibri" panose="020F0502020204030204" pitchFamily="34" charset="0"/>
                <a:ea typeface="Calibri" panose="020F0502020204030204" pitchFamily="34" charset="0"/>
                <a:cs typeface="Times New Roman" panose="02020603050405020304" pitchFamily="18" charset="0"/>
              </a:rPr>
            </a:br>
            <a:endParaRPr lang="ru-RU" dirty="0"/>
          </a:p>
        </p:txBody>
      </p:sp>
      <p:sp>
        <p:nvSpPr>
          <p:cNvPr id="3" name="Объект 2">
            <a:extLst>
              <a:ext uri="{FF2B5EF4-FFF2-40B4-BE49-F238E27FC236}">
                <a16:creationId xmlns:a16="http://schemas.microsoft.com/office/drawing/2014/main" id="{53C4D25E-137B-B007-1798-6CCF2C346675}"/>
              </a:ext>
            </a:extLst>
          </p:cNvPr>
          <p:cNvSpPr>
            <a:spLocks noGrp="1"/>
          </p:cNvSpPr>
          <p:nvPr>
            <p:ph idx="1"/>
          </p:nvPr>
        </p:nvSpPr>
        <p:spPr>
          <a:xfrm>
            <a:off x="838200" y="1111348"/>
            <a:ext cx="10515600" cy="5381527"/>
          </a:xfrm>
        </p:spPr>
        <p:txBody>
          <a:bodyPr>
            <a:normAutofit fontScale="92500"/>
          </a:bodyPr>
          <a:lstStyle/>
          <a:p>
            <a:pPr algn="just">
              <a:lnSpc>
                <a:spcPct val="107000"/>
              </a:lnSpc>
              <a:spcAft>
                <a:spcPts val="800"/>
              </a:spcAft>
            </a:pPr>
            <a:r>
              <a:rPr lang="ru-RU" sz="20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Одним из самых эффективных способов развития ребёнка в младшем возрасте является театрализованные игры. Это всегда близко и понятно детям, ведь в основе театра лежит игра.</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0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Для детей в возрасте 3-4лет, пальчиковый театр – это понятный, увлекательный и любимый вид деятельности. Но, самое главное – стимулирует развитие мышления ребёнка, вырабатывает ловкость, умения управлять своими движениями.</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ru-RU" sz="2000" kern="0" dirty="0">
                <a:solidFill>
                  <a:srgbClr val="181818"/>
                </a:solidFill>
                <a:effectLst/>
                <a:latin typeface="Times New Roman" panose="02020603050405020304" pitchFamily="18" charset="0"/>
                <a:ea typeface="Times New Roman" panose="02020603050405020304" pitchFamily="18" charset="0"/>
              </a:rPr>
              <a:t>Театрализованная деятельность в детском саду - это самый лучший способ, чтобы помочь детям раскрыть себя. Эта деятельность для детей словно развлечение, так как положительные эмоции помогают ребёнку раскрепоститься, и, как бы «включают» фантазию для дальнейшего перевоплощения. Одна из самых главных задач - это развитие речи и эта задача решается с помощью произносимых слов, словосочетаний, стихотворных строчек. С каждым разом, обыгрывая сказку, или ситуацию слова произносятся чётче и с выражением. Чем чаще проводится театрализованная деятельность, тем быстрее ребёнок начинает различать монологическую речь от диалогической. Именно игра в театр помогает раскрыть личность, особенность и индивидуальность ребёнка. В театрализованной деятельности очень легко сформировать новые и необходимые навыки, обучить и рассказать, так как ребёнок занять очень интересным делом и игра вызывает хорошее эмоциональное состояние</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714268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E9D0397-19BD-C6B3-A3DD-44BC324A7B54}"/>
              </a:ext>
            </a:extLst>
          </p:cNvPr>
          <p:cNvSpPr>
            <a:spLocks noGrp="1"/>
          </p:cNvSpPr>
          <p:nvPr>
            <p:ph type="title"/>
          </p:nvPr>
        </p:nvSpPr>
        <p:spPr/>
        <p:txBody>
          <a:bodyPr/>
          <a:lstStyle/>
          <a:p>
            <a:pPr algn="ctr"/>
            <a:r>
              <a:rPr lang="ru-RU" b="1" dirty="0">
                <a:solidFill>
                  <a:srgbClr val="FF0000"/>
                </a:solidFill>
              </a:rPr>
              <a:t>Пальчиковый театр своими руками</a:t>
            </a:r>
          </a:p>
        </p:txBody>
      </p:sp>
      <p:sp>
        <p:nvSpPr>
          <p:cNvPr id="3" name="Объект 2">
            <a:extLst>
              <a:ext uri="{FF2B5EF4-FFF2-40B4-BE49-F238E27FC236}">
                <a16:creationId xmlns:a16="http://schemas.microsoft.com/office/drawing/2014/main" id="{87621FB3-673B-DE92-703A-FE5F558E81D0}"/>
              </a:ext>
            </a:extLst>
          </p:cNvPr>
          <p:cNvSpPr>
            <a:spLocks noGrp="1"/>
          </p:cNvSpPr>
          <p:nvPr>
            <p:ph idx="1"/>
          </p:nvPr>
        </p:nvSpPr>
        <p:spPr/>
        <p:txBody>
          <a:bodyPr>
            <a:normAutofit lnSpcReduction="10000"/>
          </a:bodyPr>
          <a:lstStyle/>
          <a:p>
            <a:pPr algn="just">
              <a:lnSpc>
                <a:spcPct val="107000"/>
              </a:lnSpc>
              <a:spcAft>
                <a:spcPts val="800"/>
              </a:spcAft>
            </a:pPr>
            <a:r>
              <a:rPr lang="ru-RU" sz="18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В основе пальчикового театра — движения рук, сопровождающиеся рифмой, стихотворением, рассказом, сказкой. Это развивает мелкую моторику пальчиков, что активизирует деятельность головного мозга, в частности, речевых зон — исчезает монотонность, появляется красивая интонация, развивается фантазия. Ребенок при этом — и творец, и актер, и зритель. Это занятие интересное и полезное одновременно. Соединение этих свойств – золотое правило всех развивающих упражнений. Для развития речи детей я использую в своей работе пальчиковый  театр.</a:t>
            </a:r>
            <a:endParaRPr lang="ru-RU"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18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Пальчиковый театр и игры с пальчиками развивают мозг ребенка, стимулируют развитие речи, творческие способности, фантазию малыша. Простые движения помогают убрать напряжение не только с самих рук, но и расслабить мышцы всего тела. Они способны улучшить произношение многих звуков. Чем лучше работают пальцы и вся кисть, тем лучше ребенок говорит.</a:t>
            </a:r>
            <a:endParaRPr lang="ru-RU"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120330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C9FEDE7-177D-F9D5-624A-6AEB4793B09F}"/>
              </a:ext>
            </a:extLst>
          </p:cNvPr>
          <p:cNvSpPr>
            <a:spLocks noGrp="1"/>
          </p:cNvSpPr>
          <p:nvPr>
            <p:ph type="title"/>
          </p:nvPr>
        </p:nvSpPr>
        <p:spPr/>
        <p:txBody>
          <a:bodyPr/>
          <a:lstStyle/>
          <a:p>
            <a:pPr algn="ctr"/>
            <a:r>
              <a:rPr lang="ru-RU" b="1" dirty="0">
                <a:solidFill>
                  <a:srgbClr val="FF0000"/>
                </a:solidFill>
              </a:rPr>
              <a:t>Цель</a:t>
            </a:r>
          </a:p>
        </p:txBody>
      </p:sp>
      <p:sp>
        <p:nvSpPr>
          <p:cNvPr id="3" name="Объект 2">
            <a:extLst>
              <a:ext uri="{FF2B5EF4-FFF2-40B4-BE49-F238E27FC236}">
                <a16:creationId xmlns:a16="http://schemas.microsoft.com/office/drawing/2014/main" id="{5D428594-2EF6-9BA8-C2A6-C9444504781D}"/>
              </a:ext>
            </a:extLst>
          </p:cNvPr>
          <p:cNvSpPr>
            <a:spLocks noGrp="1"/>
          </p:cNvSpPr>
          <p:nvPr>
            <p:ph idx="1"/>
          </p:nvPr>
        </p:nvSpPr>
        <p:spPr>
          <a:xfrm>
            <a:off x="677334" y="1431756"/>
            <a:ext cx="5522942" cy="5077327"/>
          </a:xfrm>
        </p:spPr>
        <p:txBody>
          <a:bodyPr/>
          <a:lstStyle/>
          <a:p>
            <a:pPr marL="0" indent="0">
              <a:buNone/>
            </a:pPr>
            <a:r>
              <a:rPr lang="ru-RU" sz="32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развивать мелкую моторику рук в сочетании с речью; развитие коммуникативных способностей детей дошкольного возраста в процессе пальчикового театра.</a:t>
            </a:r>
            <a:endParaRPr lang="ru-RU"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1030" name="Picture 6">
            <a:extLst>
              <a:ext uri="{FF2B5EF4-FFF2-40B4-BE49-F238E27FC236}">
                <a16:creationId xmlns:a16="http://schemas.microsoft.com/office/drawing/2014/main" id="{B2A29400-F237-7E2B-19D5-A6D8FA1FCFB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15" r="5349" b="5566"/>
          <a:stretch/>
        </p:blipFill>
        <p:spPr bwMode="auto">
          <a:xfrm>
            <a:off x="6200276" y="3012627"/>
            <a:ext cx="4628592" cy="3334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035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045B3EB-B376-4078-8213-5BA3AA83516F}"/>
              </a:ext>
            </a:extLst>
          </p:cNvPr>
          <p:cNvSpPr>
            <a:spLocks noGrp="1"/>
          </p:cNvSpPr>
          <p:nvPr>
            <p:ph type="title"/>
          </p:nvPr>
        </p:nvSpPr>
        <p:spPr/>
        <p:txBody>
          <a:bodyPr/>
          <a:lstStyle/>
          <a:p>
            <a:pPr algn="ctr"/>
            <a:r>
              <a:rPr lang="ru-RU" b="1" dirty="0">
                <a:solidFill>
                  <a:srgbClr val="FF0000"/>
                </a:solidFill>
              </a:rPr>
              <a:t>Задачи</a:t>
            </a:r>
          </a:p>
        </p:txBody>
      </p:sp>
      <p:sp>
        <p:nvSpPr>
          <p:cNvPr id="3" name="Объект 2">
            <a:extLst>
              <a:ext uri="{FF2B5EF4-FFF2-40B4-BE49-F238E27FC236}">
                <a16:creationId xmlns:a16="http://schemas.microsoft.com/office/drawing/2014/main" id="{9BB6482B-0A7A-B584-150C-DF909A8060AC}"/>
              </a:ext>
            </a:extLst>
          </p:cNvPr>
          <p:cNvSpPr>
            <a:spLocks noGrp="1"/>
          </p:cNvSpPr>
          <p:nvPr>
            <p:ph idx="1"/>
          </p:nvPr>
        </p:nvSpPr>
        <p:spPr/>
        <p:txBody>
          <a:bodyPr/>
          <a:lstStyle/>
          <a:p>
            <a:pPr algn="just">
              <a:lnSpc>
                <a:spcPct val="107000"/>
              </a:lnSpc>
              <a:spcAft>
                <a:spcPts val="800"/>
              </a:spcAft>
            </a:pPr>
            <a:r>
              <a:rPr lang="ru-RU"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развивает внимание, мышление, память, оказывает благоприятное влияние на речь ребенка, т.е. стимулирует речевое развитие;</a:t>
            </a:r>
            <a:endParaRPr lang="ru-RU"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развивает кисти рук, они становятся  более подвижными и гибкими, что поможет в дальнейшем овладеть навыками письма.</a:t>
            </a:r>
            <a:endParaRPr lang="ru-RU"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Вызывать положительные эмоции; прививать устойчивый интерес к театру;</a:t>
            </a:r>
            <a:endParaRPr lang="ru-RU"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9178305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39BA213-1989-ED40-F16C-971A63641439}"/>
              </a:ext>
            </a:extLst>
          </p:cNvPr>
          <p:cNvSpPr txBox="1"/>
          <p:nvPr/>
        </p:nvSpPr>
        <p:spPr>
          <a:xfrm>
            <a:off x="534572" y="393894"/>
            <a:ext cx="9580099" cy="4401205"/>
          </a:xfrm>
          <a:prstGeom prst="rect">
            <a:avLst/>
          </a:prstGeom>
          <a:noFill/>
        </p:spPr>
        <p:txBody>
          <a:bodyPr wrap="square">
            <a:spAutoFit/>
          </a:bodyPr>
          <a:lstStyle/>
          <a:p>
            <a:pPr algn="ctr"/>
            <a:endParaRPr lang="ru-RU" sz="4000" dirty="0"/>
          </a:p>
          <a:p>
            <a:pPr algn="ctr"/>
            <a:r>
              <a:rPr lang="ru-RU" sz="4000" dirty="0"/>
              <a:t>Пальчиковые игры   </a:t>
            </a:r>
          </a:p>
          <a:p>
            <a:pPr algn="ctr"/>
            <a:r>
              <a:rPr lang="ru-RU" sz="4000" dirty="0"/>
              <a:t>развивают не только интерес к книге, </a:t>
            </a:r>
          </a:p>
          <a:p>
            <a:pPr algn="ctr"/>
            <a:r>
              <a:rPr lang="ru-RU" sz="4000" dirty="0"/>
              <a:t>но и мозг ребенка, </a:t>
            </a:r>
          </a:p>
          <a:p>
            <a:pPr algn="ctr"/>
            <a:r>
              <a:rPr lang="ru-RU" sz="4000" dirty="0"/>
              <a:t>стимулируют творческие способности, </a:t>
            </a:r>
          </a:p>
          <a:p>
            <a:pPr algn="ctr"/>
            <a:r>
              <a:rPr lang="ru-RU" sz="4000" dirty="0"/>
              <a:t> развивают фантазию </a:t>
            </a:r>
          </a:p>
          <a:p>
            <a:pPr algn="ctr"/>
            <a:r>
              <a:rPr lang="ru-RU" sz="4000" dirty="0"/>
              <a:t>и речь.</a:t>
            </a:r>
            <a:r>
              <a:rPr lang="ru-RU" dirty="0">
                <a:solidFill>
                  <a:srgbClr val="002060"/>
                </a:solidFill>
              </a:rPr>
              <a:t> </a:t>
            </a:r>
            <a:endParaRPr lang="ru-RU" dirty="0"/>
          </a:p>
        </p:txBody>
      </p:sp>
    </p:spTree>
    <p:extLst>
      <p:ext uri="{BB962C8B-B14F-4D97-AF65-F5344CB8AC3E}">
        <p14:creationId xmlns:p14="http://schemas.microsoft.com/office/powerpoint/2010/main" val="181108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49502CC-FE15-F576-EE99-0913ACCB89A2}"/>
              </a:ext>
            </a:extLst>
          </p:cNvPr>
          <p:cNvSpPr>
            <a:spLocks noGrp="1"/>
          </p:cNvSpPr>
          <p:nvPr>
            <p:ph type="title"/>
          </p:nvPr>
        </p:nvSpPr>
        <p:spPr/>
        <p:txBody>
          <a:bodyPr/>
          <a:lstStyle/>
          <a:p>
            <a:pPr algn="ctr"/>
            <a:r>
              <a:rPr lang="ru-RU" b="1" dirty="0">
                <a:solidFill>
                  <a:srgbClr val="FF0000"/>
                </a:solidFill>
              </a:rPr>
              <a:t>Описание</a:t>
            </a:r>
          </a:p>
        </p:txBody>
      </p:sp>
      <p:sp>
        <p:nvSpPr>
          <p:cNvPr id="3" name="Объект 2">
            <a:extLst>
              <a:ext uri="{FF2B5EF4-FFF2-40B4-BE49-F238E27FC236}">
                <a16:creationId xmlns:a16="http://schemas.microsoft.com/office/drawing/2014/main" id="{0346479F-61AE-939F-8787-B14B5857B31A}"/>
              </a:ext>
            </a:extLst>
          </p:cNvPr>
          <p:cNvSpPr>
            <a:spLocks noGrp="1"/>
          </p:cNvSpPr>
          <p:nvPr>
            <p:ph idx="1"/>
          </p:nvPr>
        </p:nvSpPr>
        <p:spPr>
          <a:xfrm>
            <a:off x="604911" y="2011679"/>
            <a:ext cx="7301131" cy="4481196"/>
          </a:xfrm>
        </p:spPr>
        <p:txBody>
          <a:bodyPr>
            <a:normAutofit fontScale="70000" lnSpcReduction="20000"/>
          </a:bodyPr>
          <a:lstStyle/>
          <a:p>
            <a:r>
              <a:rPr lang="ru-RU" sz="3200" kern="0" dirty="0">
                <a:solidFill>
                  <a:srgbClr val="181818"/>
                </a:solidFill>
                <a:effectLst/>
                <a:latin typeface="Times New Roman" panose="02020603050405020304" pitchFamily="18" charset="0"/>
                <a:ea typeface="Times New Roman" panose="02020603050405020304" pitchFamily="18" charset="0"/>
              </a:rPr>
              <a:t>Шиты из фетра, куклы-герои на пальчики рук.</a:t>
            </a:r>
          </a:p>
          <a:p>
            <a:pPr algn="just">
              <a:lnSpc>
                <a:spcPct val="107000"/>
              </a:lnSpc>
              <a:spcAft>
                <a:spcPts val="800"/>
              </a:spcAft>
            </a:pPr>
            <a:r>
              <a:rPr lang="ru-RU" sz="35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То, что нам понадобится для работы над пальчиковым театром «Теремок»:</a:t>
            </a:r>
            <a:endParaRPr lang="ru-RU" sz="35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35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фетр тонкий; клей момент; иголка; ножницы</a:t>
            </a:r>
            <a:endParaRPr lang="ru-RU" sz="35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sz="3200" kern="0" dirty="0">
              <a:solidFill>
                <a:srgbClr val="181818"/>
              </a:solidFill>
              <a:effectLst/>
              <a:latin typeface="Times New Roman" panose="02020603050405020304" pitchFamily="18" charset="0"/>
              <a:ea typeface="Times New Roman" panose="02020603050405020304" pitchFamily="18" charset="0"/>
            </a:endParaRPr>
          </a:p>
          <a:p>
            <a:r>
              <a:rPr lang="ru-RU" sz="3200" kern="0" dirty="0">
                <a:solidFill>
                  <a:srgbClr val="181818"/>
                </a:solidFill>
                <a:effectLst/>
                <a:latin typeface="Times New Roman" panose="02020603050405020304" pitchFamily="18" charset="0"/>
                <a:ea typeface="Times New Roman" panose="02020603050405020304" pitchFamily="18" charset="0"/>
                <a:cs typeface="Times New Roman" panose="02020603050405020304" pitchFamily="18" charset="0"/>
              </a:rPr>
              <a:t>Куклы  можно использовать для знакомства и изучения счета (например, в сказке «Теремок» стали жить мышка, лягушка, заяц втроем, потом пришла лиса – их стало четверо); для знакомства с героями и сюжетом сказки, для знакомства с понятиями «справа – слева», «рядом», «друг за другом»;</a:t>
            </a:r>
            <a:endParaRPr lang="ru-RU" sz="3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ru-RU" sz="3200" dirty="0"/>
          </a:p>
        </p:txBody>
      </p:sp>
      <p:pic>
        <p:nvPicPr>
          <p:cNvPr id="4" name="Picture 2" descr="Материалы для создания пальчикового театра &quot;Теремок&quot; из фетра: фото 1">
            <a:extLst>
              <a:ext uri="{FF2B5EF4-FFF2-40B4-BE49-F238E27FC236}">
                <a16:creationId xmlns:a16="http://schemas.microsoft.com/office/drawing/2014/main" id="{052B249F-3F79-2C48-8FDE-74B636D999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8260" y="2545824"/>
            <a:ext cx="3347232" cy="2229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009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8F4F30-4B78-C060-51D3-840996518750}"/>
              </a:ext>
            </a:extLst>
          </p:cNvPr>
          <p:cNvSpPr>
            <a:spLocks noGrp="1"/>
          </p:cNvSpPr>
          <p:nvPr>
            <p:ph type="title"/>
          </p:nvPr>
        </p:nvSpPr>
        <p:spPr>
          <a:xfrm>
            <a:off x="253218" y="365125"/>
            <a:ext cx="9200272" cy="3063875"/>
          </a:xfrm>
        </p:spPr>
        <p:txBody>
          <a:bodyPr>
            <a:noAutofit/>
          </a:bodyPr>
          <a:lstStyle/>
          <a:p>
            <a:pPr algn="ctr">
              <a:lnSpc>
                <a:spcPct val="107000"/>
              </a:lnSpc>
              <a:spcAft>
                <a:spcPts val="800"/>
              </a:spcAft>
            </a:pPr>
            <a: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Для приобщения семьи к театру ,была проведена беседа.</a:t>
            </a:r>
            <a:b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Тема: «Театр в жизни ребенка». </a:t>
            </a:r>
            <a:b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Родители для лучшего понимания данной темы подготовили театры: «Пальчиковый театр -Теремок».</a:t>
            </a:r>
            <a:b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Цель: окунуться в детство и вспомнить свои впечатления.</a:t>
            </a:r>
            <a:br>
              <a:rPr lang="ru-RU" sz="2800" kern="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ru-RU" sz="2800" dirty="0">
              <a:solidFill>
                <a:schemeClr val="tx1"/>
              </a:solidFill>
            </a:endParaRPr>
          </a:p>
        </p:txBody>
      </p:sp>
      <p:pic>
        <p:nvPicPr>
          <p:cNvPr id="4098" name="Picture 2" descr="Мастер-класс по созданию пальчикового театра &quot;Теремок&quot; из фетра: фото 27">
            <a:extLst>
              <a:ext uri="{FF2B5EF4-FFF2-40B4-BE49-F238E27FC236}">
                <a16:creationId xmlns:a16="http://schemas.microsoft.com/office/drawing/2014/main" id="{33136C12-5BC5-6CF8-A133-DA58AF8A582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025" b="14290"/>
          <a:stretch/>
        </p:blipFill>
        <p:spPr bwMode="auto">
          <a:xfrm>
            <a:off x="2377439" y="3563278"/>
            <a:ext cx="4332715" cy="2718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305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61B2AE2-768E-95D7-E6F4-8F6372658441}"/>
              </a:ext>
            </a:extLst>
          </p:cNvPr>
          <p:cNvSpPr>
            <a:spLocks noGrp="1"/>
          </p:cNvSpPr>
          <p:nvPr>
            <p:ph type="title"/>
          </p:nvPr>
        </p:nvSpPr>
        <p:spPr/>
        <p:txBody>
          <a:bodyPr>
            <a:normAutofit fontScale="90000"/>
          </a:bodyPr>
          <a:lstStyle/>
          <a:p>
            <a:r>
              <a:rPr lang="ru-RU" sz="1400" b="0" i="0" dirty="0">
                <a:solidFill>
                  <a:srgbClr val="000000"/>
                </a:solidFill>
                <a:effectLst/>
                <a:latin typeface="Arial" panose="020B0604020202020204" pitchFamily="34" charset="0"/>
              </a:rPr>
              <a:t>1). Подготовим такие детали: 2 основы, деталь для глаз из белого фетра и ещё два чёрных овала для глаз.</a:t>
            </a:r>
            <a:br>
              <a:rPr lang="ru-RU" sz="1400" b="0" i="0" dirty="0">
                <a:solidFill>
                  <a:srgbClr val="000000"/>
                </a:solidFill>
                <a:effectLst/>
                <a:latin typeface="Arial" panose="020B0604020202020204" pitchFamily="34" charset="0"/>
              </a:rPr>
            </a:br>
            <a:r>
              <a:rPr lang="ru-RU" sz="1400" b="0" i="0" dirty="0">
                <a:solidFill>
                  <a:srgbClr val="000000"/>
                </a:solidFill>
                <a:effectLst/>
                <a:latin typeface="Arial" panose="020B0604020202020204" pitchFamily="34" charset="0"/>
              </a:rPr>
              <a:t>2) Мелкие детали можно приклеивать на фетр. Наносим клей момент на белую деталь и клеим её на переднюю часть. Затем приклеим сверху чёрные глазки. Красными нитками швом «назад иголка» вышиваем рот</a:t>
            </a:r>
            <a:br>
              <a:rPr lang="ru-RU" sz="1400" dirty="0"/>
            </a:br>
            <a:r>
              <a:rPr lang="ru-RU" sz="1400" dirty="0">
                <a:solidFill>
                  <a:schemeClr val="tx1"/>
                </a:solidFill>
              </a:rPr>
              <a:t>3)</a:t>
            </a:r>
            <a:r>
              <a:rPr lang="ru-RU" sz="1400" b="0" i="0" dirty="0">
                <a:solidFill>
                  <a:srgbClr val="000000"/>
                </a:solidFill>
                <a:effectLst/>
                <a:latin typeface="Arial" panose="020B0604020202020204" pitchFamily="34" charset="0"/>
              </a:rPr>
              <a:t>Теперь складываем две части тела и сшиваем, используя петельный шов</a:t>
            </a:r>
            <a:r>
              <a:rPr lang="ru-RU" sz="1600" b="0" i="0" dirty="0">
                <a:solidFill>
                  <a:srgbClr val="000000"/>
                </a:solidFill>
                <a:effectLst/>
                <a:latin typeface="Arial" panose="020B0604020202020204" pitchFamily="34" charset="0"/>
              </a:rPr>
              <a:t>. Низ игрушки не сшиваем, чтобы можно было её надеть на пальчик</a:t>
            </a:r>
            <a:br>
              <a:rPr lang="ru-RU" sz="1600" dirty="0"/>
            </a:br>
            <a:br>
              <a:rPr lang="ru-RU" sz="1600" dirty="0"/>
            </a:br>
            <a:endParaRPr lang="ru-RU" sz="1600" dirty="0">
              <a:latin typeface="+mn-lt"/>
            </a:endParaRPr>
          </a:p>
        </p:txBody>
      </p:sp>
      <p:pic>
        <p:nvPicPr>
          <p:cNvPr id="2050" name="Picture 2" descr="Мастер-класс по созданию пальчикового театра &quot;Теремок&quot; из фетра: фото 2">
            <a:extLst>
              <a:ext uri="{FF2B5EF4-FFF2-40B4-BE49-F238E27FC236}">
                <a16:creationId xmlns:a16="http://schemas.microsoft.com/office/drawing/2014/main" id="{168FD9A3-9D12-A18E-EE39-CA430F67316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902" b="17371"/>
          <a:stretch/>
        </p:blipFill>
        <p:spPr bwMode="auto">
          <a:xfrm>
            <a:off x="396257" y="2042206"/>
            <a:ext cx="3239745" cy="197879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Мастер-класс по созданию пальчикового театра &quot;Теремок&quot; из фетра: фото 6">
            <a:extLst>
              <a:ext uri="{FF2B5EF4-FFF2-40B4-BE49-F238E27FC236}">
                <a16:creationId xmlns:a16="http://schemas.microsoft.com/office/drawing/2014/main" id="{E97DB73D-090A-5F7B-7229-15ECDC9F39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662" t="23056" r="10221" b="14557"/>
          <a:stretch/>
        </p:blipFill>
        <p:spPr bwMode="auto">
          <a:xfrm>
            <a:off x="7764470" y="2057245"/>
            <a:ext cx="3910819" cy="1978796"/>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Мастер-класс по созданию пальчикового театра &quot;Теремок&quot; из фетра: фото 11">
            <a:extLst>
              <a:ext uri="{FF2B5EF4-FFF2-40B4-BE49-F238E27FC236}">
                <a16:creationId xmlns:a16="http://schemas.microsoft.com/office/drawing/2014/main" id="{DC5EDD35-B8E8-936A-3371-9866DEB88D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889" b="14557"/>
          <a:stretch/>
        </p:blipFill>
        <p:spPr bwMode="auto">
          <a:xfrm>
            <a:off x="4016142" y="2042206"/>
            <a:ext cx="3272585" cy="19787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Мастер-класс по созданию пальчикового театра &quot;Теремок&quot; из фетра: фото 14">
            <a:extLst>
              <a:ext uri="{FF2B5EF4-FFF2-40B4-BE49-F238E27FC236}">
                <a16:creationId xmlns:a16="http://schemas.microsoft.com/office/drawing/2014/main" id="{6DA8D0AF-11EB-7EFD-8389-4C246B9E065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889" t="14628" r="3427" b="14558"/>
          <a:stretch/>
        </p:blipFill>
        <p:spPr bwMode="auto">
          <a:xfrm>
            <a:off x="3931996" y="4501078"/>
            <a:ext cx="3859226" cy="200708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Мастер-класс по созданию пальчикового театра &quot;Теремок&quot; из фетра: фото 23">
            <a:extLst>
              <a:ext uri="{FF2B5EF4-FFF2-40B4-BE49-F238E27FC236}">
                <a16:creationId xmlns:a16="http://schemas.microsoft.com/office/drawing/2014/main" id="{41E70093-9ED5-AB6C-5DC3-411728D9393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9317" b="16493"/>
          <a:stretch/>
        </p:blipFill>
        <p:spPr bwMode="auto">
          <a:xfrm>
            <a:off x="8254397" y="4501078"/>
            <a:ext cx="3272585" cy="200708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Мастер-класс по созданию пальчикового театра &quot;Теремок&quot; из фетра: фото 19">
            <a:extLst>
              <a:ext uri="{FF2B5EF4-FFF2-40B4-BE49-F238E27FC236}">
                <a16:creationId xmlns:a16="http://schemas.microsoft.com/office/drawing/2014/main" id="{D7AEAFE8-2C2C-478C-CB05-E0CAD763A41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7366" b="15294"/>
          <a:stretch/>
        </p:blipFill>
        <p:spPr bwMode="auto">
          <a:xfrm>
            <a:off x="340292" y="4501077"/>
            <a:ext cx="3295710" cy="2007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3204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B57CBBB-C8D4-EA8D-69A6-37922D4BFEAC}"/>
              </a:ext>
            </a:extLst>
          </p:cNvPr>
          <p:cNvPicPr>
            <a:picLocks noChangeAspect="1"/>
          </p:cNvPicPr>
          <p:nvPr/>
        </p:nvPicPr>
        <p:blipFill rotWithShape="1">
          <a:blip r:embed="rId2">
            <a:extLst>
              <a:ext uri="{28A0092B-C50C-407E-A947-70E740481C1C}">
                <a14:useLocalDpi xmlns:a14="http://schemas.microsoft.com/office/drawing/2010/main" val="0"/>
              </a:ext>
            </a:extLst>
          </a:blip>
          <a:srcRect t="18462" r="25578"/>
          <a:stretch/>
        </p:blipFill>
        <p:spPr>
          <a:xfrm>
            <a:off x="714064" y="393896"/>
            <a:ext cx="3843869" cy="559190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Рисунок 4">
            <a:extLst>
              <a:ext uri="{FF2B5EF4-FFF2-40B4-BE49-F238E27FC236}">
                <a16:creationId xmlns:a16="http://schemas.microsoft.com/office/drawing/2014/main" id="{0B054559-5DE2-0817-59FF-2C49B07B1F7F}"/>
              </a:ext>
            </a:extLst>
          </p:cNvPr>
          <p:cNvPicPr>
            <a:picLocks noChangeAspect="1"/>
          </p:cNvPicPr>
          <p:nvPr/>
        </p:nvPicPr>
        <p:blipFill rotWithShape="1">
          <a:blip r:embed="rId3">
            <a:extLst>
              <a:ext uri="{28A0092B-C50C-407E-A947-70E740481C1C}">
                <a14:useLocalDpi xmlns:a14="http://schemas.microsoft.com/office/drawing/2010/main" val="0"/>
              </a:ext>
            </a:extLst>
          </a:blip>
          <a:srcRect t="12718" r="6949"/>
          <a:stretch/>
        </p:blipFill>
        <p:spPr>
          <a:xfrm>
            <a:off x="6200837" y="1325880"/>
            <a:ext cx="5277099" cy="372794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668765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4485D76E-709F-7363-EF31-68A2147EDA51}"/>
              </a:ext>
            </a:extLst>
          </p:cNvPr>
          <p:cNvPicPr>
            <a:picLocks noChangeAspect="1"/>
          </p:cNvPicPr>
          <p:nvPr/>
        </p:nvPicPr>
        <p:blipFill rotWithShape="1">
          <a:blip r:embed="rId2">
            <a:extLst>
              <a:ext uri="{28A0092B-C50C-407E-A947-70E740481C1C}">
                <a14:useLocalDpi xmlns:a14="http://schemas.microsoft.com/office/drawing/2010/main" val="0"/>
              </a:ext>
            </a:extLst>
          </a:blip>
          <a:srcRect t="27282"/>
          <a:stretch/>
        </p:blipFill>
        <p:spPr>
          <a:xfrm>
            <a:off x="807624" y="675248"/>
            <a:ext cx="3092740" cy="498699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Рисунок 4">
            <a:extLst>
              <a:ext uri="{FF2B5EF4-FFF2-40B4-BE49-F238E27FC236}">
                <a16:creationId xmlns:a16="http://schemas.microsoft.com/office/drawing/2014/main" id="{8E75CF51-6321-8A78-F03E-7492919C0210}"/>
              </a:ext>
            </a:extLst>
          </p:cNvPr>
          <p:cNvPicPr>
            <a:picLocks noChangeAspect="1"/>
          </p:cNvPicPr>
          <p:nvPr/>
        </p:nvPicPr>
        <p:blipFill rotWithShape="1">
          <a:blip r:embed="rId3">
            <a:extLst>
              <a:ext uri="{28A0092B-C50C-407E-A947-70E740481C1C}">
                <a14:useLocalDpi xmlns:a14="http://schemas.microsoft.com/office/drawing/2010/main" val="0"/>
              </a:ext>
            </a:extLst>
          </a:blip>
          <a:srcRect r="10360"/>
          <a:stretch/>
        </p:blipFill>
        <p:spPr>
          <a:xfrm>
            <a:off x="7084830" y="675248"/>
            <a:ext cx="3536279" cy="523813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13582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C386BE30-7B40-638E-753A-D95EE0DE5C5D}"/>
              </a:ext>
            </a:extLst>
          </p:cNvPr>
          <p:cNvPicPr>
            <a:picLocks noChangeAspect="1"/>
          </p:cNvPicPr>
          <p:nvPr/>
        </p:nvPicPr>
        <p:blipFill rotWithShape="1">
          <a:blip r:embed="rId2">
            <a:extLst>
              <a:ext uri="{28A0092B-C50C-407E-A947-70E740481C1C}">
                <a14:useLocalDpi xmlns:a14="http://schemas.microsoft.com/office/drawing/2010/main" val="0"/>
              </a:ext>
            </a:extLst>
          </a:blip>
          <a:srcRect l="5852" t="9846" r="4371" b="5127"/>
          <a:stretch/>
        </p:blipFill>
        <p:spPr>
          <a:xfrm>
            <a:off x="1688121" y="566141"/>
            <a:ext cx="3001109" cy="615821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Рисунок 4">
            <a:extLst>
              <a:ext uri="{FF2B5EF4-FFF2-40B4-BE49-F238E27FC236}">
                <a16:creationId xmlns:a16="http://schemas.microsoft.com/office/drawing/2014/main" id="{B8797DF3-A0D2-549A-D8E9-BF289C826F21}"/>
              </a:ext>
            </a:extLst>
          </p:cNvPr>
          <p:cNvPicPr>
            <a:picLocks noChangeAspect="1"/>
          </p:cNvPicPr>
          <p:nvPr/>
        </p:nvPicPr>
        <p:blipFill rotWithShape="1">
          <a:blip r:embed="rId3">
            <a:extLst>
              <a:ext uri="{28A0092B-C50C-407E-A947-70E740481C1C}">
                <a14:useLocalDpi xmlns:a14="http://schemas.microsoft.com/office/drawing/2010/main" val="0"/>
              </a:ext>
            </a:extLst>
          </a:blip>
          <a:srcRect l="4518" t="10666" r="5703" b="7487"/>
          <a:stretch/>
        </p:blipFill>
        <p:spPr>
          <a:xfrm>
            <a:off x="6274192" y="566141"/>
            <a:ext cx="3117694" cy="615821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69010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E3C1E0-4F90-5651-3624-53A993DA8168}"/>
              </a:ext>
            </a:extLst>
          </p:cNvPr>
          <p:cNvSpPr txBox="1"/>
          <p:nvPr/>
        </p:nvSpPr>
        <p:spPr>
          <a:xfrm>
            <a:off x="313509" y="0"/>
            <a:ext cx="8837022" cy="5293757"/>
          </a:xfrm>
          <a:prstGeom prst="rect">
            <a:avLst/>
          </a:prstGeom>
          <a:noFill/>
        </p:spPr>
        <p:txBody>
          <a:bodyPr wrap="square">
            <a:spAutoFit/>
          </a:bodyPr>
          <a:lstStyle/>
          <a:p>
            <a:endParaRPr lang="ru-RU" dirty="0">
              <a:solidFill>
                <a:schemeClr val="tx1"/>
              </a:solidFill>
            </a:endParaRPr>
          </a:p>
          <a:p>
            <a:pPr algn="ctr"/>
            <a:r>
              <a:rPr lang="ru-RU" sz="4000" dirty="0">
                <a:solidFill>
                  <a:schemeClr val="tx1"/>
                </a:solidFill>
              </a:rPr>
              <a:t>Таким образом, использование театра на занятиях, в индивидуальной работе с детьми помогают мне корректировать эмоционально – волевую сферу ребенка, развивают речь, укрепляют связь</a:t>
            </a:r>
          </a:p>
          <a:p>
            <a:pPr marL="0" indent="0" algn="ctr">
              <a:buNone/>
            </a:pPr>
            <a:r>
              <a:rPr lang="ru-RU" sz="4000" dirty="0">
                <a:solidFill>
                  <a:schemeClr val="tx1"/>
                </a:solidFill>
              </a:rPr>
              <a:t>     ребёнок – воспитатель.</a:t>
            </a:r>
          </a:p>
        </p:txBody>
      </p:sp>
    </p:spTree>
    <p:extLst>
      <p:ext uri="{BB962C8B-B14F-4D97-AF65-F5344CB8AC3E}">
        <p14:creationId xmlns:p14="http://schemas.microsoft.com/office/powerpoint/2010/main" val="4079629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1179094"/>
            <a:ext cx="9976203" cy="1323439"/>
          </a:xfrm>
          <a:prstGeom prst="rect">
            <a:avLst/>
          </a:prstGeom>
        </p:spPr>
        <p:txBody>
          <a:bodyPr wrap="square">
            <a:spAutoFit/>
          </a:bodyPr>
          <a:lstStyle/>
          <a:p>
            <a:pPr algn="ctr"/>
            <a:endParaRPr lang="ru-RU" sz="4000" b="1" dirty="0">
              <a:ln w="10541" cmpd="sng">
                <a:solidFill>
                  <a:schemeClr val="tx1"/>
                </a:solidFill>
                <a:prstDash val="solid"/>
              </a:ln>
              <a:solidFill>
                <a:srgbClr val="002060"/>
              </a:solidFill>
            </a:endParaRPr>
          </a:p>
          <a:p>
            <a:pPr algn="ctr"/>
            <a:r>
              <a:rPr lang="ru-RU" sz="4000" b="1" dirty="0">
                <a:ln w="10541" cmpd="sng">
                  <a:solidFill>
                    <a:schemeClr val="tx1"/>
                  </a:solidFill>
                  <a:prstDash val="solid"/>
                </a:ln>
                <a:solidFill>
                  <a:srgbClr val="002060"/>
                </a:solidFill>
              </a:rPr>
              <a:t>СПАСИБО ЗА ВНИМАНИЕ!</a:t>
            </a:r>
          </a:p>
        </p:txBody>
      </p:sp>
      <p:pic>
        <p:nvPicPr>
          <p:cNvPr id="6" name="Рисунок 5">
            <a:extLst>
              <a:ext uri="{FF2B5EF4-FFF2-40B4-BE49-F238E27FC236}">
                <a16:creationId xmlns:a16="http://schemas.microsoft.com/office/drawing/2014/main" id="{2EDED092-6111-8689-D9E9-5E2BF29948F1}"/>
              </a:ext>
            </a:extLst>
          </p:cNvPr>
          <p:cNvPicPr>
            <a:picLocks noChangeAspect="1"/>
          </p:cNvPicPr>
          <p:nvPr/>
        </p:nvPicPr>
        <p:blipFill rotWithShape="1">
          <a:blip r:embed="rId2">
            <a:extLst>
              <a:ext uri="{28A0092B-C50C-407E-A947-70E740481C1C}">
                <a14:useLocalDpi xmlns:a14="http://schemas.microsoft.com/office/drawing/2010/main" val="0"/>
              </a:ext>
            </a:extLst>
          </a:blip>
          <a:srcRect t="12718" r="6949"/>
          <a:stretch/>
        </p:blipFill>
        <p:spPr>
          <a:xfrm>
            <a:off x="3076073" y="3128210"/>
            <a:ext cx="4632527" cy="327259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297310222"/>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108</TotalTime>
  <Words>746</Words>
  <Application>Microsoft Office PowerPoint</Application>
  <PresentationFormat>Широкоэкранный</PresentationFormat>
  <Paragraphs>46</Paragraphs>
  <Slides>14</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14</vt:i4>
      </vt:variant>
    </vt:vector>
  </HeadingPairs>
  <TitlesOfParts>
    <vt:vector size="21" baseType="lpstr">
      <vt:lpstr>Arial</vt:lpstr>
      <vt:lpstr>Bahnschrift Condensed</vt:lpstr>
      <vt:lpstr>Calibri</vt:lpstr>
      <vt:lpstr>Times New Roman</vt:lpstr>
      <vt:lpstr>Trebuchet MS</vt:lpstr>
      <vt:lpstr>Wingdings 3</vt:lpstr>
      <vt:lpstr>Аспект</vt:lpstr>
      <vt:lpstr>Презентация PowerPoint</vt:lpstr>
      <vt:lpstr>Актуальность </vt:lpstr>
      <vt:lpstr>Пальчиковый театр своими руками</vt:lpstr>
      <vt:lpstr>Цель</vt:lpstr>
      <vt:lpstr>Задачи</vt:lpstr>
      <vt:lpstr>Презентация PowerPoint</vt:lpstr>
      <vt:lpstr>Описание</vt:lpstr>
      <vt:lpstr>Для приобщения семьи к театру ,была проведена беседа. Тема: «Театр в жизни ребенка».  Родители для лучшего понимания данной темы подготовили театры: «Пальчиковый театр -Теремок».  Цель: окунуться в детство и вспомнить свои впечатления. </vt:lpstr>
      <vt:lpstr>1). Подготовим такие детали: 2 основы, деталь для глаз из белого фетра и ещё два чёрных овала для глаз. 2) Мелкие детали можно приклеивать на фетр. Наносим клей момент на белую деталь и клеим её на переднюю часть. Затем приклеим сверху чёрные глазки. Красными нитками швом «назад иголка» вышиваем рот 3)Теперь складываем две части тела и сшиваем, используя петельный шов. Низ игрушки не сшиваем, чтобы можно было её надеть на пальчик  </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5</cp:revision>
  <dcterms:created xsi:type="dcterms:W3CDTF">2023-03-21T01:54:30Z</dcterms:created>
  <dcterms:modified xsi:type="dcterms:W3CDTF">2023-03-21T11:00:20Z</dcterms:modified>
</cp:coreProperties>
</file>