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1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FD1A8-0844-4E0D-BD67-9D9F42511DB4}" type="datetimeFigureOut">
              <a:rPr lang="ru-RU" smtClean="0"/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52CB9-4C65-4D2F-BD8A-1FD7317B81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5822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FD1A8-0844-4E0D-BD67-9D9F42511DB4}" type="datetimeFigureOut">
              <a:rPr lang="ru-RU" smtClean="0"/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52CB9-4C65-4D2F-BD8A-1FD7317B81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7519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FD1A8-0844-4E0D-BD67-9D9F42511DB4}" type="datetimeFigureOut">
              <a:rPr lang="ru-RU" smtClean="0"/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52CB9-4C65-4D2F-BD8A-1FD7317B81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6563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FD1A8-0844-4E0D-BD67-9D9F42511DB4}" type="datetimeFigureOut">
              <a:rPr lang="ru-RU" smtClean="0"/>
              <a:t>07.02.2022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52CB9-4C65-4D2F-BD8A-1FD7317B81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4568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FD1A8-0844-4E0D-BD67-9D9F42511DB4}" type="datetimeFigureOut">
              <a:rPr lang="ru-RU" smtClean="0"/>
              <a:t>07.02.2022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52CB9-4C65-4D2F-BD8A-1FD7317B81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8669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FD1A8-0844-4E0D-BD67-9D9F42511DB4}" type="datetimeFigureOut">
              <a:rPr lang="ru-RU" smtClean="0"/>
              <a:t>07.02.2022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52CB9-4C65-4D2F-BD8A-1FD7317B81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73953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FD1A8-0844-4E0D-BD67-9D9F42511DB4}" type="datetimeFigureOut">
              <a:rPr lang="ru-RU" smtClean="0"/>
              <a:t>07.02.2022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52CB9-4C65-4D2F-BD8A-1FD7317B81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3349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FD1A8-0844-4E0D-BD67-9D9F42511DB4}" type="datetimeFigureOut">
              <a:rPr lang="ru-RU" smtClean="0"/>
              <a:t>07.02.2022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52CB9-4C65-4D2F-BD8A-1FD7317B81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9488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FD1A8-0844-4E0D-BD67-9D9F42511DB4}" type="datetimeFigureOut">
              <a:rPr lang="ru-RU" smtClean="0"/>
              <a:t>07.02.2022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52CB9-4C65-4D2F-BD8A-1FD7317B81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382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FD1A8-0844-4E0D-BD67-9D9F42511DB4}" type="datetimeFigureOut">
              <a:rPr lang="ru-RU" smtClean="0"/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52CB9-4C65-4D2F-BD8A-1FD7317B81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49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FD1A8-0844-4E0D-BD67-9D9F42511DB4}" type="datetimeFigureOut">
              <a:rPr lang="ru-RU" smtClean="0"/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52CB9-4C65-4D2F-BD8A-1FD7317B81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01613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3FD1A8-0844-4E0D-BD67-9D9F42511DB4}" type="datetimeFigureOut">
              <a:rPr lang="ru-RU" smtClean="0"/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652CB9-4C65-4D2F-BD8A-1FD7317B81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4226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752"/>
            <a:ext cx="9144000" cy="6827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9512" y="2060848"/>
            <a:ext cx="89644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«Игрушки</a:t>
            </a:r>
            <a:r>
              <a:rPr lang="ru-RU" sz="48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как оценить их </a:t>
            </a:r>
            <a:r>
              <a:rPr lang="ru-RU" sz="48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качество»</a:t>
            </a:r>
            <a:endParaRPr lang="ru-RU" sz="48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24128" y="4509120"/>
            <a:ext cx="34198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</a:t>
            </a:r>
          </a:p>
          <a:p>
            <a:pPr algn="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педагог-психолог</a:t>
            </a:r>
          </a:p>
          <a:p>
            <a:pPr algn="r"/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Радаева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О.В.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8984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8"/>
            <a:ext cx="9144000" cy="6848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1340768"/>
            <a:ext cx="903649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большинства из нас детство связано с любимыми игрушками, которые остались в памяти как близкие друзья, как воплощение теплоты и значимости той невозвратимой поры.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Нормальное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ребенка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становление его внутреннего мира немыслимы без игры, а следовательно, без игрушки.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Игрушки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ребенка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та «среда», которая позволяет исследовать окружающий мир, формировать и реализовывать творческие способности, выражать чувства; игрушки учат общаться и познавать себя. Это, с одной стороны; с другой стороны, игрушка - тот товар, который взрослый выбирает и покупает для своих детей. Данный вид товара сохраняет свой рейтинг во все времена. Подбор игрушек - дело серьезное и ответственное. От успешного решения этой проблемы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зависят настроение ребенка и прогресс в его развитии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614414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005064"/>
            <a:ext cx="6055232" cy="2590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516154"/>
            <a:ext cx="8964487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Выбрать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игрушку в настоящее время чрезвычайно трудно: наряду с </a:t>
            </a:r>
            <a:r>
              <a:rPr lang="ru-RU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традиционными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(куклы, мишки, мячики) появляются </a:t>
            </a:r>
            <a:r>
              <a:rPr lang="ru-RU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новые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(динозавры, пауки,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покемоны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пр.), невиданные даже самыми молодыми родителями.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сориентироваться в этом мире продукции?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оценить их игровой и развивающий потенциал?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выбрать то, что нужно ребенку?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сложившейся стихии рынка ответ на эти вопросы чрезвычайно труден. Как показывают опросы, в большинстве случаев игрушки выбираются и покупаются стихийно, в силу сложившихся обстоятельств или внешних, поверхностных признаков (привлекательность, величина, стоимость, желание угодить ребенку и пр.).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07285" y="54489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Выбор игрушек </a:t>
            </a:r>
            <a:endParaRPr lang="ru-RU" sz="24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9220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952" y="3736832"/>
            <a:ext cx="3480048" cy="3121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7504" y="188640"/>
            <a:ext cx="885698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Развивающий потенциал игрушки, ее педагогическую «полезность» взрослые либо вовсе не учитывают, либо целиком доверяются прилагаемой аннотации, в которой производитель пишет все, что хочет. Отсутствие каких-либо ценностных ориентиров на рынке игрушек (как у производителей, так и у покупателей) приводит к их бесконтрольному производству, бессистемной закупке и бессмысленному потреблению. В результате прилавки магазинов и детские комнаты завалены однотипными и, как правило, бесполезными (а иногда и вредными!) игрушками, но нужных и важных для детского развития нигде нет. Такая ситуация весьма негативно отражается на качестве игры, а следовательно, и на эффективности развития ребенка.</a:t>
            </a:r>
          </a:p>
        </p:txBody>
      </p:sp>
    </p:spTree>
    <p:extLst>
      <p:ext uri="{BB962C8B-B14F-4D97-AF65-F5344CB8AC3E}">
        <p14:creationId xmlns:p14="http://schemas.microsoft.com/office/powerpoint/2010/main" val="434608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907704" y="133181"/>
            <a:ext cx="59046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Чрезвычайно </a:t>
            </a:r>
            <a:r>
              <a:rPr lang="ru-RU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важно при выборе игрушек </a:t>
            </a:r>
            <a:r>
              <a:rPr lang="ru-RU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учитывать:</a:t>
            </a:r>
            <a:endParaRPr lang="ru-RU" sz="24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59632" y="1916832"/>
            <a:ext cx="741682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возможный психологический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эффект;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учитывание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мнения педагогов и психологов;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санитарно-гигиенические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свойства;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эстетичность</a:t>
            </a:r>
          </a:p>
        </p:txBody>
      </p:sp>
    </p:spTree>
    <p:extLst>
      <p:ext uri="{BB962C8B-B14F-4D97-AF65-F5344CB8AC3E}">
        <p14:creationId xmlns:p14="http://schemas.microsoft.com/office/powerpoint/2010/main" val="2279282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738" y="-4763"/>
            <a:ext cx="9144000" cy="685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619672" y="188640"/>
            <a:ext cx="64087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Функции игрушек</a:t>
            </a:r>
            <a:endParaRPr lang="ru-RU" sz="32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3568" y="2132856"/>
            <a:ext cx="799288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1.Активизация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детской деятельности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2.Распространенное средство развития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Стимуляция осмысленной активности ребенка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ru-RU" sz="2800" dirty="0"/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Становление новых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 ребенка</a:t>
            </a: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5.Развивающий и образовательный эффект.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1692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606" y="1588"/>
            <a:ext cx="9144000" cy="685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297798" y="245839"/>
            <a:ext cx="6912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Виды деятельности детей</a:t>
            </a:r>
            <a:endParaRPr lang="ru-RU" sz="24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436096" y="980728"/>
            <a:ext cx="2592288" cy="35283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/>
              <a:t>виды деятельности, внутри которых происходит усвоение способов действия с предметами и на этой основе формирование интеллектуальных, познавательных сил детей, их технических возможностей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899592" y="980728"/>
            <a:ext cx="2592288" cy="35283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виды, внутри которых происходит преимущественное освоение смыслов, задач и норм отношений между людьми и на этой основе - социальное и личностное развитие ребенка, т.е. его желания, интересы, чувства</a:t>
            </a:r>
          </a:p>
        </p:txBody>
      </p:sp>
    </p:spTree>
    <p:extLst>
      <p:ext uri="{BB962C8B-B14F-4D97-AF65-F5344CB8AC3E}">
        <p14:creationId xmlns:p14="http://schemas.microsoft.com/office/powerpoint/2010/main" val="1418791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034" y="0"/>
            <a:ext cx="9144000" cy="685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99592" y="332656"/>
            <a:ext cx="71287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8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акие </a:t>
            </a:r>
            <a:r>
              <a:rPr lang="ru-RU" sz="28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бывают игрушки, для чего они нужны и что каждая из них может дать для </a:t>
            </a:r>
            <a:r>
              <a:rPr lang="ru-RU" sz="28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</a:t>
            </a:r>
            <a:endParaRPr lang="ru-RU" sz="28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916832"/>
            <a:ext cx="82089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1.Игрушки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способствующие социально-эмоциональному развитию (или развитию личностной сферы), предполагающие общение или обращение с ними как с живыми персонажами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514350" indent="-514350">
              <a:buAutoNum type="arabicPeriod"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Игрушки, способствующие развитию интеллектуально-познавательных и моторных способностей.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4149080"/>
            <a:ext cx="91309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Например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для детей от одного года до 3 лет главная, ведущая деятельность - предметная, в которой ребенок овладевает различными действиями с предметами, учится соотносить форму, размер, расположение отдельных деталей. Поэтому нужны прежде всего игрушки второй группы. А в дошкольном возрасте - от 3 до 6 лет - ведущей деятельностью становится ролевая игра, для которой необходимы игрушки первой группы. Кроме выделенных двух линий развития, есть и третья. Речь идет о физическом развитии и воспитании ребенка. Задача укрепления здоровья, формирования физических качеств: силы, выносливости, ловкости, меткости и пр. - важнейшая для воспитания детей.</a:t>
            </a:r>
          </a:p>
        </p:txBody>
      </p:sp>
    </p:spTree>
    <p:extLst>
      <p:ext uri="{BB962C8B-B14F-4D97-AF65-F5344CB8AC3E}">
        <p14:creationId xmlns:p14="http://schemas.microsoft.com/office/powerpoint/2010/main" val="4266287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85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650" y="548680"/>
            <a:ext cx="871296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Требования, которые необходимо учитывать при выборе конкретной игрушки</a:t>
            </a:r>
            <a:endParaRPr lang="ru-RU" sz="24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Психолого-педагогические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игрушка выступает как предмет деятельности ребенка и рассматривается с позиций возможного развивающего эффекта.</a:t>
            </a:r>
          </a:p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Социо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-культурные: игрушка рассматривается с точки зрения ее объективных свойств, имеющих наиболее важное значение для воспитания.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Технические: прочность, качество изготовления, безопасность для здоровья – первые и совершенно необходимые требования.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их отсутствии, т.е. при выявлении какой-либо опасности для здоровья ребенка, дальнейшую психолого-педагогическую оценку проводить нецелесообразно.</a:t>
            </a:r>
          </a:p>
        </p:txBody>
      </p:sp>
    </p:spTree>
    <p:extLst>
      <p:ext uri="{BB962C8B-B14F-4D97-AF65-F5344CB8AC3E}">
        <p14:creationId xmlns:p14="http://schemas.microsoft.com/office/powerpoint/2010/main" val="1986641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72" y="31284"/>
            <a:ext cx="9144000" cy="685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Rectangle 7"/>
          <p:cNvSpPr>
            <a:spLocks noChangeArrowheads="1"/>
          </p:cNvSpPr>
          <p:nvPr/>
        </p:nvSpPr>
        <p:spPr bwMode="auto">
          <a:xfrm rot="10800000" flipV="1">
            <a:off x="262801" y="378449"/>
            <a:ext cx="8881199" cy="5047536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Игрушки, способствующие социально-эмоциональному развитию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4D4D4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различные виды животных (мишки, зайчики, собачки и пр.); куклы со всевозможной кукольной утварью; наборы для игры в доктора, парикмахера, магазин; детали костюма и атрибуты, помогающие принять и удерживать игровую роль (халат и шапочка врача, руль для машины, милицейская фуражка, красная шапочка); транспортные игрушки (грузовик, поезд, машинка).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Игрушки, способствующие интеллектуально-познавательным и моторным способностям: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4D4D4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всевозможные кубики, конструкторы, </a:t>
            </a:r>
            <a:r>
              <a:rPr kumimoji="0" lang="ru-RU" altLang="ru-RU" sz="2400" b="0" i="0" u="none" strike="noStrike" cap="none" normalizeH="0" baseline="0" dirty="0" err="1" smtClean="0">
                <a:ln>
                  <a:noFill/>
                </a:ln>
                <a:solidFill>
                  <a:srgbClr val="4D4D4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пазлы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4D4D4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мозаика, лото, домино и пр.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Игрушки, способствующие развитию физических качеств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rgbClr val="4D4D4D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мячи, обручи, скакалки, кегли.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8531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94141" y="2568697"/>
            <a:ext cx="79208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40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7123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823</Words>
  <Application>Microsoft Office PowerPoint</Application>
  <PresentationFormat>Экран (4:3)</PresentationFormat>
  <Paragraphs>44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4</cp:revision>
  <dcterms:created xsi:type="dcterms:W3CDTF">2022-02-07T15:50:34Z</dcterms:created>
  <dcterms:modified xsi:type="dcterms:W3CDTF">2022-02-07T16:29:42Z</dcterms:modified>
</cp:coreProperties>
</file>