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47"/>
  </p:notesMasterIdLst>
  <p:sldIdLst>
    <p:sldId id="256" r:id="rId2"/>
    <p:sldId id="257" r:id="rId3"/>
    <p:sldId id="326" r:id="rId4"/>
    <p:sldId id="281" r:id="rId5"/>
    <p:sldId id="269" r:id="rId6"/>
    <p:sldId id="320" r:id="rId7"/>
    <p:sldId id="289" r:id="rId8"/>
    <p:sldId id="258" r:id="rId9"/>
    <p:sldId id="327" r:id="rId10"/>
    <p:sldId id="301" r:id="rId11"/>
    <p:sldId id="299" r:id="rId12"/>
    <p:sldId id="300" r:id="rId13"/>
    <p:sldId id="285" r:id="rId14"/>
    <p:sldId id="302" r:id="rId15"/>
    <p:sldId id="290" r:id="rId16"/>
    <p:sldId id="287" r:id="rId17"/>
    <p:sldId id="297" r:id="rId18"/>
    <p:sldId id="328" r:id="rId19"/>
    <p:sldId id="298" r:id="rId20"/>
    <p:sldId id="330" r:id="rId21"/>
    <p:sldId id="331" r:id="rId22"/>
    <p:sldId id="321" r:id="rId23"/>
    <p:sldId id="322" r:id="rId24"/>
    <p:sldId id="323" r:id="rId25"/>
    <p:sldId id="324" r:id="rId26"/>
    <p:sldId id="303" r:id="rId27"/>
    <p:sldId id="304" r:id="rId28"/>
    <p:sldId id="305" r:id="rId29"/>
    <p:sldId id="307" r:id="rId30"/>
    <p:sldId id="306" r:id="rId31"/>
    <p:sldId id="308" r:id="rId32"/>
    <p:sldId id="309" r:id="rId33"/>
    <p:sldId id="312" r:id="rId34"/>
    <p:sldId id="329" r:id="rId35"/>
    <p:sldId id="314" r:id="rId36"/>
    <p:sldId id="292" r:id="rId37"/>
    <p:sldId id="313" r:id="rId38"/>
    <p:sldId id="311" r:id="rId39"/>
    <p:sldId id="318" r:id="rId40"/>
    <p:sldId id="317" r:id="rId41"/>
    <p:sldId id="315" r:id="rId42"/>
    <p:sldId id="316" r:id="rId43"/>
    <p:sldId id="319" r:id="rId44"/>
    <p:sldId id="310" r:id="rId45"/>
    <p:sldId id="325" r:id="rId4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161" autoAdjust="0"/>
  </p:normalViewPr>
  <p:slideViewPr>
    <p:cSldViewPr>
      <p:cViewPr varScale="1">
        <p:scale>
          <a:sx n="107" d="100"/>
          <a:sy n="107" d="100"/>
        </p:scale>
        <p:origin x="114" y="19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64B274D-24EB-4358-909D-790231A8E9C1}" type="datetimeFigureOut">
              <a:rPr lang="ru-RU" smtClean="0"/>
              <a:pPr/>
              <a:t>10.04.2024</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0E4E00D-AE6D-46D7-9710-0750ADEC0325}"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9302A827-3E9D-463B-A438-AA26EE152FEE}" type="datetimeFigureOut">
              <a:rPr lang="ru-RU" smtClean="0"/>
              <a:pPr/>
              <a:t>10.04.2024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4F075E6-D3BB-4831-9AA0-E9F6DE54E2DC}" type="slidenum">
              <a:rPr lang="ru-RU" smtClean="0"/>
              <a:pPr/>
              <a:t>‹#›</a:t>
            </a:fld>
            <a:endParaRPr lang="ru-RU"/>
          </a:p>
        </p:txBody>
      </p:sp>
    </p:spTree>
    <p:extLst>
      <p:ext uri="{BB962C8B-B14F-4D97-AF65-F5344CB8AC3E}">
        <p14:creationId xmlns:p14="http://schemas.microsoft.com/office/powerpoint/2010/main" val="22793691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302A827-3E9D-463B-A438-AA26EE152FEE}" type="datetimeFigureOut">
              <a:rPr lang="ru-RU" smtClean="0"/>
              <a:pPr/>
              <a:t>10.04.2024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4F075E6-D3BB-4831-9AA0-E9F6DE54E2DC}" type="slidenum">
              <a:rPr lang="ru-RU" smtClean="0"/>
              <a:pPr/>
              <a:t>‹#›</a:t>
            </a:fld>
            <a:endParaRPr lang="ru-RU"/>
          </a:p>
        </p:txBody>
      </p:sp>
    </p:spTree>
    <p:extLst>
      <p:ext uri="{BB962C8B-B14F-4D97-AF65-F5344CB8AC3E}">
        <p14:creationId xmlns:p14="http://schemas.microsoft.com/office/powerpoint/2010/main" val="1527778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302A827-3E9D-463B-A438-AA26EE152FEE}" type="datetimeFigureOut">
              <a:rPr lang="ru-RU" smtClean="0"/>
              <a:pPr/>
              <a:t>10.04.2024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4F075E6-D3BB-4831-9AA0-E9F6DE54E2DC}" type="slidenum">
              <a:rPr lang="ru-RU" smtClean="0"/>
              <a:pPr/>
              <a:t>‹#›</a:t>
            </a:fld>
            <a:endParaRPr lang="ru-RU"/>
          </a:p>
        </p:txBody>
      </p:sp>
    </p:spTree>
    <p:extLst>
      <p:ext uri="{BB962C8B-B14F-4D97-AF65-F5344CB8AC3E}">
        <p14:creationId xmlns:p14="http://schemas.microsoft.com/office/powerpoint/2010/main" val="15483762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9302A827-3E9D-463B-A438-AA26EE152FEE}" type="datetimeFigureOut">
              <a:rPr lang="ru-RU" smtClean="0"/>
              <a:pPr/>
              <a:t>10.04.2024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4F075E6-D3BB-4831-9AA0-E9F6DE54E2DC}" type="slidenum">
              <a:rPr lang="ru-RU" smtClean="0"/>
              <a:pPr/>
              <a:t>‹#›</a:t>
            </a:fld>
            <a:endParaRPr lang="ru-RU"/>
          </a:p>
        </p:txBody>
      </p:sp>
    </p:spTree>
    <p:extLst>
      <p:ext uri="{BB962C8B-B14F-4D97-AF65-F5344CB8AC3E}">
        <p14:creationId xmlns:p14="http://schemas.microsoft.com/office/powerpoint/2010/main" val="10242788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9302A827-3E9D-463B-A438-AA26EE152FEE}" type="datetimeFigureOut">
              <a:rPr lang="ru-RU" smtClean="0"/>
              <a:pPr/>
              <a:t>10.04.2024</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A4F075E6-D3BB-4831-9AA0-E9F6DE54E2DC}" type="slidenum">
              <a:rPr lang="ru-RU" smtClean="0"/>
              <a:pPr/>
              <a:t>‹#›</a:t>
            </a:fld>
            <a:endParaRPr lang="ru-RU"/>
          </a:p>
        </p:txBody>
      </p:sp>
    </p:spTree>
    <p:extLst>
      <p:ext uri="{BB962C8B-B14F-4D97-AF65-F5344CB8AC3E}">
        <p14:creationId xmlns:p14="http://schemas.microsoft.com/office/powerpoint/2010/main" val="2687544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9302A827-3E9D-463B-A438-AA26EE152FEE}" type="datetimeFigureOut">
              <a:rPr lang="ru-RU" smtClean="0"/>
              <a:pPr/>
              <a:t>10.04.2024</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A4F075E6-D3BB-4831-9AA0-E9F6DE54E2DC}" type="slidenum">
              <a:rPr lang="ru-RU" smtClean="0"/>
              <a:pPr/>
              <a:t>‹#›</a:t>
            </a:fld>
            <a:endParaRPr lang="ru-RU"/>
          </a:p>
        </p:txBody>
      </p:sp>
    </p:spTree>
    <p:extLst>
      <p:ext uri="{BB962C8B-B14F-4D97-AF65-F5344CB8AC3E}">
        <p14:creationId xmlns:p14="http://schemas.microsoft.com/office/powerpoint/2010/main" val="1560123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02A827-3E9D-463B-A438-AA26EE152FEE}" type="datetimeFigureOut">
              <a:rPr lang="ru-RU" smtClean="0"/>
              <a:pPr/>
              <a:t>10.04.2024</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A4F075E6-D3BB-4831-9AA0-E9F6DE54E2DC}" type="slidenum">
              <a:rPr lang="ru-RU" smtClean="0"/>
              <a:pPr/>
              <a:t>‹#›</a:t>
            </a:fld>
            <a:endParaRPr lang="ru-RU"/>
          </a:p>
        </p:txBody>
      </p:sp>
    </p:spTree>
    <p:extLst>
      <p:ext uri="{BB962C8B-B14F-4D97-AF65-F5344CB8AC3E}">
        <p14:creationId xmlns:p14="http://schemas.microsoft.com/office/powerpoint/2010/main" val="9344856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fld id="{9302A827-3E9D-463B-A438-AA26EE152FEE}" type="datetimeFigureOut">
              <a:rPr lang="ru-RU" smtClean="0"/>
              <a:pPr/>
              <a:t>10.04.2024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4F075E6-D3BB-4831-9AA0-E9F6DE54E2DC}" type="slidenum">
              <a:rPr lang="ru-RU" smtClean="0"/>
              <a:pPr/>
              <a:t>‹#›</a:t>
            </a:fld>
            <a:endParaRPr lang="ru-RU"/>
          </a:p>
        </p:txBody>
      </p:sp>
    </p:spTree>
    <p:extLst>
      <p:ext uri="{BB962C8B-B14F-4D97-AF65-F5344CB8AC3E}">
        <p14:creationId xmlns:p14="http://schemas.microsoft.com/office/powerpoint/2010/main" val="10546249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9302A827-3E9D-463B-A438-AA26EE152FEE}" type="datetimeFigureOut">
              <a:rPr lang="ru-RU" smtClean="0"/>
              <a:pPr/>
              <a:t>10.04.2024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4F075E6-D3BB-4831-9AA0-E9F6DE54E2DC}" type="slidenum">
              <a:rPr lang="ru-RU" smtClean="0"/>
              <a:pPr/>
              <a:t>‹#›</a:t>
            </a:fld>
            <a:endParaRPr lang="ru-RU"/>
          </a:p>
        </p:txBody>
      </p:sp>
    </p:spTree>
    <p:extLst>
      <p:ext uri="{BB962C8B-B14F-4D97-AF65-F5344CB8AC3E}">
        <p14:creationId xmlns:p14="http://schemas.microsoft.com/office/powerpoint/2010/main" val="11159884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302A827-3E9D-463B-A438-AA26EE152FEE}" type="datetimeFigureOut">
              <a:rPr lang="ru-RU" smtClean="0"/>
              <a:pPr/>
              <a:t>10.04.2024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4F075E6-D3BB-4831-9AA0-E9F6DE54E2DC}" type="slidenum">
              <a:rPr lang="ru-RU" smtClean="0"/>
              <a:pPr/>
              <a:t>‹#›</a:t>
            </a:fld>
            <a:endParaRPr lang="ru-RU"/>
          </a:p>
        </p:txBody>
      </p:sp>
    </p:spTree>
    <p:extLst>
      <p:ext uri="{BB962C8B-B14F-4D97-AF65-F5344CB8AC3E}">
        <p14:creationId xmlns:p14="http://schemas.microsoft.com/office/powerpoint/2010/main" val="3476854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302A827-3E9D-463B-A438-AA26EE152FEE}" type="datetimeFigureOut">
              <a:rPr lang="ru-RU" smtClean="0"/>
              <a:pPr/>
              <a:t>10.04.2024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4F075E6-D3BB-4831-9AA0-E9F6DE54E2DC}" type="slidenum">
              <a:rPr lang="ru-RU" smtClean="0"/>
              <a:pPr/>
              <a:t>‹#›</a:t>
            </a:fld>
            <a:endParaRPr 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901893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302A827-3E9D-463B-A438-AA26EE152FEE}" type="datetimeFigureOut">
              <a:rPr lang="ru-RU" smtClean="0"/>
              <a:pPr/>
              <a:t>10.04.2024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4F075E6-D3BB-4831-9AA0-E9F6DE54E2DC}" type="slidenum">
              <a:rPr lang="ru-RU" smtClean="0"/>
              <a:pPr/>
              <a:t>‹#›</a:t>
            </a:fld>
            <a:endParaRPr lang="ru-RU"/>
          </a:p>
        </p:txBody>
      </p:sp>
    </p:spTree>
    <p:extLst>
      <p:ext uri="{BB962C8B-B14F-4D97-AF65-F5344CB8AC3E}">
        <p14:creationId xmlns:p14="http://schemas.microsoft.com/office/powerpoint/2010/main" val="16013360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302A827-3E9D-463B-A438-AA26EE152FEE}" type="datetimeFigureOut">
              <a:rPr lang="ru-RU" smtClean="0"/>
              <a:pPr/>
              <a:t>10.04.2024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4F075E6-D3BB-4831-9AA0-E9F6DE54E2DC}" type="slidenum">
              <a:rPr lang="ru-RU" smtClean="0"/>
              <a:pPr/>
              <a:t>‹#›</a:t>
            </a:fld>
            <a:endParaRPr 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2514781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302A827-3E9D-463B-A438-AA26EE152FEE}" type="datetimeFigureOut">
              <a:rPr lang="ru-RU" smtClean="0"/>
              <a:pPr/>
              <a:t>10.04.2024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4F075E6-D3BB-4831-9AA0-E9F6DE54E2DC}" type="slidenum">
              <a:rPr lang="ru-RU" smtClean="0"/>
              <a:pPr/>
              <a:t>‹#›</a:t>
            </a:fld>
            <a:endParaRPr lang="ru-RU"/>
          </a:p>
        </p:txBody>
      </p:sp>
    </p:spTree>
    <p:extLst>
      <p:ext uri="{BB962C8B-B14F-4D97-AF65-F5344CB8AC3E}">
        <p14:creationId xmlns:p14="http://schemas.microsoft.com/office/powerpoint/2010/main" val="10138594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302A827-3E9D-463B-A438-AA26EE152FEE}" type="datetimeFigureOut">
              <a:rPr lang="ru-RU" smtClean="0"/>
              <a:pPr/>
              <a:t>10.04.2024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4F075E6-D3BB-4831-9AA0-E9F6DE54E2DC}" type="slidenum">
              <a:rPr lang="ru-RU" smtClean="0"/>
              <a:pPr/>
              <a:t>‹#›</a:t>
            </a:fld>
            <a:endParaRPr lang="ru-RU"/>
          </a:p>
        </p:txBody>
      </p:sp>
    </p:spTree>
    <p:extLst>
      <p:ext uri="{BB962C8B-B14F-4D97-AF65-F5344CB8AC3E}">
        <p14:creationId xmlns:p14="http://schemas.microsoft.com/office/powerpoint/2010/main" val="5674333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302A827-3E9D-463B-A438-AA26EE152FEE}" type="datetimeFigureOut">
              <a:rPr lang="ru-RU" smtClean="0"/>
              <a:pPr/>
              <a:t>10.04.2024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4F075E6-D3BB-4831-9AA0-E9F6DE54E2DC}" type="slidenum">
              <a:rPr lang="ru-RU" smtClean="0"/>
              <a:pPr/>
              <a:t>‹#›</a:t>
            </a:fld>
            <a:endParaRPr lang="ru-RU"/>
          </a:p>
        </p:txBody>
      </p:sp>
    </p:spTree>
    <p:extLst>
      <p:ext uri="{BB962C8B-B14F-4D97-AF65-F5344CB8AC3E}">
        <p14:creationId xmlns:p14="http://schemas.microsoft.com/office/powerpoint/2010/main" val="6981867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302A827-3E9D-463B-A438-AA26EE152FEE}" type="datetimeFigureOut">
              <a:rPr lang="ru-RU" smtClean="0"/>
              <a:pPr/>
              <a:t>10.04.2024</a:t>
            </a:fld>
            <a:endParaRPr lang="ru-RU"/>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A4F075E6-D3BB-4831-9AA0-E9F6DE54E2DC}" type="slidenum">
              <a:rPr lang="ru-RU" smtClean="0"/>
              <a:pPr/>
              <a:t>‹#›</a:t>
            </a:fld>
            <a:endParaRPr lang="ru-RU"/>
          </a:p>
        </p:txBody>
      </p:sp>
    </p:spTree>
    <p:extLst>
      <p:ext uri="{BB962C8B-B14F-4D97-AF65-F5344CB8AC3E}">
        <p14:creationId xmlns:p14="http://schemas.microsoft.com/office/powerpoint/2010/main" val="4283273420"/>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735" r:id="rId15"/>
    <p:sldLayoutId id="214748373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2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2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40.jpg"/></Relationships>
</file>

<file path=ppt/slides/_rels/slide3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7.xml"/><Relationship Id="rId4" Type="http://schemas.openxmlformats.org/officeDocument/2006/relationships/image" Target="../media/image46.jpg"/></Relationships>
</file>

<file path=ppt/slides/_rels/slide3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7.xml"/><Relationship Id="rId4" Type="http://schemas.openxmlformats.org/officeDocument/2006/relationships/image" Target="../media/image54.png"/></Relationships>
</file>

<file path=ppt/slides/_rels/slide3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jpeg"/><Relationship Id="rId1" Type="http://schemas.openxmlformats.org/officeDocument/2006/relationships/slideLayout" Target="../slideLayouts/slideLayout7.xml"/><Relationship Id="rId4" Type="http://schemas.microsoft.com/office/2007/relationships/hdphoto" Target="../media/hdphoto1.wdp"/></Relationships>
</file>

<file path=ppt/slides/_rels/slide3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7.xml"/><Relationship Id="rId5" Type="http://schemas.openxmlformats.org/officeDocument/2006/relationships/image" Target="../media/image60.png"/><Relationship Id="rId4" Type="http://schemas.openxmlformats.org/officeDocument/2006/relationships/image" Target="../media/image59.png"/></Relationships>
</file>

<file path=ppt/slides/_rels/slide4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7.xml"/><Relationship Id="rId4" Type="http://schemas.openxmlformats.org/officeDocument/2006/relationships/image" Target="../media/image65.png"/></Relationships>
</file>

<file path=ppt/slides/_rels/slide42.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23528" y="1484784"/>
            <a:ext cx="8305800" cy="2795384"/>
          </a:xfrm>
        </p:spPr>
        <p:txBody>
          <a:bodyPr/>
          <a:lstStyle/>
          <a:p>
            <a:pPr algn="ctr" defTabSz="914400"/>
            <a:r>
              <a:rPr lang="ru-RU" sz="6600" dirty="0" smtClean="0">
                <a:solidFill>
                  <a:schemeClr val="tx1"/>
                </a:solidFill>
                <a:latin typeface="Times New Roman" panose="02020603050405020304" pitchFamily="18" charset="0"/>
                <a:ea typeface="+mn-ea"/>
                <a:cs typeface="Times New Roman" panose="02020603050405020304" pitchFamily="18" charset="0"/>
              </a:rPr>
              <a:t/>
            </a:r>
            <a:br>
              <a:rPr lang="ru-RU" sz="6600" dirty="0" smtClean="0">
                <a:solidFill>
                  <a:schemeClr val="tx1"/>
                </a:solidFill>
                <a:latin typeface="Times New Roman" panose="02020603050405020304" pitchFamily="18" charset="0"/>
                <a:ea typeface="+mn-ea"/>
                <a:cs typeface="Times New Roman" panose="02020603050405020304" pitchFamily="18" charset="0"/>
              </a:rPr>
            </a:br>
            <a:r>
              <a:rPr lang="ru-RU" sz="6600" dirty="0">
                <a:solidFill>
                  <a:schemeClr val="tx1"/>
                </a:solidFill>
                <a:latin typeface="Times New Roman" panose="02020603050405020304" pitchFamily="18" charset="0"/>
                <a:ea typeface="+mn-ea"/>
                <a:cs typeface="Times New Roman" panose="02020603050405020304" pitchFamily="18" charset="0"/>
              </a:rPr>
              <a:t/>
            </a:r>
            <a:br>
              <a:rPr lang="ru-RU" sz="6600" dirty="0">
                <a:solidFill>
                  <a:schemeClr val="tx1"/>
                </a:solidFill>
                <a:latin typeface="Times New Roman" panose="02020603050405020304" pitchFamily="18" charset="0"/>
                <a:ea typeface="+mn-ea"/>
                <a:cs typeface="Times New Roman" panose="02020603050405020304" pitchFamily="18" charset="0"/>
              </a:rPr>
            </a:br>
            <a:r>
              <a:rPr lang="ru-RU" sz="6600" dirty="0" smtClean="0">
                <a:solidFill>
                  <a:schemeClr val="tx1"/>
                </a:solidFill>
                <a:latin typeface="Times New Roman" panose="02020603050405020304" pitchFamily="18" charset="0"/>
                <a:ea typeface="+mn-ea"/>
                <a:cs typeface="Times New Roman" panose="02020603050405020304" pitchFamily="18" charset="0"/>
              </a:rPr>
              <a:t/>
            </a:r>
            <a:br>
              <a:rPr lang="ru-RU" sz="6600" dirty="0" smtClean="0">
                <a:solidFill>
                  <a:schemeClr val="tx1"/>
                </a:solidFill>
                <a:latin typeface="Times New Roman" panose="02020603050405020304" pitchFamily="18" charset="0"/>
                <a:ea typeface="+mn-ea"/>
                <a:cs typeface="Times New Roman" panose="02020603050405020304" pitchFamily="18" charset="0"/>
              </a:rPr>
            </a:br>
            <a:r>
              <a:rPr lang="ru-RU" sz="6600" dirty="0" smtClean="0">
                <a:solidFill>
                  <a:schemeClr val="tx1"/>
                </a:solidFill>
                <a:latin typeface="Times New Roman" panose="02020603050405020304" pitchFamily="18" charset="0"/>
                <a:ea typeface="+mn-ea"/>
                <a:cs typeface="Times New Roman" panose="02020603050405020304" pitchFamily="18" charset="0"/>
              </a:rPr>
              <a:t/>
            </a:r>
            <a:br>
              <a:rPr lang="ru-RU" sz="6600" dirty="0" smtClean="0">
                <a:solidFill>
                  <a:schemeClr val="tx1"/>
                </a:solidFill>
                <a:latin typeface="Times New Roman" panose="02020603050405020304" pitchFamily="18" charset="0"/>
                <a:ea typeface="+mn-ea"/>
                <a:cs typeface="Times New Roman" panose="02020603050405020304" pitchFamily="18" charset="0"/>
              </a:rPr>
            </a:br>
            <a:r>
              <a:rPr lang="ru-RU" sz="6600" dirty="0" smtClean="0">
                <a:solidFill>
                  <a:schemeClr val="tx1"/>
                </a:solidFill>
                <a:latin typeface="Times New Roman" panose="02020603050405020304" pitchFamily="18" charset="0"/>
                <a:ea typeface="+mn-ea"/>
                <a:cs typeface="Times New Roman" panose="02020603050405020304" pitchFamily="18" charset="0"/>
              </a:rPr>
              <a:t>Маршрут по исправлению недостатков </a:t>
            </a:r>
            <a:r>
              <a:rPr lang="ru-RU" sz="6600" dirty="0">
                <a:solidFill>
                  <a:schemeClr val="tx1"/>
                </a:solidFill>
                <a:latin typeface="Times New Roman" panose="02020603050405020304" pitchFamily="18" charset="0"/>
                <a:ea typeface="+mn-ea"/>
                <a:cs typeface="Times New Roman" panose="02020603050405020304" pitchFamily="18" charset="0"/>
              </a:rPr>
              <a:t>почерка.</a:t>
            </a:r>
          </a:p>
        </p:txBody>
      </p:sp>
      <p:sp>
        <p:nvSpPr>
          <p:cNvPr id="3" name="Подзаголовок 2"/>
          <p:cNvSpPr>
            <a:spLocks noGrp="1"/>
          </p:cNvSpPr>
          <p:nvPr>
            <p:ph type="subTitle" idx="1"/>
          </p:nvPr>
        </p:nvSpPr>
        <p:spPr>
          <a:xfrm>
            <a:off x="2571736" y="4071942"/>
            <a:ext cx="5976950" cy="2525410"/>
          </a:xfrm>
        </p:spPr>
        <p:txBody>
          <a:bodyPr>
            <a:normAutofit/>
          </a:bodyPr>
          <a:lstStyle/>
          <a:p>
            <a:pPr algn="r"/>
            <a:endParaRPr lang="ru-RU" dirty="0" smtClean="0">
              <a:solidFill>
                <a:schemeClr val="tx1"/>
              </a:solidFill>
              <a:latin typeface="Times New Roman" panose="02020603050405020304" pitchFamily="18" charset="0"/>
              <a:cs typeface="Times New Roman" panose="02020603050405020304" pitchFamily="18" charset="0"/>
            </a:endParaRPr>
          </a:p>
          <a:p>
            <a:pPr algn="r"/>
            <a:endParaRPr lang="ru-RU" dirty="0" smtClean="0">
              <a:solidFill>
                <a:schemeClr val="tx1"/>
              </a:solidFill>
              <a:latin typeface="Times New Roman" panose="02020603050405020304" pitchFamily="18" charset="0"/>
              <a:cs typeface="Times New Roman" panose="02020603050405020304" pitchFamily="18" charset="0"/>
            </a:endParaRPr>
          </a:p>
          <a:p>
            <a:pPr algn="r"/>
            <a:endParaRPr lang="ru-RU" dirty="0">
              <a:solidFill>
                <a:schemeClr val="tx1"/>
              </a:solidFill>
              <a:latin typeface="Times New Roman" panose="02020603050405020304" pitchFamily="18" charset="0"/>
              <a:cs typeface="Times New Roman" panose="02020603050405020304" pitchFamily="18" charset="0"/>
            </a:endParaRPr>
          </a:p>
          <a:p>
            <a:pPr algn="r"/>
            <a:r>
              <a:rPr lang="ru-RU" dirty="0" smtClean="0">
                <a:solidFill>
                  <a:schemeClr val="tx1"/>
                </a:solidFill>
                <a:latin typeface="Times New Roman" panose="02020603050405020304" pitchFamily="18" charset="0"/>
                <a:cs typeface="Times New Roman" panose="02020603050405020304" pitchFamily="18" charset="0"/>
              </a:rPr>
              <a:t>Подготовила : </a:t>
            </a:r>
            <a:r>
              <a:rPr lang="ru-RU" dirty="0" err="1" smtClean="0">
                <a:solidFill>
                  <a:schemeClr val="tx1"/>
                </a:solidFill>
                <a:latin typeface="Times New Roman" panose="02020603050405020304" pitchFamily="18" charset="0"/>
                <a:cs typeface="Times New Roman" panose="02020603050405020304" pitchFamily="18" charset="0"/>
              </a:rPr>
              <a:t>Асаева</a:t>
            </a:r>
            <a:r>
              <a:rPr lang="ru-RU" dirty="0" smtClean="0">
                <a:solidFill>
                  <a:schemeClr val="tx1"/>
                </a:solidFill>
                <a:latin typeface="Times New Roman" panose="02020603050405020304" pitchFamily="18" charset="0"/>
                <a:cs typeface="Times New Roman" panose="02020603050405020304" pitchFamily="18" charset="0"/>
              </a:rPr>
              <a:t> Анжелика Геннадьевна</a:t>
            </a:r>
          </a:p>
          <a:p>
            <a:pPr algn="r"/>
            <a:r>
              <a:rPr lang="ru-RU" dirty="0" smtClean="0">
                <a:solidFill>
                  <a:schemeClr val="tx1"/>
                </a:solidFill>
                <a:latin typeface="Times New Roman" panose="02020603050405020304" pitchFamily="18" charset="0"/>
                <a:cs typeface="Times New Roman" panose="02020603050405020304" pitchFamily="18" charset="0"/>
              </a:rPr>
              <a:t>МБОУ СОШ №1 г. Шарыпово, Красноярский край</a:t>
            </a:r>
          </a:p>
          <a:p>
            <a:pPr algn="r"/>
            <a:r>
              <a:rPr lang="ru-RU" dirty="0" smtClean="0">
                <a:solidFill>
                  <a:schemeClr val="tx1"/>
                </a:solidFill>
                <a:latin typeface="Times New Roman" panose="02020603050405020304" pitchFamily="18" charset="0"/>
                <a:cs typeface="Times New Roman" panose="02020603050405020304" pitchFamily="18" charset="0"/>
              </a:rPr>
              <a:t>10.04.2024 г.</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260648"/>
            <a:ext cx="8143932" cy="5693866"/>
          </a:xfrm>
          <a:prstGeom prst="rect">
            <a:avLst/>
          </a:prstGeom>
          <a:noFill/>
        </p:spPr>
        <p:txBody>
          <a:bodyPr wrap="square" rtlCol="0">
            <a:spAutoFit/>
          </a:bodyPr>
          <a:lstStyle/>
          <a:p>
            <a:r>
              <a:rPr lang="ru-RU" sz="2800" dirty="0" smtClean="0"/>
              <a:t>     			 </a:t>
            </a:r>
            <a:r>
              <a:rPr lang="ru-RU" sz="2400" dirty="0" smtClean="0">
                <a:latin typeface="Times New Roman" panose="02020603050405020304" pitchFamily="18" charset="0"/>
                <a:cs typeface="Times New Roman" panose="02020603050405020304" pitchFamily="18" charset="0"/>
              </a:rPr>
              <a:t>Содержание.</a:t>
            </a:r>
          </a:p>
          <a:p>
            <a:endParaRPr lang="ru-RU" sz="2400" dirty="0" smtClean="0">
              <a:latin typeface="Times New Roman" panose="02020603050405020304" pitchFamily="18" charset="0"/>
              <a:cs typeface="Times New Roman" panose="02020603050405020304" pitchFamily="18" charset="0"/>
            </a:endParaRPr>
          </a:p>
          <a:p>
            <a:r>
              <a:rPr lang="ru-RU" sz="2400" dirty="0" smtClean="0">
                <a:latin typeface="Times New Roman" panose="02020603050405020304" pitchFamily="18" charset="0"/>
                <a:cs typeface="Times New Roman" panose="02020603050405020304" pitchFamily="18" charset="0"/>
              </a:rPr>
              <a:t>1.Что такое письмо?.............................................................3</a:t>
            </a:r>
          </a:p>
          <a:p>
            <a:r>
              <a:rPr lang="ru-RU" sz="2400" dirty="0" smtClean="0">
                <a:latin typeface="Times New Roman" panose="02020603050405020304" pitchFamily="18" charset="0"/>
                <a:cs typeface="Times New Roman" panose="02020603050405020304" pitchFamily="18" charset="0"/>
              </a:rPr>
              <a:t>2. Актуальность………………………………………........4</a:t>
            </a:r>
          </a:p>
          <a:p>
            <a:r>
              <a:rPr lang="ru-RU" sz="2400" dirty="0" smtClean="0">
                <a:latin typeface="Times New Roman" panose="02020603050405020304" pitchFamily="18" charset="0"/>
                <a:cs typeface="Times New Roman" panose="02020603050405020304" pitchFamily="18" charset="0"/>
              </a:rPr>
              <a:t>3. Цель и задачи……………………………………………5</a:t>
            </a:r>
          </a:p>
          <a:p>
            <a:r>
              <a:rPr lang="ru-RU" sz="2400" dirty="0" smtClean="0">
                <a:latin typeface="Times New Roman" panose="02020603050405020304" pitchFamily="18" charset="0"/>
                <a:cs typeface="Times New Roman" panose="02020603050405020304" pitchFamily="18" charset="0"/>
              </a:rPr>
              <a:t>4. Причины недостатков почерка…………………………6</a:t>
            </a:r>
          </a:p>
          <a:p>
            <a:r>
              <a:rPr lang="ru-RU" sz="2400" dirty="0" smtClean="0">
                <a:latin typeface="Times New Roman" panose="02020603050405020304" pitchFamily="18" charset="0"/>
                <a:cs typeface="Times New Roman" panose="02020603050405020304" pitchFamily="18" charset="0"/>
              </a:rPr>
              <a:t>5. Структура занятия по исправлению почерка………….7</a:t>
            </a:r>
          </a:p>
          <a:p>
            <a:r>
              <a:rPr lang="ru-RU" sz="2400" dirty="0">
                <a:latin typeface="Times New Roman" panose="02020603050405020304" pitchFamily="18" charset="0"/>
                <a:cs typeface="Times New Roman" panose="02020603050405020304" pitchFamily="18" charset="0"/>
              </a:rPr>
              <a:t>6</a:t>
            </a:r>
            <a:r>
              <a:rPr lang="ru-RU" sz="2400" dirty="0" smtClean="0">
                <a:latin typeface="Times New Roman" panose="02020603050405020304" pitchFamily="18" charset="0"/>
                <a:cs typeface="Times New Roman" panose="02020603050405020304" pitchFamily="18" charset="0"/>
              </a:rPr>
              <a:t>.Нерогимнастика………………………………………….8</a:t>
            </a:r>
          </a:p>
          <a:p>
            <a:r>
              <a:rPr lang="ru-RU" sz="2400" dirty="0">
                <a:latin typeface="Times New Roman" panose="02020603050405020304" pitchFamily="18" charset="0"/>
                <a:cs typeface="Times New Roman" panose="02020603050405020304" pitchFamily="18" charset="0"/>
              </a:rPr>
              <a:t>7</a:t>
            </a:r>
            <a:r>
              <a:rPr lang="ru-RU" sz="2400" dirty="0" smtClean="0">
                <a:latin typeface="Times New Roman" panose="02020603050405020304" pitchFamily="18" charset="0"/>
                <a:cs typeface="Times New Roman" panose="02020603050405020304" pitchFamily="18" charset="0"/>
              </a:rPr>
              <a:t>.Развитие крупной моторики…………………………….13</a:t>
            </a:r>
          </a:p>
          <a:p>
            <a:r>
              <a:rPr lang="ru-RU" sz="2400" dirty="0">
                <a:latin typeface="Times New Roman" panose="02020603050405020304" pitchFamily="18" charset="0"/>
                <a:cs typeface="Times New Roman" panose="02020603050405020304" pitchFamily="18" charset="0"/>
              </a:rPr>
              <a:t>8</a:t>
            </a:r>
            <a:r>
              <a:rPr lang="ru-RU" sz="2400" dirty="0" smtClean="0">
                <a:latin typeface="Times New Roman" panose="02020603050405020304" pitchFamily="18" charset="0"/>
                <a:cs typeface="Times New Roman" panose="02020603050405020304" pitchFamily="18" charset="0"/>
              </a:rPr>
              <a:t>. Развитие мелкой моторики……………………………..16</a:t>
            </a:r>
          </a:p>
          <a:p>
            <a:r>
              <a:rPr lang="ru-RU" sz="2400" dirty="0" smtClean="0">
                <a:latin typeface="Times New Roman" panose="02020603050405020304" pitchFamily="18" charset="0"/>
                <a:cs typeface="Times New Roman" panose="02020603050405020304" pitchFamily="18" charset="0"/>
              </a:rPr>
              <a:t>9. Пишущие инструменты и рекомендации по их использованию, постановка руки………………………....22  </a:t>
            </a:r>
          </a:p>
          <a:p>
            <a:r>
              <a:rPr lang="ru-RU" sz="2400" dirty="0" smtClean="0">
                <a:latin typeface="Times New Roman" panose="02020603050405020304" pitchFamily="18" charset="0"/>
                <a:cs typeface="Times New Roman" panose="02020603050405020304" pitchFamily="18" charset="0"/>
              </a:rPr>
              <a:t>10.Зрительно моторная координация…………………......26</a:t>
            </a:r>
          </a:p>
          <a:p>
            <a:r>
              <a:rPr lang="ru-RU" sz="2400" dirty="0" smtClean="0">
                <a:latin typeface="Times New Roman" panose="02020603050405020304" pitchFamily="18" charset="0"/>
                <a:cs typeface="Times New Roman" panose="02020603050405020304" pitchFamily="18" charset="0"/>
              </a:rPr>
              <a:t>11. Работа с прописями…………………………………….33</a:t>
            </a:r>
          </a:p>
          <a:p>
            <a:r>
              <a:rPr lang="ru-RU" sz="2400" dirty="0" smtClean="0">
                <a:latin typeface="Times New Roman" panose="02020603050405020304" pitchFamily="18" charset="0"/>
                <a:cs typeface="Times New Roman" panose="02020603050405020304" pitchFamily="18" charset="0"/>
              </a:rPr>
              <a:t>12. Заключение……………………………………………...44</a:t>
            </a:r>
            <a:endParaRPr lang="ru-RU" sz="24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28596" y="571480"/>
            <a:ext cx="8143932" cy="5509200"/>
          </a:xfrm>
          <a:prstGeom prst="rect">
            <a:avLst/>
          </a:prstGeom>
          <a:noFill/>
        </p:spPr>
        <p:txBody>
          <a:bodyPr wrap="square" rtlCol="0">
            <a:spAutoFit/>
          </a:bodyPr>
          <a:lstStyle/>
          <a:p>
            <a:r>
              <a:rPr lang="ru-RU" sz="2800" dirty="0" smtClean="0"/>
              <a:t>      </a:t>
            </a:r>
            <a:r>
              <a:rPr lang="ru-RU" sz="3200" dirty="0">
                <a:latin typeface="Times New Roman" panose="02020603050405020304" pitchFamily="18" charset="0"/>
                <a:cs typeface="Times New Roman" panose="02020603050405020304" pitchFamily="18" charset="0"/>
              </a:rPr>
              <a:t>Письмо – это сложный навык, в формировании которого участвует практически весь мозг. Более того, для аккуратного и грамотного письма нужно, чтобы «включалось» и тело: чёткие слух и зрение, слаженная работа мышц рук и спины. </a:t>
            </a:r>
            <a:r>
              <a:rPr lang="ru-RU" sz="3200" dirty="0" smtClean="0">
                <a:latin typeface="Times New Roman" panose="02020603050405020304" pitchFamily="18" charset="0"/>
                <a:cs typeface="Times New Roman" panose="02020603050405020304" pitchFamily="18" charset="0"/>
              </a:rPr>
              <a:t>	Поэтому </a:t>
            </a:r>
            <a:r>
              <a:rPr lang="ru-RU" sz="3200" dirty="0">
                <a:latin typeface="Times New Roman" panose="02020603050405020304" pitchFamily="18" charset="0"/>
                <a:cs typeface="Times New Roman" panose="02020603050405020304" pitchFamily="18" charset="0"/>
              </a:rPr>
              <a:t>неудивительно, что освоение и регулярное использование ручного письма связано с другими важными навыками.</a:t>
            </a:r>
          </a:p>
          <a:p>
            <a:r>
              <a:rPr lang="ru-RU" sz="3200" dirty="0" smtClean="0">
                <a:latin typeface="Times New Roman" panose="02020603050405020304" pitchFamily="18" charset="0"/>
                <a:cs typeface="Times New Roman" panose="02020603050405020304" pitchFamily="18" charset="0"/>
              </a:rPr>
              <a:t>поддерживать </a:t>
            </a:r>
            <a:r>
              <a:rPr lang="ru-RU" sz="3200" dirty="0">
                <a:latin typeface="Times New Roman" panose="02020603050405020304" pitchFamily="18" charset="0"/>
                <a:cs typeface="Times New Roman" panose="02020603050405020304" pitchFamily="18" charset="0"/>
              </a:rPr>
              <a:t>все части центральной нервной системы «в тонусе». </a:t>
            </a:r>
          </a:p>
        </p:txBody>
      </p:sp>
    </p:spTree>
    <p:extLst>
      <p:ext uri="{BB962C8B-B14F-4D97-AF65-F5344CB8AC3E}">
        <p14:creationId xmlns:p14="http://schemas.microsoft.com/office/powerpoint/2010/main" val="221767146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9512" y="0"/>
            <a:ext cx="8892480" cy="6801862"/>
          </a:xfrm>
          <a:prstGeom prst="rect">
            <a:avLst/>
          </a:prstGeom>
        </p:spPr>
        <p:txBody>
          <a:bodyPr wrap="square">
            <a:spAutoFit/>
          </a:bodyPr>
          <a:lstStyle/>
          <a:p>
            <a:r>
              <a:rPr lang="ru-RU" sz="2000" dirty="0" smtClean="0">
                <a:latin typeface="Times New Roman" panose="02020603050405020304" pitchFamily="18" charset="0"/>
                <a:cs typeface="Times New Roman" panose="02020603050405020304" pitchFamily="18" charset="0"/>
              </a:rPr>
              <a:t>				</a:t>
            </a:r>
            <a:r>
              <a:rPr lang="ru-RU" sz="2000" b="1" dirty="0" smtClean="0">
                <a:latin typeface="Times New Roman" panose="02020603050405020304" pitchFamily="18" charset="0"/>
                <a:cs typeface="Times New Roman" panose="02020603050405020304" pitchFamily="18" charset="0"/>
              </a:rPr>
              <a:t>Актуальность.</a:t>
            </a:r>
          </a:p>
          <a:p>
            <a:r>
              <a:rPr lang="ru-RU" sz="2000" dirty="0" smtClean="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Одной из проблем общеобразовательной школы является формирование каллиграфически правильного и аккуратного письма.</a:t>
            </a:r>
          </a:p>
          <a:p>
            <a:r>
              <a:rPr lang="ru-RU" dirty="0" smtClean="0">
                <a:latin typeface="Times New Roman" panose="02020603050405020304" pitchFamily="18" charset="0"/>
                <a:cs typeface="Times New Roman" panose="02020603050405020304" pitchFamily="18" charset="0"/>
              </a:rPr>
              <a:t>	Аккуратный </a:t>
            </a:r>
            <a:r>
              <a:rPr lang="ru-RU" dirty="0">
                <a:latin typeface="Times New Roman" panose="02020603050405020304" pitchFamily="18" charset="0"/>
                <a:cs typeface="Times New Roman" panose="02020603050405020304" pitchFamily="18" charset="0"/>
              </a:rPr>
              <a:t>почерк, как и другие навыки, которые появляются у младшего школьника, не только пригодятся будущему взрослому в повседневной жизни, но и помогут освоить другие, более сложные умения.</a:t>
            </a:r>
          </a:p>
          <a:p>
            <a:r>
              <a:rPr lang="ru-RU" dirty="0" smtClean="0">
                <a:latin typeface="Times New Roman" panose="02020603050405020304" pitchFamily="18" charset="0"/>
                <a:cs typeface="Times New Roman" panose="02020603050405020304" pitchFamily="18" charset="0"/>
              </a:rPr>
              <a:t>	Развиваем </a:t>
            </a:r>
            <a:r>
              <a:rPr lang="ru-RU" dirty="0">
                <a:latin typeface="Times New Roman" panose="02020603050405020304" pitchFamily="18" charset="0"/>
                <a:cs typeface="Times New Roman" panose="02020603050405020304" pitchFamily="18" charset="0"/>
              </a:rPr>
              <a:t>письмо – развиваем речь. Зона </a:t>
            </a:r>
            <a:r>
              <a:rPr lang="ru-RU" dirty="0" err="1">
                <a:latin typeface="Times New Roman" panose="02020603050405020304" pitchFamily="18" charset="0"/>
                <a:cs typeface="Times New Roman" panose="02020603050405020304" pitchFamily="18" charset="0"/>
              </a:rPr>
              <a:t>Брока</a:t>
            </a:r>
            <a:r>
              <a:rPr lang="ru-RU" dirty="0">
                <a:latin typeface="Times New Roman" panose="02020603050405020304" pitchFamily="18" charset="0"/>
                <a:cs typeface="Times New Roman" panose="02020603050405020304" pitchFamily="18" charset="0"/>
              </a:rPr>
              <a:t>, находящаяся в височной коре и отвечающая за формирование речи, активизируется каждый раз не только при чтении, но и при письме.</a:t>
            </a:r>
          </a:p>
          <a:p>
            <a:r>
              <a:rPr lang="ru-RU" dirty="0" smtClean="0">
                <a:latin typeface="Times New Roman" panose="02020603050405020304" pitchFamily="18" charset="0"/>
                <a:cs typeface="Times New Roman" panose="02020603050405020304" pitchFamily="18" charset="0"/>
              </a:rPr>
              <a:t>	Пишем </a:t>
            </a:r>
            <a:r>
              <a:rPr lang="ru-RU" dirty="0">
                <a:latin typeface="Times New Roman" panose="02020603050405020304" pitchFamily="18" charset="0"/>
                <a:cs typeface="Times New Roman" panose="02020603050405020304" pitchFamily="18" charset="0"/>
              </a:rPr>
              <a:t>от руки – улучшаем память и мышление. Когда ребёнок (или взрослый) пишет от руки, развивается также его память и мышление.</a:t>
            </a:r>
          </a:p>
          <a:p>
            <a:r>
              <a:rPr lang="ru-RU" dirty="0" smtClean="0">
                <a:latin typeface="Times New Roman" panose="02020603050405020304" pitchFamily="18" charset="0"/>
                <a:cs typeface="Times New Roman" panose="02020603050405020304" pitchFamily="18" charset="0"/>
              </a:rPr>
              <a:t>	Хороший </a:t>
            </a:r>
            <a:r>
              <a:rPr lang="ru-RU" dirty="0">
                <a:latin typeface="Times New Roman" panose="02020603050405020304" pitchFamily="18" charset="0"/>
                <a:cs typeface="Times New Roman" panose="02020603050405020304" pitchFamily="18" charset="0"/>
              </a:rPr>
              <a:t>почерк – точные движения. Нервные связи в теменных долях коры головного мозга обеспечивают не только координацию движений глаз и руки при письме, но и зрительно-пространственную координацию вообще. </a:t>
            </a:r>
          </a:p>
          <a:p>
            <a:r>
              <a:rPr lang="ru-RU" dirty="0" smtClean="0">
                <a:latin typeface="Times New Roman" panose="02020603050405020304" pitchFamily="18" charset="0"/>
                <a:cs typeface="Times New Roman" panose="02020603050405020304" pitchFamily="18" charset="0"/>
              </a:rPr>
              <a:t>	Контролирую </a:t>
            </a:r>
            <a:r>
              <a:rPr lang="ru-RU" dirty="0">
                <a:latin typeface="Times New Roman" panose="02020603050405020304" pitchFamily="18" charset="0"/>
                <a:cs typeface="Times New Roman" panose="02020603050405020304" pitchFamily="18" charset="0"/>
              </a:rPr>
              <a:t>руку – контролирую себя. Задействованные при письме отделы лобной коры работают всегда, когда нам нужно контролировать, что и как мы делаем. </a:t>
            </a:r>
          </a:p>
          <a:p>
            <a:r>
              <a:rPr lang="ru-RU" dirty="0" smtClean="0">
                <a:latin typeface="Times New Roman" panose="02020603050405020304" pitchFamily="18" charset="0"/>
                <a:cs typeface="Times New Roman" panose="02020603050405020304" pitchFamily="18" charset="0"/>
              </a:rPr>
              <a:t>	Любое </a:t>
            </a:r>
            <a:r>
              <a:rPr lang="ru-RU" dirty="0">
                <a:latin typeface="Times New Roman" panose="02020603050405020304" pitchFamily="18" charset="0"/>
                <a:cs typeface="Times New Roman" panose="02020603050405020304" pitchFamily="18" charset="0"/>
              </a:rPr>
              <a:t>занятие, связанное с мелкой моторикой, в том числе письмо, благотворно влияет ретикулярную формацию. А работа у этой мозговой структуры крайне важная: сортировать и объединять в целостную систему сигналы, идущие от органов в большие полушария и обратно, а также поддерживать все части центральной нервной системы «в тонусе». </a:t>
            </a:r>
          </a:p>
          <a:p>
            <a:r>
              <a:rPr lang="ru-RU" b="1" dirty="0" smtClean="0">
                <a:latin typeface="Times New Roman" panose="02020603050405020304" pitchFamily="18" charset="0"/>
                <a:cs typeface="Times New Roman" panose="02020603050405020304" pitchFamily="18" charset="0"/>
              </a:rPr>
              <a:t>	Можно </a:t>
            </a:r>
            <a:r>
              <a:rPr lang="ru-RU" b="1" dirty="0">
                <a:latin typeface="Times New Roman" panose="02020603050405020304" pitchFamily="18" charset="0"/>
                <a:cs typeface="Times New Roman" panose="02020603050405020304" pitchFamily="18" charset="0"/>
              </a:rPr>
              <a:t>сделать вывод, что письмо является одним из самых эффективных средств развития интеллекта ребенка</a:t>
            </a:r>
          </a:p>
          <a:p>
            <a:endParaRPr lang="ru-RU" b="1" dirty="0"/>
          </a:p>
        </p:txBody>
      </p:sp>
    </p:spTree>
    <p:extLst>
      <p:ext uri="{BB962C8B-B14F-4D97-AF65-F5344CB8AC3E}">
        <p14:creationId xmlns:p14="http://schemas.microsoft.com/office/powerpoint/2010/main" val="24218641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2008" y="348149"/>
            <a:ext cx="9144000" cy="5016758"/>
          </a:xfrm>
          <a:prstGeom prst="rect">
            <a:avLst/>
          </a:prstGeom>
          <a:noFill/>
        </p:spPr>
        <p:txBody>
          <a:bodyPr wrap="square" rtlCol="0">
            <a:spAutoFit/>
          </a:bodyPr>
          <a:lstStyle/>
          <a:p>
            <a:r>
              <a:rPr lang="ru-RU" sz="2000" dirty="0" smtClean="0">
                <a:latin typeface="Times New Roman" panose="02020603050405020304" pitchFamily="18" charset="0"/>
                <a:cs typeface="Times New Roman" panose="02020603050405020304" pitchFamily="18" charset="0"/>
              </a:rPr>
              <a:t>				</a:t>
            </a:r>
          </a:p>
          <a:p>
            <a:endParaRPr lang="ru-RU" sz="2000" dirty="0">
              <a:latin typeface="Times New Roman" panose="02020603050405020304" pitchFamily="18" charset="0"/>
              <a:cs typeface="Times New Roman" panose="02020603050405020304" pitchFamily="18" charset="0"/>
            </a:endParaRPr>
          </a:p>
          <a:p>
            <a:endParaRPr lang="ru-RU" sz="2000" dirty="0" smtClean="0">
              <a:latin typeface="Times New Roman" panose="02020603050405020304" pitchFamily="18" charset="0"/>
              <a:cs typeface="Times New Roman" panose="02020603050405020304" pitchFamily="18" charset="0"/>
            </a:endParaRPr>
          </a:p>
          <a:p>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			Цель:</a:t>
            </a:r>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r>
              <a:rPr lang="ru-RU" sz="2000" dirty="0" smtClean="0">
                <a:latin typeface="Times New Roman" panose="02020603050405020304" pitchFamily="18" charset="0"/>
                <a:cs typeface="Times New Roman" panose="02020603050405020304" pitchFamily="18" charset="0"/>
              </a:rPr>
              <a:t>	Повысить эффективность логопедической коррекции по исправлению недостатков почерка.</a:t>
            </a:r>
          </a:p>
          <a:p>
            <a:endParaRPr lang="ru-RU" sz="2000" dirty="0">
              <a:latin typeface="Times New Roman" panose="02020603050405020304" pitchFamily="18" charset="0"/>
              <a:cs typeface="Times New Roman" panose="02020603050405020304" pitchFamily="18" charset="0"/>
            </a:endParaRPr>
          </a:p>
          <a:p>
            <a:r>
              <a:rPr lang="ru-RU" sz="2000" dirty="0" smtClean="0">
                <a:latin typeface="Times New Roman" panose="02020603050405020304" pitchFamily="18" charset="0"/>
                <a:cs typeface="Times New Roman" panose="02020603050405020304" pitchFamily="18" charset="0"/>
              </a:rPr>
              <a:t>				Задачи:</a:t>
            </a:r>
          </a:p>
          <a:p>
            <a:pPr marL="457200" indent="-457200">
              <a:buAutoNum type="arabicPeriod"/>
            </a:pPr>
            <a:r>
              <a:rPr lang="ru-RU" sz="2000" dirty="0" smtClean="0">
                <a:latin typeface="Times New Roman" panose="02020603050405020304" pitchFamily="18" charset="0"/>
                <a:cs typeface="Times New Roman" panose="02020603050405020304" pitchFamily="18" charset="0"/>
              </a:rPr>
              <a:t>Изучить причины недостатков почерка.</a:t>
            </a:r>
          </a:p>
          <a:p>
            <a:pPr marL="457200" indent="-457200">
              <a:buAutoNum type="arabicPeriod"/>
            </a:pPr>
            <a:r>
              <a:rPr lang="ru-RU" sz="2000" dirty="0" smtClean="0">
                <a:latin typeface="Times New Roman" panose="02020603050405020304" pitchFamily="18" charset="0"/>
                <a:cs typeface="Times New Roman" panose="02020603050405020304" pitchFamily="18" charset="0"/>
              </a:rPr>
              <a:t>Разработать структуру занятия по преодолению трудностей с почерком.</a:t>
            </a:r>
          </a:p>
          <a:p>
            <a:pPr marL="457200" indent="-457200">
              <a:buAutoNum type="arabicPeriod"/>
            </a:pPr>
            <a:r>
              <a:rPr lang="ru-RU" sz="2000" dirty="0" smtClean="0">
                <a:latin typeface="Times New Roman" panose="02020603050405020304" pitchFamily="18" charset="0"/>
                <a:cs typeface="Times New Roman" panose="02020603050405020304" pitchFamily="18" charset="0"/>
              </a:rPr>
              <a:t>Проанализировать коррекционные упражнения по исправлению недостатков почерка.</a:t>
            </a:r>
          </a:p>
          <a:p>
            <a:pPr marL="457200" indent="-457200">
              <a:buAutoNum type="arabicPeriod"/>
            </a:pPr>
            <a:r>
              <a:rPr lang="ru-RU" sz="2000" dirty="0" smtClean="0">
                <a:latin typeface="Times New Roman" panose="02020603050405020304" pitchFamily="18" charset="0"/>
                <a:cs typeface="Times New Roman" panose="02020603050405020304" pitchFamily="18" charset="0"/>
              </a:rPr>
              <a:t>Привести пример коррекционных упражнений по исправлению недостатков почерка.</a:t>
            </a:r>
          </a:p>
          <a:p>
            <a:pPr marL="457200" indent="-457200">
              <a:buAutoNum type="arabicPeriod"/>
            </a:pPr>
            <a:r>
              <a:rPr lang="ru-RU" sz="2000" dirty="0" smtClean="0">
                <a:latin typeface="Times New Roman" panose="02020603050405020304" pitchFamily="18" charset="0"/>
                <a:cs typeface="Times New Roman" panose="02020603050405020304" pitchFamily="18" charset="0"/>
              </a:rPr>
              <a:t>Презентовать информацию в электронном виде.</a:t>
            </a:r>
          </a:p>
          <a:p>
            <a:pPr marL="457200" indent="-457200">
              <a:buAutoNum type="arabicPeriod"/>
            </a:pPr>
            <a:endParaRPr lang="ru-RU" sz="20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2008" y="348149"/>
            <a:ext cx="9144000" cy="5940088"/>
          </a:xfrm>
          <a:prstGeom prst="rect">
            <a:avLst/>
          </a:prstGeom>
          <a:noFill/>
        </p:spPr>
        <p:txBody>
          <a:bodyPr wrap="square" rtlCol="0">
            <a:spAutoFit/>
          </a:bodyPr>
          <a:lstStyle/>
          <a:p>
            <a:r>
              <a:rPr lang="ru-RU" sz="2000" dirty="0" smtClean="0">
                <a:latin typeface="Times New Roman" panose="02020603050405020304" pitchFamily="18" charset="0"/>
                <a:cs typeface="Times New Roman" panose="02020603050405020304" pitchFamily="18" charset="0"/>
              </a:rPr>
              <a:t>	</a:t>
            </a:r>
            <a:r>
              <a:rPr lang="ru-RU" sz="2000" b="1" dirty="0" smtClean="0">
                <a:latin typeface="Times New Roman" panose="02020603050405020304" pitchFamily="18" charset="0"/>
                <a:cs typeface="Times New Roman" panose="02020603050405020304" pitchFamily="18" charset="0"/>
              </a:rPr>
              <a:t>Причины недостатков почерка. </a:t>
            </a:r>
          </a:p>
          <a:p>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Чтобы </a:t>
            </a:r>
            <a:r>
              <a:rPr lang="ru-RU" sz="2000" dirty="0">
                <a:latin typeface="Times New Roman" panose="02020603050405020304" pitchFamily="18" charset="0"/>
                <a:cs typeface="Times New Roman" panose="02020603050405020304" pitchFamily="18" charset="0"/>
              </a:rPr>
              <a:t>улучшить почерк, необходимо решить ни одну проблему, которая мешает ребенку писать разборчиво и </a:t>
            </a:r>
            <a:r>
              <a:rPr lang="ru-RU" sz="2000" dirty="0" smtClean="0">
                <a:latin typeface="Times New Roman" panose="02020603050405020304" pitchFamily="18" charset="0"/>
                <a:cs typeface="Times New Roman" panose="02020603050405020304" pitchFamily="18" charset="0"/>
              </a:rPr>
              <a:t>красиво:</a:t>
            </a:r>
            <a:endParaRPr lang="ru-RU" sz="2000" dirty="0">
              <a:latin typeface="Times New Roman" panose="02020603050405020304" pitchFamily="18" charset="0"/>
              <a:cs typeface="Times New Roman" panose="02020603050405020304" pitchFamily="18" charset="0"/>
            </a:endParaRPr>
          </a:p>
          <a:p>
            <a:r>
              <a:rPr lang="ru-RU" sz="2000" b="1" dirty="0">
                <a:latin typeface="Times New Roman" panose="02020603050405020304" pitchFamily="18" charset="0"/>
                <a:cs typeface="Times New Roman" panose="02020603050405020304" pitchFamily="18" charset="0"/>
              </a:rPr>
              <a:t>н</a:t>
            </a:r>
            <a:r>
              <a:rPr lang="ru-RU" sz="2000" b="1" dirty="0" smtClean="0">
                <a:latin typeface="Times New Roman" panose="02020603050405020304" pitchFamily="18" charset="0"/>
                <a:cs typeface="Times New Roman" panose="02020603050405020304" pitchFamily="18" charset="0"/>
              </a:rPr>
              <a:t>еразвитую крупную моторику </a:t>
            </a:r>
            <a:r>
              <a:rPr lang="ru-RU" sz="2000" b="1" dirty="0">
                <a:latin typeface="Times New Roman" panose="02020603050405020304" pitchFamily="18" charset="0"/>
                <a:cs typeface="Times New Roman" panose="02020603050405020304" pitchFamily="18" charset="0"/>
              </a:rPr>
              <a:t>(крупные мышцы тела для удержания корпуса в прямом положении);</a:t>
            </a:r>
          </a:p>
          <a:p>
            <a:pPr lvl="0"/>
            <a:r>
              <a:rPr lang="ru-RU" sz="2000" b="1" dirty="0">
                <a:latin typeface="Times New Roman" panose="02020603050405020304" pitchFamily="18" charset="0"/>
                <a:cs typeface="Times New Roman" panose="02020603050405020304" pitchFamily="18" charset="0"/>
              </a:rPr>
              <a:t>н</a:t>
            </a:r>
            <a:r>
              <a:rPr lang="ru-RU" sz="2000" b="1" dirty="0" smtClean="0">
                <a:latin typeface="Times New Roman" panose="02020603050405020304" pitchFamily="18" charset="0"/>
                <a:cs typeface="Times New Roman" panose="02020603050405020304" pitchFamily="18" charset="0"/>
              </a:rPr>
              <a:t>еразвитую мелкую моторику, </a:t>
            </a:r>
            <a:r>
              <a:rPr lang="ru-RU" sz="2000" b="1" dirty="0">
                <a:latin typeface="Times New Roman" panose="02020603050405020304" pitchFamily="18" charset="0"/>
                <a:cs typeface="Times New Roman" panose="02020603050405020304" pitchFamily="18" charset="0"/>
              </a:rPr>
              <a:t>которая задействует большое количество отделов мозга и нервных окончаний (мелкие мышцы кисти);</a:t>
            </a:r>
          </a:p>
          <a:p>
            <a:pPr lvl="0"/>
            <a:r>
              <a:rPr lang="ru-RU" sz="2000" b="1" dirty="0">
                <a:latin typeface="Times New Roman" panose="02020603050405020304" pitchFamily="18" charset="0"/>
                <a:cs typeface="Times New Roman" panose="02020603050405020304" pitchFamily="18" charset="0"/>
              </a:rPr>
              <a:t>з</a:t>
            </a:r>
            <a:r>
              <a:rPr lang="ru-RU" sz="2000" b="1" dirty="0" smtClean="0">
                <a:latin typeface="Times New Roman" panose="02020603050405020304" pitchFamily="18" charset="0"/>
                <a:cs typeface="Times New Roman" panose="02020603050405020304" pitchFamily="18" charset="0"/>
              </a:rPr>
              <a:t>рительную моторику;</a:t>
            </a:r>
            <a:endParaRPr lang="ru-RU" sz="2000" b="1" dirty="0">
              <a:latin typeface="Times New Roman" panose="02020603050405020304" pitchFamily="18" charset="0"/>
              <a:cs typeface="Times New Roman" panose="02020603050405020304" pitchFamily="18" charset="0"/>
            </a:endParaRPr>
          </a:p>
          <a:p>
            <a:pPr lvl="0"/>
            <a:r>
              <a:rPr lang="ru-RU" sz="2000" b="1" dirty="0">
                <a:latin typeface="Times New Roman" panose="02020603050405020304" pitchFamily="18" charset="0"/>
                <a:cs typeface="Times New Roman" panose="02020603050405020304" pitchFamily="18" charset="0"/>
              </a:rPr>
              <a:t>з</a:t>
            </a:r>
            <a:r>
              <a:rPr lang="ru-RU" sz="2000" b="1" dirty="0" smtClean="0">
                <a:latin typeface="Times New Roman" panose="02020603050405020304" pitchFamily="18" charset="0"/>
                <a:cs typeface="Times New Roman" panose="02020603050405020304" pitchFamily="18" charset="0"/>
              </a:rPr>
              <a:t>рительно </a:t>
            </a:r>
            <a:r>
              <a:rPr lang="ru-RU" sz="2000" b="1" dirty="0">
                <a:latin typeface="Times New Roman" panose="02020603050405020304" pitchFamily="18" charset="0"/>
                <a:cs typeface="Times New Roman" panose="02020603050405020304" pitchFamily="18" charset="0"/>
              </a:rPr>
              <a:t>– </a:t>
            </a:r>
            <a:r>
              <a:rPr lang="ru-RU" sz="2000" b="1" dirty="0" smtClean="0">
                <a:latin typeface="Times New Roman" panose="02020603050405020304" pitchFamily="18" charset="0"/>
                <a:cs typeface="Times New Roman" panose="02020603050405020304" pitchFamily="18" charset="0"/>
              </a:rPr>
              <a:t>пространственную ориентировку;</a:t>
            </a:r>
            <a:endParaRPr lang="ru-RU" sz="2000" b="1" dirty="0">
              <a:latin typeface="Times New Roman" panose="02020603050405020304" pitchFamily="18" charset="0"/>
              <a:cs typeface="Times New Roman" panose="02020603050405020304" pitchFamily="18" charset="0"/>
            </a:endParaRPr>
          </a:p>
          <a:p>
            <a:pPr lvl="0"/>
            <a:r>
              <a:rPr lang="ru-RU" sz="2000" b="1" dirty="0">
                <a:latin typeface="Times New Roman" panose="02020603050405020304" pitchFamily="18" charset="0"/>
                <a:cs typeface="Times New Roman" panose="02020603050405020304" pitchFamily="18" charset="0"/>
              </a:rPr>
              <a:t>р</a:t>
            </a:r>
            <a:r>
              <a:rPr lang="ru-RU" sz="2000" b="1" dirty="0" smtClean="0">
                <a:latin typeface="Times New Roman" panose="02020603050405020304" pitchFamily="18" charset="0"/>
                <a:cs typeface="Times New Roman" panose="02020603050405020304" pitchFamily="18" charset="0"/>
              </a:rPr>
              <a:t>ечевое внимание, память, мышление;</a:t>
            </a:r>
            <a:endParaRPr lang="ru-RU" sz="2000" b="1" dirty="0">
              <a:latin typeface="Times New Roman" panose="02020603050405020304" pitchFamily="18" charset="0"/>
              <a:cs typeface="Times New Roman" panose="02020603050405020304" pitchFamily="18" charset="0"/>
            </a:endParaRPr>
          </a:p>
          <a:p>
            <a:pPr lvl="0"/>
            <a:r>
              <a:rPr lang="ru-RU" sz="2000" b="1" dirty="0" smtClean="0">
                <a:latin typeface="Times New Roman" panose="02020603050405020304" pitchFamily="18" charset="0"/>
                <a:cs typeface="Times New Roman" panose="02020603050405020304" pitchFamily="18" charset="0"/>
              </a:rPr>
              <a:t>	Все </a:t>
            </a:r>
            <a:r>
              <a:rPr lang="ru-RU" sz="2000" b="1" dirty="0">
                <a:latin typeface="Times New Roman" panose="02020603050405020304" pitchFamily="18" charset="0"/>
                <a:cs typeface="Times New Roman" panose="02020603050405020304" pitchFamily="18" charset="0"/>
              </a:rPr>
              <a:t>эти проблемы связаны с  работой полушарий головного мозга их взаимодействия.</a:t>
            </a:r>
          </a:p>
          <a:p>
            <a:pPr lvl="0"/>
            <a:r>
              <a:rPr lang="ru-RU" sz="2000" dirty="0" smtClean="0">
                <a:latin typeface="Times New Roman" panose="02020603050405020304" pitchFamily="18" charset="0"/>
                <a:cs typeface="Times New Roman" panose="02020603050405020304" pitchFamily="18" charset="0"/>
              </a:rPr>
              <a:t>	Исходя </a:t>
            </a:r>
            <a:r>
              <a:rPr lang="ru-RU" sz="2000" dirty="0">
                <a:latin typeface="Times New Roman" panose="02020603050405020304" pitchFamily="18" charset="0"/>
                <a:cs typeface="Times New Roman" panose="02020603050405020304" pitchFamily="18" charset="0"/>
              </a:rPr>
              <a:t>из выше перечисленного предлагаю </a:t>
            </a:r>
            <a:r>
              <a:rPr lang="ru-RU" sz="2000" dirty="0" smtClean="0">
                <a:latin typeface="Times New Roman" panose="02020603050405020304" pitchFamily="18" charset="0"/>
                <a:cs typeface="Times New Roman" panose="02020603050405020304" pitchFamily="18" charset="0"/>
              </a:rPr>
              <a:t>структурировать занятие </a:t>
            </a:r>
            <a:r>
              <a:rPr lang="ru-RU" sz="2000" dirty="0">
                <a:latin typeface="Times New Roman" panose="02020603050405020304" pitchFamily="18" charset="0"/>
                <a:cs typeface="Times New Roman" panose="02020603050405020304" pitchFamily="18" charset="0"/>
              </a:rPr>
              <a:t>по преодолению недостатков </a:t>
            </a:r>
            <a:r>
              <a:rPr lang="ru-RU" sz="2000" dirty="0" smtClean="0">
                <a:latin typeface="Times New Roman" panose="02020603050405020304" pitchFamily="18" charset="0"/>
                <a:cs typeface="Times New Roman" panose="02020603050405020304" pitchFamily="18" charset="0"/>
              </a:rPr>
              <a:t>почерка с использованием упражнений по коррекции почерка, которые максимально задействуют </a:t>
            </a:r>
            <a:r>
              <a:rPr lang="ru-RU" sz="2000" dirty="0">
                <a:latin typeface="Times New Roman" panose="02020603050405020304" pitchFamily="18" charset="0"/>
                <a:cs typeface="Times New Roman" panose="02020603050405020304" pitchFamily="18" charset="0"/>
              </a:rPr>
              <a:t>работу и взаимосвязь отделов головного мозга участвующих формировании разборчивого и аккуратного почерка.</a:t>
            </a:r>
          </a:p>
          <a:p>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endParaRPr lang="ru-RU" sz="2000" dirty="0">
              <a:latin typeface="Times New Roman" panose="02020603050405020304" pitchFamily="18" charset="0"/>
              <a:cs typeface="Times New Roman" panose="02020603050405020304" pitchFamily="18" charset="0"/>
            </a:endParaRPr>
          </a:p>
        </p:txBody>
      </p:sp>
      <p:pic>
        <p:nvPicPr>
          <p:cNvPr id="4097" name="Picture 1" descr="C:\Users\User\Desktop\educacion-fracaso-escolar-1024x683.jpg"/>
          <p:cNvPicPr>
            <a:picLocks noChangeAspect="1" noChangeArrowheads="1"/>
          </p:cNvPicPr>
          <p:nvPr/>
        </p:nvPicPr>
        <p:blipFill>
          <a:blip r:embed="rId2" cstate="print"/>
          <a:srcRect/>
          <a:stretch>
            <a:fillRect/>
          </a:stretch>
        </p:blipFill>
        <p:spPr bwMode="auto">
          <a:xfrm>
            <a:off x="3347864" y="5085183"/>
            <a:ext cx="2592288" cy="1729035"/>
          </a:xfrm>
          <a:prstGeom prst="rect">
            <a:avLst/>
          </a:prstGeom>
          <a:noFill/>
        </p:spPr>
      </p:pic>
    </p:spTree>
    <p:extLst>
      <p:ext uri="{BB962C8B-B14F-4D97-AF65-F5344CB8AC3E}">
        <p14:creationId xmlns:p14="http://schemas.microsoft.com/office/powerpoint/2010/main" val="371675586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51520" y="332656"/>
            <a:ext cx="8712968" cy="7201972"/>
          </a:xfrm>
          <a:prstGeom prst="rect">
            <a:avLst/>
          </a:prstGeom>
        </p:spPr>
        <p:txBody>
          <a:bodyPr wrap="square">
            <a:spAutoFit/>
          </a:bodyPr>
          <a:lstStyle/>
          <a:p>
            <a:pPr lvl="0"/>
            <a:r>
              <a:rPr lang="ru-RU" sz="2400" dirty="0" smtClean="0">
                <a:latin typeface="Times New Roman" panose="02020603050405020304" pitchFamily="18" charset="0"/>
                <a:cs typeface="Times New Roman" panose="02020603050405020304" pitchFamily="18" charset="0"/>
              </a:rPr>
              <a:t>	</a:t>
            </a:r>
            <a:r>
              <a:rPr lang="ru-RU" sz="2400" b="1" dirty="0" smtClean="0">
                <a:latin typeface="Times New Roman" panose="02020603050405020304" pitchFamily="18" charset="0"/>
                <a:cs typeface="Times New Roman" panose="02020603050405020304" pitchFamily="18" charset="0"/>
              </a:rPr>
              <a:t>Структура занятия по исправлению почерка.</a:t>
            </a:r>
          </a:p>
          <a:p>
            <a:pPr lvl="0"/>
            <a:r>
              <a:rPr lang="ru-RU" sz="2400" dirty="0">
                <a:latin typeface="Times New Roman" panose="02020603050405020304" pitchFamily="18" charset="0"/>
                <a:cs typeface="Times New Roman" panose="02020603050405020304" pitchFamily="18" charset="0"/>
              </a:rPr>
              <a:t>	</a:t>
            </a:r>
            <a:r>
              <a:rPr lang="ru-RU" sz="2400" dirty="0" smtClean="0">
                <a:latin typeface="Times New Roman" panose="02020603050405020304" pitchFamily="18" charset="0"/>
                <a:cs typeface="Times New Roman" panose="02020603050405020304" pitchFamily="18" charset="0"/>
              </a:rPr>
              <a:t>При </a:t>
            </a:r>
            <a:r>
              <a:rPr lang="ru-RU" sz="2400" dirty="0">
                <a:latin typeface="Times New Roman" panose="02020603050405020304" pitchFamily="18" charset="0"/>
                <a:cs typeface="Times New Roman" panose="02020603050405020304" pitchFamily="18" charset="0"/>
              </a:rPr>
              <a:t>проведении занятия по исправлению почерка, необходимо придерживаться принципу переключаемости упражнений и нагрузки, что позволит:</a:t>
            </a:r>
          </a:p>
          <a:p>
            <a:pPr lvl="0"/>
            <a:r>
              <a:rPr lang="ru-RU" sz="2400" dirty="0">
                <a:latin typeface="Times New Roman" panose="02020603050405020304" pitchFamily="18" charset="0"/>
                <a:cs typeface="Times New Roman" panose="02020603050405020304" pitchFamily="18" charset="0"/>
              </a:rPr>
              <a:t>-быстрее создать устойчивые нейронные </a:t>
            </a:r>
            <a:r>
              <a:rPr lang="ru-RU" sz="2400" dirty="0" smtClean="0">
                <a:latin typeface="Times New Roman" panose="02020603050405020304" pitchFamily="18" charset="0"/>
                <a:cs typeface="Times New Roman" panose="02020603050405020304" pitchFamily="18" charset="0"/>
              </a:rPr>
              <a:t>связи</a:t>
            </a:r>
            <a:endParaRPr lang="ru-RU" sz="2400" dirty="0">
              <a:latin typeface="Times New Roman" panose="02020603050405020304" pitchFamily="18" charset="0"/>
              <a:cs typeface="Times New Roman" panose="02020603050405020304" pitchFamily="18" charset="0"/>
            </a:endParaRPr>
          </a:p>
          <a:p>
            <a:pPr lvl="0"/>
            <a:r>
              <a:rPr lang="ru-RU" sz="2400" dirty="0">
                <a:latin typeface="Times New Roman" panose="02020603050405020304" pitchFamily="18" charset="0"/>
                <a:cs typeface="Times New Roman" panose="02020603050405020304" pitchFamily="18" charset="0"/>
              </a:rPr>
              <a:t>-снизить утомление на </a:t>
            </a:r>
            <a:r>
              <a:rPr lang="ru-RU" sz="2400" dirty="0" smtClean="0">
                <a:latin typeface="Times New Roman" panose="02020603050405020304" pitchFamily="18" charset="0"/>
                <a:cs typeface="Times New Roman" panose="02020603050405020304" pitchFamily="18" charset="0"/>
              </a:rPr>
              <a:t>занятие</a:t>
            </a:r>
            <a:endParaRPr lang="ru-RU" sz="2400" dirty="0">
              <a:latin typeface="Times New Roman" panose="02020603050405020304" pitchFamily="18" charset="0"/>
              <a:cs typeface="Times New Roman" panose="02020603050405020304" pitchFamily="18" charset="0"/>
            </a:endParaRPr>
          </a:p>
          <a:p>
            <a:pPr lvl="0"/>
            <a:r>
              <a:rPr lang="ru-RU" sz="2400" dirty="0">
                <a:latin typeface="Times New Roman" panose="02020603050405020304" pitchFamily="18" charset="0"/>
                <a:cs typeface="Times New Roman" panose="02020603050405020304" pitchFamily="18" charset="0"/>
              </a:rPr>
              <a:t>-закрепить полученный </a:t>
            </a:r>
            <a:r>
              <a:rPr lang="ru-RU" sz="2400" dirty="0" smtClean="0">
                <a:latin typeface="Times New Roman" panose="02020603050405020304" pitchFamily="18" charset="0"/>
                <a:cs typeface="Times New Roman" panose="02020603050405020304" pitchFamily="18" charset="0"/>
              </a:rPr>
              <a:t>результат</a:t>
            </a:r>
          </a:p>
          <a:p>
            <a:pPr lvl="0"/>
            <a:r>
              <a:rPr lang="ru-RU" sz="2400" dirty="0" smtClean="0">
                <a:latin typeface="Times New Roman" panose="02020603050405020304" pitchFamily="18" charset="0"/>
                <a:cs typeface="Times New Roman" panose="02020603050405020304" pitchFamily="18" charset="0"/>
              </a:rPr>
              <a:t>	Структура занятия:</a:t>
            </a:r>
          </a:p>
          <a:p>
            <a:pPr lvl="0"/>
            <a:r>
              <a:rPr lang="ru-RU" sz="2400" dirty="0" smtClean="0">
                <a:latin typeface="Times New Roman" panose="02020603050405020304" pitchFamily="18" charset="0"/>
                <a:cs typeface="Times New Roman" panose="02020603050405020304" pitchFamily="18" charset="0"/>
              </a:rPr>
              <a:t>-</a:t>
            </a:r>
            <a:r>
              <a:rPr lang="ru-RU" sz="2400" dirty="0" err="1" smtClean="0">
                <a:latin typeface="Times New Roman" panose="02020603050405020304" pitchFamily="18" charset="0"/>
                <a:cs typeface="Times New Roman" panose="02020603050405020304" pitchFamily="18" charset="0"/>
              </a:rPr>
              <a:t>нейрогимнастика</a:t>
            </a:r>
            <a:r>
              <a:rPr lang="ru-RU" sz="2400" dirty="0" smtClean="0">
                <a:latin typeface="Times New Roman" panose="02020603050405020304" pitchFamily="18" charset="0"/>
                <a:cs typeface="Times New Roman" panose="02020603050405020304" pitchFamily="18" charset="0"/>
              </a:rPr>
              <a:t> направленная на развитие межполушарных связей (синхронизацию обоих полушарий)</a:t>
            </a:r>
          </a:p>
          <a:p>
            <a:pPr lvl="0"/>
            <a:r>
              <a:rPr lang="ru-RU" sz="2400" dirty="0" smtClean="0">
                <a:latin typeface="Times New Roman" panose="02020603050405020304" pitchFamily="18" charset="0"/>
                <a:cs typeface="Times New Roman" panose="02020603050405020304" pitchFamily="18" charset="0"/>
              </a:rPr>
              <a:t>-упражнений направленных на развитие крупной моторики</a:t>
            </a:r>
          </a:p>
          <a:p>
            <a:r>
              <a:rPr lang="ru-RU" sz="2400" dirty="0" smtClean="0">
                <a:latin typeface="Times New Roman" panose="02020603050405020304" pitchFamily="18" charset="0"/>
                <a:cs typeface="Times New Roman" panose="02020603050405020304" pitchFamily="18" charset="0"/>
              </a:rPr>
              <a:t>-</a:t>
            </a:r>
            <a:r>
              <a:rPr lang="ru-RU" sz="2400" dirty="0">
                <a:latin typeface="Times New Roman" panose="02020603050405020304" pitchFamily="18" charset="0"/>
                <a:cs typeface="Times New Roman" panose="02020603050405020304" pitchFamily="18" charset="0"/>
              </a:rPr>
              <a:t>упражнений направленных на </a:t>
            </a:r>
            <a:r>
              <a:rPr lang="ru-RU" sz="2400" dirty="0" smtClean="0">
                <a:latin typeface="Times New Roman" panose="02020603050405020304" pitchFamily="18" charset="0"/>
                <a:cs typeface="Times New Roman" panose="02020603050405020304" pitchFamily="18" charset="0"/>
              </a:rPr>
              <a:t>развитие мелкой моторики </a:t>
            </a:r>
          </a:p>
          <a:p>
            <a:r>
              <a:rPr lang="ru-RU" sz="2400" dirty="0" smtClean="0">
                <a:latin typeface="Times New Roman" panose="02020603050405020304" pitchFamily="18" charset="0"/>
                <a:ea typeface="Calibri" pitchFamily="34" charset="0"/>
                <a:cs typeface="Times New Roman" panose="02020603050405020304" pitchFamily="18" charset="0"/>
              </a:rPr>
              <a:t>-упражнения для развития зрительно моторной координации, периферического зрения, улучшения работ памяти и внимания.</a:t>
            </a:r>
            <a:endParaRPr lang="ru-RU" sz="2400" dirty="0" smtClean="0">
              <a:latin typeface="Times New Roman" panose="02020603050405020304" pitchFamily="18" charset="0"/>
              <a:cs typeface="Times New Roman" panose="02020603050405020304" pitchFamily="18" charset="0"/>
            </a:endParaRPr>
          </a:p>
          <a:p>
            <a:r>
              <a:rPr lang="ru-RU" sz="2400" dirty="0" smtClean="0">
                <a:latin typeface="Times New Roman" panose="02020603050405020304" pitchFamily="18" charset="0"/>
                <a:cs typeface="Times New Roman" panose="02020603050405020304" pitchFamily="18" charset="0"/>
              </a:rPr>
              <a:t>-упражнения по развитию зрительно – пространственного восприятия и узнавания</a:t>
            </a:r>
          </a:p>
          <a:p>
            <a:r>
              <a:rPr lang="ru-RU" sz="2400" dirty="0" smtClean="0">
                <a:latin typeface="Times New Roman" panose="02020603050405020304" pitchFamily="18" charset="0"/>
                <a:cs typeface="Times New Roman" panose="02020603050405020304" pitchFamily="18" charset="0"/>
              </a:rPr>
              <a:t>-работа с прописями</a:t>
            </a:r>
          </a:p>
          <a:p>
            <a:endParaRPr lang="ru-RU" dirty="0">
              <a:solidFill>
                <a:srgbClr val="FFC000"/>
              </a:solidFill>
            </a:endParaRPr>
          </a:p>
          <a:p>
            <a:pPr lvl="0"/>
            <a:endParaRPr lang="ru-RU" dirty="0" smtClean="0">
              <a:solidFill>
                <a:srgbClr val="FFC000"/>
              </a:solidFill>
            </a:endParaRPr>
          </a:p>
          <a:p>
            <a:pPr lvl="0"/>
            <a:endParaRPr lang="ru-RU" dirty="0">
              <a:solidFill>
                <a:srgbClr val="FFC000"/>
              </a:solidFill>
            </a:endParaRPr>
          </a:p>
        </p:txBody>
      </p:sp>
    </p:spTree>
    <p:extLst>
      <p:ext uri="{BB962C8B-B14F-4D97-AF65-F5344CB8AC3E}">
        <p14:creationId xmlns:p14="http://schemas.microsoft.com/office/powerpoint/2010/main" val="27540299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476673"/>
            <a:ext cx="8496944" cy="4247317"/>
          </a:xfrm>
          <a:prstGeom prst="rect">
            <a:avLst/>
          </a:prstGeom>
        </p:spPr>
        <p:txBody>
          <a:bodyPr wrap="square">
            <a:spAutoFit/>
          </a:bodyPr>
          <a:lstStyle/>
          <a:p>
            <a:r>
              <a:rPr lang="ru-RU" dirty="0" smtClean="0">
                <a:solidFill>
                  <a:srgbClr val="333333"/>
                </a:solidFill>
                <a:latin typeface="Times New Roman" panose="02020603050405020304" pitchFamily="18" charset="0"/>
                <a:cs typeface="Times New Roman" panose="02020603050405020304" pitchFamily="18" charset="0"/>
              </a:rPr>
              <a:t>			</a:t>
            </a:r>
            <a:r>
              <a:rPr lang="ru-RU" b="1" dirty="0" err="1" smtClean="0">
                <a:solidFill>
                  <a:srgbClr val="333333"/>
                </a:solidFill>
                <a:latin typeface="Times New Roman" panose="02020603050405020304" pitchFamily="18" charset="0"/>
                <a:cs typeface="Times New Roman" panose="02020603050405020304" pitchFamily="18" charset="0"/>
              </a:rPr>
              <a:t>Нейрогимнастика</a:t>
            </a:r>
            <a:r>
              <a:rPr lang="ru-RU" b="1" dirty="0" smtClean="0">
                <a:solidFill>
                  <a:srgbClr val="333333"/>
                </a:solidFill>
                <a:latin typeface="Times New Roman" panose="02020603050405020304" pitchFamily="18" charset="0"/>
                <a:cs typeface="Times New Roman" panose="02020603050405020304" pitchFamily="18" charset="0"/>
              </a:rPr>
              <a:t>.</a:t>
            </a:r>
          </a:p>
          <a:p>
            <a:r>
              <a:rPr lang="ru-RU" dirty="0">
                <a:solidFill>
                  <a:srgbClr val="333333"/>
                </a:solidFill>
                <a:latin typeface="Times New Roman" panose="02020603050405020304" pitchFamily="18" charset="0"/>
                <a:cs typeface="Times New Roman" panose="02020603050405020304" pitchFamily="18" charset="0"/>
              </a:rPr>
              <a:t>	</a:t>
            </a:r>
            <a:r>
              <a:rPr lang="ru-RU" dirty="0" err="1" smtClean="0">
                <a:solidFill>
                  <a:srgbClr val="333333"/>
                </a:solidFill>
                <a:latin typeface="Times New Roman" panose="02020603050405020304" pitchFamily="18" charset="0"/>
                <a:cs typeface="Times New Roman" panose="02020603050405020304" pitchFamily="18" charset="0"/>
              </a:rPr>
              <a:t>Нейрогимнастика</a:t>
            </a:r>
            <a:r>
              <a:rPr lang="ru-RU" dirty="0" smtClean="0">
                <a:solidFill>
                  <a:srgbClr val="333333"/>
                </a:solidFill>
                <a:latin typeface="Times New Roman" panose="02020603050405020304" pitchFamily="18" charset="0"/>
                <a:cs typeface="Times New Roman" panose="02020603050405020304" pitchFamily="18" charset="0"/>
              </a:rPr>
              <a:t> </a:t>
            </a:r>
            <a:r>
              <a:rPr lang="ru-RU" dirty="0">
                <a:solidFill>
                  <a:srgbClr val="333333"/>
                </a:solidFill>
                <a:latin typeface="Times New Roman" panose="02020603050405020304" pitchFamily="18" charset="0"/>
                <a:cs typeface="Times New Roman" panose="02020603050405020304" pitchFamily="18" charset="0"/>
              </a:rPr>
              <a:t>- это комплекс упражнений, направленный на активизацию естественных механизмов работы мозга через выполнение физических движений. Выполняя эти упражнения ребенок развивает сенсорную и пространственную ориентировку, у него формируется произвольное внимание, функция самоконтроля, развивается зрительно-моторная координация, согласованность, точность, плавность движений обеих </a:t>
            </a:r>
            <a:r>
              <a:rPr lang="ru-RU" dirty="0" smtClean="0">
                <a:solidFill>
                  <a:srgbClr val="333333"/>
                </a:solidFill>
                <a:latin typeface="Times New Roman" panose="02020603050405020304" pitchFamily="18" charset="0"/>
                <a:cs typeface="Times New Roman" panose="02020603050405020304" pitchFamily="18" charset="0"/>
              </a:rPr>
              <a:t>рук.</a:t>
            </a:r>
          </a:p>
          <a:p>
            <a:r>
              <a:rPr lang="ru-RU" dirty="0" err="1">
                <a:solidFill>
                  <a:srgbClr val="333333"/>
                </a:solidFill>
                <a:latin typeface="Times New Roman" panose="02020603050405020304" pitchFamily="18" charset="0"/>
                <a:cs typeface="Times New Roman" panose="02020603050405020304" pitchFamily="18" charset="0"/>
              </a:rPr>
              <a:t>Кинезиологическое</a:t>
            </a:r>
            <a:r>
              <a:rPr lang="ru-RU" dirty="0" smtClean="0"/>
              <a:t> </a:t>
            </a:r>
            <a:r>
              <a:rPr lang="ru-RU" dirty="0">
                <a:solidFill>
                  <a:srgbClr val="333333"/>
                </a:solidFill>
                <a:latin typeface="Times New Roman" panose="02020603050405020304" pitchFamily="18" charset="0"/>
                <a:cs typeface="Times New Roman" panose="02020603050405020304" pitchFamily="18" charset="0"/>
              </a:rPr>
              <a:t>у</a:t>
            </a:r>
            <a:r>
              <a:rPr lang="ru-RU" dirty="0" smtClean="0">
                <a:solidFill>
                  <a:srgbClr val="333333"/>
                </a:solidFill>
                <a:latin typeface="Times New Roman" panose="02020603050405020304" pitchFamily="18" charset="0"/>
                <a:cs typeface="Times New Roman" panose="02020603050405020304" pitchFamily="18" charset="0"/>
              </a:rPr>
              <a:t>пражнение </a:t>
            </a:r>
            <a:r>
              <a:rPr lang="ru-RU" dirty="0">
                <a:solidFill>
                  <a:srgbClr val="333333"/>
                </a:solidFill>
                <a:latin typeface="Times New Roman" panose="02020603050405020304" pitchFamily="18" charset="0"/>
                <a:cs typeface="Times New Roman" panose="02020603050405020304" pitchFamily="18" charset="0"/>
              </a:rPr>
              <a:t>«Кулак, ладонь, ребро»</a:t>
            </a:r>
          </a:p>
          <a:p>
            <a:r>
              <a:rPr lang="ru-RU" dirty="0">
                <a:solidFill>
                  <a:srgbClr val="333333"/>
                </a:solidFill>
                <a:latin typeface="Times New Roman" panose="02020603050405020304" pitchFamily="18" charset="0"/>
                <a:cs typeface="Times New Roman" panose="02020603050405020304" pitchFamily="18" charset="0"/>
              </a:rPr>
              <a:t>Упражнение «Кулак, ладонь, ребро» позволяет достичь положительного </a:t>
            </a:r>
            <a:r>
              <a:rPr lang="ru-RU" dirty="0" err="1">
                <a:solidFill>
                  <a:srgbClr val="333333"/>
                </a:solidFill>
                <a:latin typeface="Times New Roman" panose="02020603050405020304" pitchFamily="18" charset="0"/>
                <a:cs typeface="Times New Roman" panose="02020603050405020304" pitchFamily="18" charset="0"/>
              </a:rPr>
              <a:t>нейрогимнастического</a:t>
            </a:r>
            <a:r>
              <a:rPr lang="ru-RU" dirty="0">
                <a:solidFill>
                  <a:srgbClr val="333333"/>
                </a:solidFill>
                <a:latin typeface="Times New Roman" panose="02020603050405020304" pitchFamily="18" charset="0"/>
                <a:cs typeface="Times New Roman" panose="02020603050405020304" pitchFamily="18" charset="0"/>
              </a:rPr>
              <a:t> эффекта, если вышеперечисленные движения повторяются по 10-15 раз ежедневно</a:t>
            </a:r>
            <a:r>
              <a:rPr lang="ru-RU" dirty="0" smtClean="0">
                <a:solidFill>
                  <a:srgbClr val="333333"/>
                </a:solidFill>
                <a:latin typeface="Times New Roman" panose="02020603050405020304" pitchFamily="18" charset="0"/>
                <a:cs typeface="Times New Roman" panose="02020603050405020304" pitchFamily="18" charset="0"/>
              </a:rPr>
              <a:t>. Можно использовать в качестве </a:t>
            </a:r>
            <a:r>
              <a:rPr lang="ru-RU" dirty="0" err="1" smtClean="0">
                <a:solidFill>
                  <a:srgbClr val="333333"/>
                </a:solidFill>
                <a:latin typeface="Times New Roman" panose="02020603050405020304" pitchFamily="18" charset="0"/>
                <a:cs typeface="Times New Roman" panose="02020603050405020304" pitchFamily="18" charset="0"/>
              </a:rPr>
              <a:t>физкульминутки</a:t>
            </a:r>
            <a:r>
              <a:rPr lang="ru-RU" dirty="0" smtClean="0">
                <a:solidFill>
                  <a:srgbClr val="333333"/>
                </a:solidFill>
                <a:latin typeface="Times New Roman" panose="02020603050405020304" pitchFamily="18" charset="0"/>
                <a:cs typeface="Times New Roman" panose="02020603050405020304" pitchFamily="18" charset="0"/>
              </a:rPr>
              <a:t>.</a:t>
            </a:r>
          </a:p>
          <a:p>
            <a:endParaRPr lang="ru-RU" dirty="0">
              <a:solidFill>
                <a:srgbClr val="333333"/>
              </a:solidFill>
              <a:latin typeface="Times New Roman" panose="02020603050405020304" pitchFamily="18" charset="0"/>
              <a:cs typeface="Times New Roman" panose="02020603050405020304" pitchFamily="18" charset="0"/>
            </a:endParaRPr>
          </a:p>
          <a:p>
            <a:endParaRPr lang="ru-RU" dirty="0" smtClean="0">
              <a:solidFill>
                <a:srgbClr val="333333"/>
              </a:solidFill>
              <a:latin typeface="Times New Roman" panose="02020603050405020304" pitchFamily="18" charset="0"/>
              <a:cs typeface="Times New Roman" panose="02020603050405020304" pitchFamily="18" charset="0"/>
            </a:endParaRPr>
          </a:p>
          <a:p>
            <a:endParaRPr lang="ru-RU" dirty="0">
              <a:solidFill>
                <a:srgbClr val="333333"/>
              </a:solidFill>
              <a:latin typeface="Times New Roman" panose="02020603050405020304" pitchFamily="18" charset="0"/>
              <a:cs typeface="Times New Roman" panose="02020603050405020304" pitchFamily="18" charset="0"/>
            </a:endParaRPr>
          </a:p>
          <a:p>
            <a:endParaRPr lang="ru-RU" dirty="0">
              <a:solidFill>
                <a:srgbClr val="333333"/>
              </a:solidFill>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a:blip r:embed="rId2"/>
          <a:stretch>
            <a:fillRect/>
          </a:stretch>
        </p:blipFill>
        <p:spPr>
          <a:xfrm rot="16200000">
            <a:off x="1226763" y="3245845"/>
            <a:ext cx="2376265" cy="3462655"/>
          </a:xfrm>
          <a:prstGeom prst="rect">
            <a:avLst/>
          </a:prstGeom>
        </p:spPr>
      </p:pic>
      <p:pic>
        <p:nvPicPr>
          <p:cNvPr id="6" name="Рисунок 5"/>
          <p:cNvPicPr>
            <a:picLocks noChangeAspect="1"/>
          </p:cNvPicPr>
          <p:nvPr/>
        </p:nvPicPr>
        <p:blipFill>
          <a:blip r:embed="rId3"/>
          <a:stretch>
            <a:fillRect/>
          </a:stretch>
        </p:blipFill>
        <p:spPr>
          <a:xfrm>
            <a:off x="4355841" y="3284985"/>
            <a:ext cx="2232382" cy="3573016"/>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464470"/>
            <a:ext cx="9144000" cy="5929060"/>
          </a:xfrm>
          <a:prstGeom prst="rect">
            <a:avLst/>
          </a:prstGeom>
        </p:spPr>
      </p:pic>
    </p:spTree>
    <p:extLst>
      <p:ext uri="{BB962C8B-B14F-4D97-AF65-F5344CB8AC3E}">
        <p14:creationId xmlns:p14="http://schemas.microsoft.com/office/powerpoint/2010/main" val="25483693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188640"/>
            <a:ext cx="7848872" cy="1477328"/>
          </a:xfrm>
          <a:prstGeom prst="rect">
            <a:avLst/>
          </a:prstGeom>
        </p:spPr>
        <p:txBody>
          <a:bodyPr wrap="square">
            <a:spAutoFit/>
          </a:bodyPr>
          <a:lstStyle/>
          <a:p>
            <a:r>
              <a:rPr lang="ru-RU" dirty="0" smtClean="0">
                <a:solidFill>
                  <a:srgbClr val="333333"/>
                </a:solidFill>
                <a:latin typeface="Times New Roman" panose="02020603050405020304" pitchFamily="18" charset="0"/>
                <a:cs typeface="Times New Roman" panose="02020603050405020304" pitchFamily="18" charset="0"/>
              </a:rPr>
              <a:t>	Игра </a:t>
            </a:r>
            <a:r>
              <a:rPr lang="ru-RU" dirty="0">
                <a:solidFill>
                  <a:srgbClr val="333333"/>
                </a:solidFill>
                <a:latin typeface="Times New Roman" panose="02020603050405020304" pitchFamily="18" charset="0"/>
                <a:cs typeface="Times New Roman" panose="02020603050405020304" pitchFamily="18" charset="0"/>
              </a:rPr>
              <a:t>«Найди предмет». Описание: ребенку предлагаются карточки с различными изображениями, на которых нужно показать одинаковые предметы одновременно двумя руками, проговаривая вслух их название Примеры упражнений: «Найди цифры», «Геометрические фигуры», «Домашние животные», «Сказочные герои», «Подружи буквы» и т.д</a:t>
            </a:r>
            <a:r>
              <a:rPr lang="ru-RU" dirty="0" smtClean="0">
                <a:solidFill>
                  <a:srgbClr val="333333"/>
                </a:solidFill>
                <a:latin typeface="Times New Roman" panose="02020603050405020304" pitchFamily="18" charset="0"/>
                <a:cs typeface="Times New Roman" panose="02020603050405020304" pitchFamily="18" charset="0"/>
              </a:rPr>
              <a:t>.</a:t>
            </a:r>
            <a:endParaRPr lang="ru-RU" dirty="0">
              <a:solidFill>
                <a:srgbClr val="333333"/>
              </a:solidFill>
              <a:latin typeface="Times New Roman" panose="02020603050405020304" pitchFamily="18" charset="0"/>
              <a:cs typeface="Times New Roman" panose="02020603050405020304" pitchFamily="18" charset="0"/>
            </a:endParaRPr>
          </a:p>
        </p:txBody>
      </p:sp>
      <p:pic>
        <p:nvPicPr>
          <p:cNvPr id="1026" name="Picture 2" descr="https://avatars.mds.yandex.net/i?id=d78ec9b80b2a9933ee616405dadc3f98f1fea340-7930431-images-thumbs&amp;n=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916832"/>
            <a:ext cx="6480720" cy="48567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53117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260648"/>
            <a:ext cx="3456384" cy="5909310"/>
          </a:xfrm>
          <a:prstGeom prst="rect">
            <a:avLst/>
          </a:prstGeom>
        </p:spPr>
        <p:txBody>
          <a:bodyPr wrap="square">
            <a:spAutoFit/>
          </a:bodyPr>
          <a:lstStyle/>
          <a:p>
            <a:r>
              <a:rPr lang="ru-RU" dirty="0" smtClean="0">
                <a:solidFill>
                  <a:srgbClr val="333333"/>
                </a:solidFill>
                <a:latin typeface="Times New Roman" panose="02020603050405020304" pitchFamily="18" charset="0"/>
                <a:cs typeface="Times New Roman" panose="02020603050405020304" pitchFamily="18" charset="0"/>
              </a:rPr>
              <a:t>	Упражнение </a:t>
            </a:r>
            <a:r>
              <a:rPr lang="ru-RU" dirty="0">
                <a:solidFill>
                  <a:srgbClr val="333333"/>
                </a:solidFill>
                <a:latin typeface="Times New Roman" panose="02020603050405020304" pitchFamily="18" charset="0"/>
                <a:cs typeface="Times New Roman" panose="02020603050405020304" pitchFamily="18" charset="0"/>
              </a:rPr>
              <a:t>«Перекрестные шаги</a:t>
            </a:r>
            <a:r>
              <a:rPr lang="ru-RU" dirty="0" smtClean="0">
                <a:solidFill>
                  <a:srgbClr val="333333"/>
                </a:solidFill>
                <a:latin typeface="Times New Roman" panose="02020603050405020304" pitchFamily="18" charset="0"/>
                <a:cs typeface="Times New Roman" panose="02020603050405020304" pitchFamily="18" charset="0"/>
              </a:rPr>
              <a:t>».</a:t>
            </a:r>
            <a:endParaRPr lang="ru-RU" dirty="0">
              <a:solidFill>
                <a:srgbClr val="333333"/>
              </a:solidFill>
              <a:latin typeface="Times New Roman" panose="02020603050405020304" pitchFamily="18" charset="0"/>
              <a:cs typeface="Times New Roman" panose="02020603050405020304" pitchFamily="18" charset="0"/>
            </a:endParaRPr>
          </a:p>
          <a:p>
            <a:r>
              <a:rPr lang="ru-RU" dirty="0">
                <a:solidFill>
                  <a:srgbClr val="333333"/>
                </a:solidFill>
                <a:latin typeface="Times New Roman" panose="02020603050405020304" pitchFamily="18" charset="0"/>
                <a:cs typeface="Times New Roman" panose="02020603050405020304" pitchFamily="18" charset="0"/>
              </a:rPr>
              <a:t>Для выполнения упражнения «Перекрестные шаги» необходимо соблюдать следующий алгоритм действий:</a:t>
            </a:r>
          </a:p>
          <a:p>
            <a:r>
              <a:rPr lang="ru-RU" dirty="0">
                <a:solidFill>
                  <a:srgbClr val="333333"/>
                </a:solidFill>
                <a:latin typeface="Times New Roman" panose="02020603050405020304" pitchFamily="18" charset="0"/>
                <a:cs typeface="Times New Roman" panose="02020603050405020304" pitchFamily="18" charset="0"/>
              </a:rPr>
              <a:t>Занять положение стоя.</a:t>
            </a:r>
          </a:p>
          <a:p>
            <a:r>
              <a:rPr lang="ru-RU" dirty="0">
                <a:solidFill>
                  <a:srgbClr val="333333"/>
                </a:solidFill>
                <a:latin typeface="Times New Roman" panose="02020603050405020304" pitchFamily="18" charset="0"/>
                <a:cs typeface="Times New Roman" panose="02020603050405020304" pitchFamily="18" charset="0"/>
              </a:rPr>
              <a:t>Ребенок делает шаг, поднимая правое колено вверх, а затем одновременно касается его поверхности ладонью левой руки.</a:t>
            </a:r>
          </a:p>
          <a:p>
            <a:r>
              <a:rPr lang="ru-RU" dirty="0">
                <a:solidFill>
                  <a:srgbClr val="333333"/>
                </a:solidFill>
                <a:latin typeface="Times New Roman" panose="02020603050405020304" pitchFamily="18" charset="0"/>
                <a:cs typeface="Times New Roman" panose="02020603050405020304" pitchFamily="18" charset="0"/>
              </a:rPr>
              <a:t>После этого поднимается левое колено, а к его поверхности прислоняется ладонь правой </a:t>
            </a:r>
            <a:r>
              <a:rPr lang="ru-RU" dirty="0" smtClean="0">
                <a:solidFill>
                  <a:srgbClr val="333333"/>
                </a:solidFill>
                <a:latin typeface="Times New Roman" panose="02020603050405020304" pitchFamily="18" charset="0"/>
                <a:cs typeface="Times New Roman" panose="02020603050405020304" pitchFamily="18" charset="0"/>
              </a:rPr>
              <a:t>руки.</a:t>
            </a:r>
            <a:endParaRPr lang="ru-RU" dirty="0">
              <a:solidFill>
                <a:srgbClr val="333333"/>
              </a:solidFill>
              <a:latin typeface="Times New Roman" panose="02020603050405020304" pitchFamily="18" charset="0"/>
              <a:cs typeface="Times New Roman" panose="02020603050405020304" pitchFamily="18" charset="0"/>
            </a:endParaRPr>
          </a:p>
          <a:p>
            <a:r>
              <a:rPr lang="ru-RU" dirty="0">
                <a:solidFill>
                  <a:srgbClr val="333333"/>
                </a:solidFill>
                <a:latin typeface="Times New Roman" panose="02020603050405020304" pitchFamily="18" charset="0"/>
                <a:cs typeface="Times New Roman" panose="02020603050405020304" pitchFamily="18" charset="0"/>
              </a:rPr>
              <a:t>Данные действия повторяются по 10-15 раз. Очень важно следить за тем, чтобы ребенок делал упражнение правильно, а также не запутался в движениях</a:t>
            </a:r>
            <a:r>
              <a:rPr lang="ru-RU" dirty="0" smtClean="0">
                <a:solidFill>
                  <a:srgbClr val="333333"/>
                </a:solidFill>
                <a:latin typeface="Times New Roman" panose="02020603050405020304" pitchFamily="18" charset="0"/>
                <a:cs typeface="Times New Roman" panose="02020603050405020304" pitchFamily="18" charset="0"/>
              </a:rPr>
              <a:t>.</a:t>
            </a:r>
            <a:endParaRPr lang="ru-RU" dirty="0">
              <a:solidFill>
                <a:srgbClr val="333333"/>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29898" y="0"/>
            <a:ext cx="5163671" cy="6858000"/>
          </a:xfrm>
          <a:prstGeom prst="rect">
            <a:avLst/>
          </a:prstGeom>
        </p:spPr>
      </p:pic>
    </p:spTree>
    <p:extLst>
      <p:ext uri="{BB962C8B-B14F-4D97-AF65-F5344CB8AC3E}">
        <p14:creationId xmlns:p14="http://schemas.microsoft.com/office/powerpoint/2010/main" val="2313602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07504" y="188640"/>
            <a:ext cx="8784976" cy="1631216"/>
          </a:xfrm>
          <a:prstGeom prst="rect">
            <a:avLst/>
          </a:prstGeom>
        </p:spPr>
        <p:txBody>
          <a:bodyPr wrap="square">
            <a:spAutoFit/>
          </a:bodyPr>
          <a:lstStyle/>
          <a:p>
            <a:r>
              <a:rPr lang="ru-RU" sz="2000" dirty="0" smtClean="0">
                <a:latin typeface="Times New Roman" panose="02020603050405020304" pitchFamily="18" charset="0"/>
                <a:cs typeface="Times New Roman" panose="02020603050405020304" pitchFamily="18" charset="0"/>
              </a:rPr>
              <a:t>	Упражнение </a:t>
            </a:r>
            <a:r>
              <a:rPr lang="ru-RU" sz="2000" dirty="0">
                <a:latin typeface="Times New Roman" panose="02020603050405020304" pitchFamily="18" charset="0"/>
                <a:cs typeface="Times New Roman" panose="02020603050405020304" pitchFamily="18" charset="0"/>
              </a:rPr>
              <a:t>«Зеркальное рисование» Описание: ребенку необходимо взять в обе руки фломастеры (карандаши, ручки, мелки) и одновременно на шаблоне раскрасить симметричные рисунки, дорисовать их, обвести по контору. Можно предложить ребенку нарисовать симметричные рисунки на песке, крупе или муке.</a:t>
            </a:r>
          </a:p>
        </p:txBody>
      </p:sp>
      <p:pic>
        <p:nvPicPr>
          <p:cNvPr id="5" name="Рисунок 4"/>
          <p:cNvPicPr>
            <a:picLocks noChangeAspect="1"/>
          </p:cNvPicPr>
          <p:nvPr/>
        </p:nvPicPr>
        <p:blipFill>
          <a:blip r:embed="rId2"/>
          <a:stretch>
            <a:fillRect/>
          </a:stretch>
        </p:blipFill>
        <p:spPr>
          <a:xfrm>
            <a:off x="1097659" y="1556792"/>
            <a:ext cx="5346550" cy="5184576"/>
          </a:xfrm>
          <a:prstGeom prst="rect">
            <a:avLst/>
          </a:prstGeom>
        </p:spPr>
      </p:pic>
    </p:spTree>
    <p:extLst>
      <p:ext uri="{BB962C8B-B14F-4D97-AF65-F5344CB8AC3E}">
        <p14:creationId xmlns:p14="http://schemas.microsoft.com/office/powerpoint/2010/main" val="27832932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476673"/>
            <a:ext cx="8568952" cy="2585323"/>
          </a:xfrm>
          <a:prstGeom prst="rect">
            <a:avLst/>
          </a:prstGeom>
        </p:spPr>
        <p:txBody>
          <a:bodyPr wrap="square">
            <a:spAutoFit/>
          </a:bodyPr>
          <a:lstStyle/>
          <a:p>
            <a:r>
              <a:rPr lang="ru-RU" dirty="0" smtClean="0">
                <a:solidFill>
                  <a:srgbClr val="333333"/>
                </a:solidFill>
                <a:latin typeface="Times New Roman" panose="02020603050405020304" pitchFamily="18" charset="0"/>
                <a:cs typeface="Times New Roman" panose="02020603050405020304" pitchFamily="18" charset="0"/>
              </a:rPr>
              <a:t>	</a:t>
            </a:r>
            <a:r>
              <a:rPr lang="ru-RU" b="1" dirty="0" smtClean="0">
                <a:solidFill>
                  <a:srgbClr val="333333"/>
                </a:solidFill>
                <a:latin typeface="Times New Roman" panose="02020603050405020304" pitchFamily="18" charset="0"/>
                <a:cs typeface="Times New Roman" panose="02020603050405020304" pitchFamily="18" charset="0"/>
              </a:rPr>
              <a:t>Развитие крупной моторики.</a:t>
            </a:r>
          </a:p>
          <a:p>
            <a:r>
              <a:rPr lang="ru-RU" dirty="0" smtClean="0">
                <a:latin typeface="Times New Roman" panose="02020603050405020304" pitchFamily="18" charset="0"/>
                <a:cs typeface="Times New Roman" panose="02020603050405020304" pitchFamily="18" charset="0"/>
              </a:rPr>
              <a:t>	Это </a:t>
            </a:r>
            <a:r>
              <a:rPr lang="ru-RU" dirty="0">
                <a:latin typeface="Times New Roman" panose="02020603050405020304" pitchFamily="18" charset="0"/>
                <a:cs typeface="Times New Roman" panose="02020603050405020304" pitchFamily="18" charset="0"/>
              </a:rPr>
              <a:t>те двигательные навыки, которые требуют включения мышц и движений всего тела для выполнения таких функций, как поддержание положения стоя или сидя, ходьба, бег, прыжки, навыки ухода за собой (например, ребёнку некоторое время нужно удержаться на одной ноге не падая, если ему нужно надеть брюки). Они также включают в себя зрительно-моторную координацию, необходимую для взаимодействия с различными предметами (например, умение бросать или ловить мяч</a:t>
            </a:r>
            <a:r>
              <a:rPr lang="ru-RU" dirty="0" smtClean="0">
                <a:latin typeface="Times New Roman" panose="02020603050405020304" pitchFamily="18" charset="0"/>
                <a:cs typeface="Times New Roman" panose="02020603050405020304" pitchFamily="18" charset="0"/>
              </a:rPr>
              <a:t>).</a:t>
            </a:r>
          </a:p>
          <a:p>
            <a:endParaRPr lang="ru-RU" dirty="0"/>
          </a:p>
        </p:txBody>
      </p:sp>
      <p:pic>
        <p:nvPicPr>
          <p:cNvPr id="1026" name="Picture 2" descr="Что такое крупная моторика и как ее развить?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3028043"/>
            <a:ext cx="4967701" cy="32092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17435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55576" y="764704"/>
            <a:ext cx="6192688" cy="5472608"/>
          </a:xfrm>
          <a:prstGeom prst="rect">
            <a:avLst/>
          </a:prstGeom>
        </p:spPr>
        <p:txBody>
          <a:bodyPr wrap="square">
            <a:spAutoFit/>
          </a:bodyPr>
          <a:lstStyle/>
          <a:p>
            <a:r>
              <a:rPr lang="ru-RU" dirty="0">
                <a:latin typeface="Times New Roman" panose="02020603050405020304" pitchFamily="18" charset="0"/>
                <a:cs typeface="Times New Roman" panose="02020603050405020304" pitchFamily="18" charset="0"/>
              </a:rPr>
              <a:t>КРУПНАЯ МОТОРИКА И ПОЧЕРК: ЕСТЬ ЛИ СВЯЗЬ? </a:t>
            </a:r>
          </a:p>
          <a:p>
            <a:r>
              <a:rPr lang="ru-RU" dirty="0" smtClean="0">
                <a:latin typeface="Times New Roman" panose="02020603050405020304" pitchFamily="18" charset="0"/>
                <a:cs typeface="Times New Roman" panose="02020603050405020304" pitchFamily="18" charset="0"/>
              </a:rPr>
              <a:t>-МЫШЦЫ</a:t>
            </a:r>
            <a:r>
              <a:rPr lang="ru-RU" dirty="0">
                <a:latin typeface="Times New Roman" panose="02020603050405020304" pitchFamily="18" charset="0"/>
                <a:cs typeface="Times New Roman" panose="02020603050405020304" pitchFamily="18" charset="0"/>
              </a:rPr>
              <a:t>, ПОДДЕРЖИВАЯ ПРАВИЛЬНУЮ ПОЗУ ВСЕГО ТЕЛА, ОКАЗЫВАЮТ СИЛЬНОЕ ВЛИЯНИЕ НА ВЫПОЛНЕНИЕ ТОНКИХ ДВИЖЕНИЙ ПАЛЬЦАМИ И КИСТЯМИ. ГАРМОНИЧНАЯ РАБОТА ТАКИХ МЫШЦ ВЛИЯЕТ НА СКОРОСТЬ И ЧИТАЕМОСТЬ ПОЧЕРКА. </a:t>
            </a:r>
            <a:endParaRPr lang="ru-RU" dirty="0" smtClean="0">
              <a:latin typeface="Times New Roman" panose="02020603050405020304" pitchFamily="18" charset="0"/>
              <a:cs typeface="Times New Roman" panose="02020603050405020304" pitchFamily="18" charset="0"/>
            </a:endParaRPr>
          </a:p>
          <a:p>
            <a:r>
              <a:rPr lang="ru-RU" dirty="0" smtClean="0">
                <a:latin typeface="Times New Roman" panose="02020603050405020304" pitchFamily="18" charset="0"/>
                <a:cs typeface="Times New Roman" panose="02020603050405020304" pitchFamily="18" charset="0"/>
              </a:rPr>
              <a:t>- НАПИСАНИЕ </a:t>
            </a:r>
            <a:r>
              <a:rPr lang="ru-RU" dirty="0">
                <a:latin typeface="Times New Roman" panose="02020603050405020304" pitchFamily="18" charset="0"/>
                <a:cs typeface="Times New Roman" panose="02020603050405020304" pitchFamily="18" charset="0"/>
              </a:rPr>
              <a:t>БУКВ ВКЛЮЧАЕТ В СЕБЯ МНОЖЕСТВО ЭТАПОВ. ЧЕМ БОЛЬШЕ ЭТАПОВ В ДЕЯТЕЛЬНОСТИ, ТЕМ ВЫШЕ ДОЛЖЕН БЫТЬ УРОВЕНЬ МОТОРНОГО ПЛАНИРОВАНИЯ. ДЕТИ С НИЗКИМ УРОВНЕМ МОТОРНОГО ПЛАНИРОВАНИЯ ИМЕЮТ МЕНЕЕ РАЗБОРЧИВЫЙ ПОЧЕРК. </a:t>
            </a:r>
            <a:endParaRPr lang="ru-RU" dirty="0" smtClean="0">
              <a:latin typeface="Times New Roman" panose="02020603050405020304" pitchFamily="18" charset="0"/>
              <a:cs typeface="Times New Roman" panose="02020603050405020304" pitchFamily="18" charset="0"/>
            </a:endParaRPr>
          </a:p>
          <a:p>
            <a:r>
              <a:rPr lang="ru-RU" dirty="0" smtClean="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КОГДА ЗРИТЕЛЬНАЯ СИСТЕМА НЕ ПОСЫЛАЕТ ВЕРНЫЕ СИГНАЛЫ ДЛЯ ТОГО, ЧТОБЫ ТЕЛО, ПЛЕЧИ И РУКИ ЗНАЛИ, КАК ДВИГАТЬСЯ, МЫ НЕ МОЖЕМ ПРАВИЛЬНО СКООРДИНИРОВАТЬ СВОИ ДВИЖЕНИЯ. СНИЖЕННАЯ ЗРИТЕЛЬНО-МОТОРНАЯ КООРДИНАЦИЯ ПРИВОДИТ К НИЗКОМУ КАЧЕСТВУ ПОЧЕРКА, ЕГО НЕРАЗБОРЧИВОСТИ</a:t>
            </a:r>
          </a:p>
        </p:txBody>
      </p:sp>
    </p:spTree>
    <p:extLst>
      <p:ext uri="{BB962C8B-B14F-4D97-AF65-F5344CB8AC3E}">
        <p14:creationId xmlns:p14="http://schemas.microsoft.com/office/powerpoint/2010/main" val="33786467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32420" y="404664"/>
            <a:ext cx="8784976" cy="5940088"/>
          </a:xfrm>
          <a:prstGeom prst="rect">
            <a:avLst/>
          </a:prstGeom>
        </p:spPr>
        <p:txBody>
          <a:bodyPr wrap="square">
            <a:spAutoFit/>
          </a:bodyPr>
          <a:lstStyle/>
          <a:p>
            <a:r>
              <a:rPr lang="ru-RU" sz="2000" b="1" dirty="0" smtClean="0">
                <a:latin typeface="Times New Roman" panose="02020603050405020304" pitchFamily="18" charset="0"/>
                <a:cs typeface="Times New Roman" panose="02020603050405020304" pitchFamily="18" charset="0"/>
              </a:rPr>
              <a:t>	Упражнения на развитие крупной моторики.</a:t>
            </a:r>
            <a:endParaRPr lang="ru-RU" sz="2000" b="1"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ru-RU" sz="2000" dirty="0" smtClean="0">
                <a:solidFill>
                  <a:srgbClr val="000000"/>
                </a:solidFill>
                <a:latin typeface="Times New Roman" panose="02020603050405020304" pitchFamily="18" charset="0"/>
                <a:cs typeface="Times New Roman" panose="02020603050405020304" pitchFamily="18" charset="0"/>
              </a:rPr>
              <a:t>вспоминаем «</a:t>
            </a:r>
            <a:r>
              <a:rPr lang="ru-RU" sz="2000" dirty="0">
                <a:solidFill>
                  <a:srgbClr val="000000"/>
                </a:solidFill>
                <a:latin typeface="Times New Roman" panose="02020603050405020304" pitchFamily="18" charset="0"/>
                <a:cs typeface="Times New Roman" panose="02020603050405020304" pitchFamily="18" charset="0"/>
              </a:rPr>
              <a:t>классики».</a:t>
            </a:r>
          </a:p>
          <a:p>
            <a:pPr>
              <a:buFont typeface="Arial" panose="020B0604020202020204" pitchFamily="34" charset="0"/>
              <a:buChar char="•"/>
            </a:pPr>
            <a:r>
              <a:rPr lang="ru-RU" sz="2000" dirty="0">
                <a:solidFill>
                  <a:srgbClr val="000000"/>
                </a:solidFill>
                <a:latin typeface="Times New Roman" panose="02020603050405020304" pitchFamily="18" charset="0"/>
                <a:cs typeface="Times New Roman" panose="02020603050405020304" pitchFamily="18" charset="0"/>
              </a:rPr>
              <a:t>предлагаем разные способы передвижения, например: задом наперёд как  краб или боком как морской краб, как косолапый медведь, двигаясь как «тачка» на руках (взрослый придерживает ноги ребёнка на весу) и т.д.;</a:t>
            </a:r>
          </a:p>
          <a:p>
            <a:pPr>
              <a:buFont typeface="Arial" panose="020B0604020202020204" pitchFamily="34" charset="0"/>
              <a:buChar char="•"/>
            </a:pPr>
            <a:r>
              <a:rPr lang="ru-RU" sz="2000" dirty="0">
                <a:solidFill>
                  <a:srgbClr val="000000"/>
                </a:solidFill>
                <a:latin typeface="Times New Roman" panose="02020603050405020304" pitchFamily="18" charset="0"/>
                <a:cs typeface="Times New Roman" panose="02020603050405020304" pitchFamily="18" charset="0"/>
              </a:rPr>
              <a:t>придумывайте игры на неустойчивых поверхностях (предложите например, перелезть через большие </a:t>
            </a:r>
            <a:r>
              <a:rPr lang="ru-RU" sz="2000" dirty="0" smtClean="0">
                <a:solidFill>
                  <a:srgbClr val="000000"/>
                </a:solidFill>
                <a:latin typeface="Times New Roman" panose="02020603050405020304" pitchFamily="18" charset="0"/>
                <a:cs typeface="Times New Roman" panose="02020603050405020304" pitchFamily="18" charset="0"/>
              </a:rPr>
              <a:t>препятствия, </a:t>
            </a:r>
            <a:r>
              <a:rPr lang="ru-RU" sz="2000" dirty="0">
                <a:solidFill>
                  <a:srgbClr val="000000"/>
                </a:solidFill>
                <a:latin typeface="Times New Roman" panose="02020603050405020304" pitchFamily="18" charset="0"/>
                <a:cs typeface="Times New Roman" panose="02020603050405020304" pitchFamily="18" charset="0"/>
              </a:rPr>
              <a:t>в поиске </a:t>
            </a:r>
            <a:r>
              <a:rPr lang="ru-RU" sz="2000" dirty="0" smtClean="0">
                <a:solidFill>
                  <a:srgbClr val="000000"/>
                </a:solidFill>
                <a:latin typeface="Times New Roman" panose="02020603050405020304" pitchFamily="18" charset="0"/>
                <a:cs typeface="Times New Roman" panose="02020603050405020304" pitchFamily="18" charset="0"/>
              </a:rPr>
              <a:t>клада);</a:t>
            </a:r>
            <a:endParaRPr lang="ru-RU" sz="2000" dirty="0">
              <a:solidFill>
                <a:srgbClr val="000000"/>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ru-RU" sz="2000" dirty="0" smtClean="0">
                <a:solidFill>
                  <a:srgbClr val="000000"/>
                </a:solidFill>
                <a:latin typeface="Times New Roman" panose="02020603050405020304" pitchFamily="18" charset="0"/>
                <a:cs typeface="Times New Roman" panose="02020603050405020304" pitchFamily="18" charset="0"/>
              </a:rPr>
              <a:t>всевозможные </a:t>
            </a:r>
            <a:r>
              <a:rPr lang="ru-RU" sz="2000" dirty="0">
                <a:solidFill>
                  <a:srgbClr val="000000"/>
                </a:solidFill>
                <a:latin typeface="Times New Roman" panose="02020603050405020304" pitchFamily="18" charset="0"/>
                <a:cs typeface="Times New Roman" panose="02020603050405020304" pitchFamily="18" charset="0"/>
              </a:rPr>
              <a:t>игры с мячом (с большими, воздушными, маленькими).</a:t>
            </a:r>
          </a:p>
          <a:p>
            <a:pPr>
              <a:buFont typeface="Arial" panose="020B0604020202020204" pitchFamily="34" charset="0"/>
              <a:buChar char="•"/>
            </a:pPr>
            <a:r>
              <a:rPr lang="ru-RU" sz="2000" dirty="0" smtClean="0">
                <a:solidFill>
                  <a:srgbClr val="000000"/>
                </a:solidFill>
                <a:latin typeface="Times New Roman" panose="02020603050405020304" pitchFamily="18" charset="0"/>
                <a:cs typeface="Times New Roman" panose="02020603050405020304" pitchFamily="18" charset="0"/>
              </a:rPr>
              <a:t>сделать </a:t>
            </a:r>
            <a:r>
              <a:rPr lang="ru-RU" sz="2000" dirty="0">
                <a:solidFill>
                  <a:srgbClr val="000000"/>
                </a:solidFill>
                <a:latin typeface="Times New Roman" panose="02020603050405020304" pitchFamily="18" charset="0"/>
                <a:cs typeface="Times New Roman" panose="02020603050405020304" pitchFamily="18" charset="0"/>
              </a:rPr>
              <a:t>полосы препятствий (расставьте несколько предметов, так чтобы ребёнку нужно было их обходить, перепрыгивать,  пролезать под ними, перебираться через них) это позволяет сочетать использование разнообразных моторных навыков в одной </a:t>
            </a:r>
            <a:r>
              <a:rPr lang="ru-RU" sz="2000" dirty="0" smtClean="0">
                <a:solidFill>
                  <a:srgbClr val="000000"/>
                </a:solidFill>
                <a:latin typeface="Times New Roman" panose="02020603050405020304" pitchFamily="18" charset="0"/>
                <a:cs typeface="Times New Roman" panose="02020603050405020304" pitchFamily="18" charset="0"/>
              </a:rPr>
              <a:t>игре.</a:t>
            </a:r>
          </a:p>
          <a:p>
            <a:pPr>
              <a:buFont typeface="Arial" panose="020B0604020202020204" pitchFamily="34" charset="0"/>
              <a:buChar char="•"/>
            </a:pPr>
            <a:r>
              <a:rPr lang="ru-RU" sz="2000" dirty="0" smtClean="0">
                <a:solidFill>
                  <a:srgbClr val="000000"/>
                </a:solidFill>
                <a:latin typeface="Times New Roman" panose="02020603050405020304" pitchFamily="18" charset="0"/>
                <a:cs typeface="Times New Roman" panose="02020603050405020304" pitchFamily="18" charset="0"/>
              </a:rPr>
              <a:t>Можно давать в качестве домашнего задания:</a:t>
            </a:r>
            <a:endParaRPr lang="ru-RU" sz="2000" dirty="0">
              <a:solidFill>
                <a:srgbClr val="000000"/>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ru-RU" sz="2000" dirty="0" smtClean="0">
                <a:solidFill>
                  <a:srgbClr val="000000"/>
                </a:solidFill>
                <a:latin typeface="Times New Roman" panose="02020603050405020304" pitchFamily="18" charset="0"/>
                <a:cs typeface="Times New Roman" panose="02020603050405020304" pitchFamily="18" charset="0"/>
              </a:rPr>
              <a:t>отлично подходят игры </a:t>
            </a:r>
            <a:r>
              <a:rPr lang="ru-RU" sz="2000" dirty="0">
                <a:solidFill>
                  <a:srgbClr val="000000"/>
                </a:solidFill>
                <a:latin typeface="Times New Roman" panose="02020603050405020304" pitchFamily="18" charset="0"/>
                <a:cs typeface="Times New Roman" panose="02020603050405020304" pitchFamily="18" charset="0"/>
              </a:rPr>
              <a:t>на детских площадках, с качающимися мостиками, сетками, канатами, различными лестницами, спусками и </a:t>
            </a:r>
            <a:r>
              <a:rPr lang="ru-RU" sz="2000" dirty="0" smtClean="0">
                <a:solidFill>
                  <a:srgbClr val="000000"/>
                </a:solidFill>
                <a:latin typeface="Times New Roman" panose="02020603050405020304" pitchFamily="18" charset="0"/>
                <a:cs typeface="Times New Roman" panose="02020603050405020304" pitchFamily="18" charset="0"/>
              </a:rPr>
              <a:t>подъёмами;</a:t>
            </a:r>
            <a:endParaRPr lang="ru-RU" sz="2000" dirty="0">
              <a:solidFill>
                <a:srgbClr val="000000"/>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ru-RU" sz="2000" dirty="0">
                <a:solidFill>
                  <a:srgbClr val="000000"/>
                </a:solidFill>
                <a:latin typeface="Times New Roman" panose="02020603050405020304" pitchFamily="18" charset="0"/>
                <a:cs typeface="Times New Roman" panose="02020603050405020304" pitchFamily="18" charset="0"/>
              </a:rPr>
              <a:t>полезным также будет плавание</a:t>
            </a:r>
            <a:r>
              <a:rPr lang="ru-RU" sz="2000" dirty="0" smtClean="0">
                <a:solidFill>
                  <a:srgbClr val="000000"/>
                </a:solidFill>
                <a:latin typeface="Times New Roman" panose="02020603050405020304" pitchFamily="18" charset="0"/>
                <a:cs typeface="Times New Roman" panose="02020603050405020304" pitchFamily="18" charset="0"/>
              </a:rPr>
              <a:t>.</a:t>
            </a:r>
          </a:p>
          <a:p>
            <a:pPr>
              <a:buFont typeface="Arial" panose="020B0604020202020204" pitchFamily="34" charset="0"/>
              <a:buChar char="•"/>
            </a:pPr>
            <a:r>
              <a:rPr lang="ru-RU" sz="2000" dirty="0">
                <a:solidFill>
                  <a:srgbClr val="000000"/>
                </a:solidFill>
                <a:latin typeface="Times New Roman" panose="02020603050405020304" pitchFamily="18" charset="0"/>
                <a:cs typeface="Times New Roman" panose="02020603050405020304" pitchFamily="18" charset="0"/>
              </a:rPr>
              <a:t>п</a:t>
            </a:r>
            <a:r>
              <a:rPr lang="ru-RU" sz="2000" b="0" i="0" dirty="0" smtClean="0">
                <a:solidFill>
                  <a:srgbClr val="000000"/>
                </a:solidFill>
                <a:effectLst/>
                <a:latin typeface="Times New Roman" panose="02020603050405020304" pitchFamily="18" charset="0"/>
                <a:cs typeface="Times New Roman" panose="02020603050405020304" pitchFamily="18" charset="0"/>
              </a:rPr>
              <a:t>олзанье по - </a:t>
            </a:r>
            <a:r>
              <a:rPr lang="ru-RU" sz="2000" b="0" i="0" dirty="0" err="1" smtClean="0">
                <a:solidFill>
                  <a:srgbClr val="000000"/>
                </a:solidFill>
                <a:effectLst/>
                <a:latin typeface="Times New Roman" panose="02020603050405020304" pitchFamily="18" charset="0"/>
                <a:cs typeface="Times New Roman" panose="02020603050405020304" pitchFamily="18" charset="0"/>
              </a:rPr>
              <a:t>пластунски</a:t>
            </a:r>
            <a:r>
              <a:rPr lang="ru-RU" sz="2000" b="0" i="0" dirty="0" smtClean="0">
                <a:solidFill>
                  <a:srgbClr val="000000"/>
                </a:solidFill>
                <a:effectLst/>
                <a:latin typeface="Times New Roman" panose="02020603050405020304" pitchFamily="18" charset="0"/>
                <a:cs typeface="Times New Roman" panose="02020603050405020304" pitchFamily="18" charset="0"/>
              </a:rPr>
              <a:t> и на карачках, соблюдая симметрия в передвижении рук  и ног </a:t>
            </a:r>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(для развития </a:t>
            </a:r>
            <a:r>
              <a:rPr lang="ru-RU" sz="2000" dirty="0">
                <a:latin typeface="Times New Roman" panose="02020603050405020304" pitchFamily="18" charset="0"/>
                <a:cs typeface="Times New Roman" panose="02020603050405020304" pitchFamily="18" charset="0"/>
              </a:rPr>
              <a:t>координации движений, </a:t>
            </a:r>
            <a:r>
              <a:rPr lang="ru-RU" sz="2000" dirty="0" smtClean="0">
                <a:latin typeface="Times New Roman" panose="02020603050405020304" pitchFamily="18" charset="0"/>
                <a:cs typeface="Times New Roman" panose="02020603050405020304" pitchFamily="18" charset="0"/>
              </a:rPr>
              <a:t>межполушарного взаимодействия, пространственной ориентации).</a:t>
            </a:r>
            <a:endParaRPr lang="ru-RU" sz="2000"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1701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476673"/>
            <a:ext cx="8568952" cy="1200329"/>
          </a:xfrm>
          <a:prstGeom prst="rect">
            <a:avLst/>
          </a:prstGeom>
        </p:spPr>
        <p:txBody>
          <a:bodyPr wrap="square">
            <a:spAutoFit/>
          </a:bodyPr>
          <a:lstStyle/>
          <a:p>
            <a:r>
              <a:rPr lang="ru-RU" dirty="0" smtClean="0">
                <a:solidFill>
                  <a:srgbClr val="333333"/>
                </a:solidFill>
                <a:latin typeface="YS Text"/>
              </a:rPr>
              <a:t>	</a:t>
            </a:r>
            <a:r>
              <a:rPr lang="ru-RU" b="1" dirty="0" smtClean="0">
                <a:solidFill>
                  <a:srgbClr val="333333"/>
                </a:solidFill>
                <a:latin typeface="Times New Roman" panose="02020603050405020304" pitchFamily="18" charset="0"/>
                <a:cs typeface="Times New Roman" panose="02020603050405020304" pitchFamily="18" charset="0"/>
              </a:rPr>
              <a:t>Развитие мелкой моторики.</a:t>
            </a:r>
          </a:p>
          <a:p>
            <a:r>
              <a:rPr lang="ru-RU" dirty="0" smtClean="0">
                <a:solidFill>
                  <a:srgbClr val="333333"/>
                </a:solidFill>
                <a:latin typeface="Times New Roman" panose="02020603050405020304" pitchFamily="18" charset="0"/>
                <a:cs typeface="Times New Roman" panose="02020603050405020304" pitchFamily="18" charset="0"/>
              </a:rPr>
              <a:t>	Упражнение на развитие мелкой моторики помогут укрепить мышцы руки и улучшить контроль над письмом.</a:t>
            </a:r>
          </a:p>
          <a:p>
            <a:r>
              <a:rPr lang="ru-RU" dirty="0" smtClean="0">
                <a:solidFill>
                  <a:srgbClr val="333333"/>
                </a:solidFill>
                <a:latin typeface="Times New Roman" panose="02020603050405020304" pitchFamily="18" charset="0"/>
                <a:cs typeface="Times New Roman" panose="02020603050405020304" pitchFamily="18" charset="0"/>
              </a:rPr>
              <a:t>Пальчиковая гимнастика.</a:t>
            </a:r>
            <a:endParaRPr lang="ru-RU" dirty="0">
              <a:latin typeface="Times New Roman" panose="02020603050405020304" pitchFamily="18" charset="0"/>
              <a:cs typeface="Times New Roman" panose="02020603050405020304" pitchFamily="18" charset="0"/>
            </a:endParaRPr>
          </a:p>
        </p:txBody>
      </p:sp>
      <p:pic>
        <p:nvPicPr>
          <p:cNvPr id="3" name="Рисунок 2" descr="Развитие межполушарных связей у детей (упражнения и игры для головного мозга)"/>
          <p:cNvPicPr/>
          <p:nvPr/>
        </p:nvPicPr>
        <p:blipFill>
          <a:blip r:embed="rId2" cstate="print"/>
          <a:srcRect/>
          <a:stretch>
            <a:fillRect/>
          </a:stretch>
        </p:blipFill>
        <p:spPr bwMode="auto">
          <a:xfrm>
            <a:off x="467544" y="2060848"/>
            <a:ext cx="2574171" cy="2232248"/>
          </a:xfrm>
          <a:prstGeom prst="rect">
            <a:avLst/>
          </a:prstGeom>
          <a:noFill/>
          <a:ln w="9525">
            <a:noFill/>
            <a:miter lim="800000"/>
            <a:headEnd/>
            <a:tailEnd/>
          </a:ln>
        </p:spPr>
      </p:pic>
      <p:pic>
        <p:nvPicPr>
          <p:cNvPr id="4" name="Рисунок 3" descr="Развитие межполушарных связей у детей (упражнения и игры для головного мозга)"/>
          <p:cNvPicPr/>
          <p:nvPr/>
        </p:nvPicPr>
        <p:blipFill>
          <a:blip r:embed="rId3" cstate="print"/>
          <a:srcRect/>
          <a:stretch>
            <a:fillRect/>
          </a:stretch>
        </p:blipFill>
        <p:spPr bwMode="auto">
          <a:xfrm>
            <a:off x="4860032" y="2276872"/>
            <a:ext cx="2682627" cy="2505672"/>
          </a:xfrm>
          <a:prstGeom prst="rect">
            <a:avLst/>
          </a:prstGeom>
          <a:noFill/>
          <a:ln w="9525">
            <a:noFill/>
            <a:miter lim="800000"/>
            <a:headEnd/>
            <a:tailEnd/>
          </a:ln>
        </p:spPr>
      </p:pic>
      <p:pic>
        <p:nvPicPr>
          <p:cNvPr id="8" name="Рисунок 7"/>
          <p:cNvPicPr>
            <a:picLocks noChangeAspect="1"/>
          </p:cNvPicPr>
          <p:nvPr/>
        </p:nvPicPr>
        <p:blipFill>
          <a:blip r:embed="rId4"/>
          <a:stretch>
            <a:fillRect/>
          </a:stretch>
        </p:blipFill>
        <p:spPr>
          <a:xfrm>
            <a:off x="2699792" y="4049688"/>
            <a:ext cx="2295577" cy="2808312"/>
          </a:xfrm>
          <a:prstGeom prst="rect">
            <a:avLst/>
          </a:prstGeom>
        </p:spPr>
      </p:pic>
      <p:pic>
        <p:nvPicPr>
          <p:cNvPr id="9" name="Рисунок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41715" y="1720010"/>
            <a:ext cx="1837020" cy="2383161"/>
          </a:xfrm>
          <a:prstGeom prst="rect">
            <a:avLst/>
          </a:prstGeom>
        </p:spPr>
      </p:pic>
    </p:spTree>
    <p:extLst>
      <p:ext uri="{BB962C8B-B14F-4D97-AF65-F5344CB8AC3E}">
        <p14:creationId xmlns:p14="http://schemas.microsoft.com/office/powerpoint/2010/main" val="31961048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55576" y="332656"/>
            <a:ext cx="7272808" cy="2062103"/>
          </a:xfrm>
          <a:prstGeom prst="rect">
            <a:avLst/>
          </a:prstGeom>
          <a:noFill/>
        </p:spPr>
        <p:txBody>
          <a:bodyPr wrap="square" rtlCol="0">
            <a:spAutoFit/>
          </a:bodyPr>
          <a:lstStyle/>
          <a:p>
            <a:pPr algn="ctr"/>
            <a:r>
              <a:rPr lang="ru-RU" sz="3200" dirty="0" smtClean="0">
                <a:latin typeface="Times New Roman" panose="02020603050405020304" pitchFamily="18" charset="0"/>
                <a:cs typeface="Times New Roman" panose="02020603050405020304" pitchFamily="18" charset="0"/>
              </a:rPr>
              <a:t>Упражнение</a:t>
            </a:r>
          </a:p>
          <a:p>
            <a:r>
              <a:rPr lang="ru-RU" sz="3200" dirty="0" smtClean="0">
                <a:latin typeface="Times New Roman" panose="02020603050405020304" pitchFamily="18" charset="0"/>
                <a:cs typeface="Times New Roman" panose="02020603050405020304" pitchFamily="18" charset="0"/>
              </a:rPr>
              <a:t> «Рвём листочки на мелкие кусочки». Можно заменить на </a:t>
            </a:r>
            <a:r>
              <a:rPr lang="ru-RU" sz="3200" dirty="0" err="1" smtClean="0">
                <a:latin typeface="Times New Roman" panose="02020603050405020304" pitchFamily="18" charset="0"/>
                <a:cs typeface="Times New Roman" panose="02020603050405020304" pitchFamily="18" charset="0"/>
              </a:rPr>
              <a:t>пластелин</a:t>
            </a:r>
            <a:r>
              <a:rPr lang="ru-RU" sz="3200" dirty="0" smtClean="0">
                <a:latin typeface="Times New Roman" panose="02020603050405020304" pitchFamily="18" charset="0"/>
                <a:cs typeface="Times New Roman" panose="02020603050405020304" pitchFamily="18" charset="0"/>
              </a:rPr>
              <a:t> (отщипывать).</a:t>
            </a:r>
            <a:endParaRPr lang="ru-RU" sz="3200" dirty="0">
              <a:latin typeface="Times New Roman" panose="02020603050405020304" pitchFamily="18" charset="0"/>
              <a:cs typeface="Times New Roman" panose="02020603050405020304" pitchFamily="18" charset="0"/>
            </a:endParaRPr>
          </a:p>
        </p:txBody>
      </p:sp>
      <p:pic>
        <p:nvPicPr>
          <p:cNvPr id="30722" name="Picture 2" descr="C:\Users\User\Desktop\15174_640.jpg"/>
          <p:cNvPicPr>
            <a:picLocks noChangeAspect="1" noChangeArrowheads="1"/>
          </p:cNvPicPr>
          <p:nvPr/>
        </p:nvPicPr>
        <p:blipFill>
          <a:blip r:embed="rId2" cstate="print"/>
          <a:srcRect/>
          <a:stretch>
            <a:fillRect/>
          </a:stretch>
        </p:blipFill>
        <p:spPr bwMode="auto">
          <a:xfrm>
            <a:off x="683568" y="2924944"/>
            <a:ext cx="3048000" cy="2808312"/>
          </a:xfrm>
          <a:prstGeom prst="rect">
            <a:avLst/>
          </a:prstGeom>
          <a:noFill/>
        </p:spPr>
      </p:pic>
      <p:pic>
        <p:nvPicPr>
          <p:cNvPr id="30723" name="Picture 3" descr="C:\Users\User\Desktop\novogodnie-barashki-4.jpg"/>
          <p:cNvPicPr>
            <a:picLocks noChangeAspect="1" noChangeArrowheads="1"/>
          </p:cNvPicPr>
          <p:nvPr/>
        </p:nvPicPr>
        <p:blipFill>
          <a:blip r:embed="rId3" cstate="print"/>
          <a:srcRect/>
          <a:stretch>
            <a:fillRect/>
          </a:stretch>
        </p:blipFill>
        <p:spPr bwMode="auto">
          <a:xfrm>
            <a:off x="4211960" y="2780928"/>
            <a:ext cx="3819128" cy="2871166"/>
          </a:xfrm>
          <a:prstGeom prst="rect">
            <a:avLst/>
          </a:prstGeom>
          <a:noFill/>
        </p:spPr>
      </p:pic>
    </p:spTree>
    <p:extLst>
      <p:ext uri="{BB962C8B-B14F-4D97-AF65-F5344CB8AC3E}">
        <p14:creationId xmlns:p14="http://schemas.microsoft.com/office/powerpoint/2010/main" val="130644989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5051874" y="-291234"/>
            <a:ext cx="2924943" cy="3884690"/>
          </a:xfrm>
          <a:prstGeom prst="rect">
            <a:avLst/>
          </a:prstGeom>
        </p:spPr>
      </p:pic>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5036724" y="2964276"/>
            <a:ext cx="2832606" cy="3762055"/>
          </a:xfrm>
          <a:prstGeom prst="rect">
            <a:avLst/>
          </a:prstGeo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9592" y="2060848"/>
            <a:ext cx="2808312" cy="3620272"/>
          </a:xfrm>
          <a:prstGeom prst="rect">
            <a:avLst/>
          </a:prstGeom>
        </p:spPr>
      </p:pic>
      <p:sp>
        <p:nvSpPr>
          <p:cNvPr id="6" name="Прямоугольник 5"/>
          <p:cNvSpPr/>
          <p:nvPr/>
        </p:nvSpPr>
        <p:spPr>
          <a:xfrm>
            <a:off x="395536" y="404664"/>
            <a:ext cx="3528392" cy="1477328"/>
          </a:xfrm>
          <a:prstGeom prst="rect">
            <a:avLst/>
          </a:prstGeom>
        </p:spPr>
        <p:txBody>
          <a:bodyPr wrap="square">
            <a:spAutoFit/>
          </a:bodyPr>
          <a:lstStyle/>
          <a:p>
            <a:r>
              <a:rPr lang="ru-RU" b="1" dirty="0" smtClean="0">
                <a:latin typeface="Times New Roman" panose="02020603050405020304" pitchFamily="18" charset="0"/>
                <a:cs typeface="Times New Roman" panose="02020603050405020304" pitchFamily="18" charset="0"/>
              </a:rPr>
              <a:t>	Упражнение на развитие мелкой моторики, внимания, логического мышления.</a:t>
            </a:r>
            <a:r>
              <a:rPr lang="ru-RU" b="1" dirty="0">
                <a:latin typeface="Times New Roman" panose="02020603050405020304" pitchFamily="18" charset="0"/>
                <a:cs typeface="Times New Roman" panose="02020603050405020304" pitchFamily="18" charset="0"/>
              </a:rPr>
              <a:t/>
            </a:r>
            <a:br>
              <a:rPr lang="ru-RU" b="1" dirty="0">
                <a:latin typeface="Times New Roman" panose="02020603050405020304" pitchFamily="18" charset="0"/>
                <a:cs typeface="Times New Roman" panose="02020603050405020304" pitchFamily="18" charset="0"/>
              </a:rPr>
            </a:br>
            <a:endParaRPr lang="ru-RU" dirty="0"/>
          </a:p>
        </p:txBody>
      </p:sp>
    </p:spTree>
    <p:extLst>
      <p:ext uri="{BB962C8B-B14F-4D97-AF65-F5344CB8AC3E}">
        <p14:creationId xmlns:p14="http://schemas.microsoft.com/office/powerpoint/2010/main" val="12777362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a:xfrm>
            <a:off x="1130595" y="188640"/>
            <a:ext cx="5826719" cy="2461633"/>
          </a:xfrm>
        </p:spPr>
        <p:txBody>
          <a:bodyPr/>
          <a:lstStyle/>
          <a:p>
            <a:r>
              <a:rPr lang="ru-RU" sz="2800" b="1" dirty="0" smtClean="0">
                <a:solidFill>
                  <a:schemeClr val="tx1"/>
                </a:solidFill>
                <a:latin typeface="Times New Roman" panose="02020603050405020304" pitchFamily="18" charset="0"/>
                <a:cs typeface="Times New Roman" panose="02020603050405020304" pitchFamily="18" charset="0"/>
              </a:rPr>
              <a:t>Упражнение</a:t>
            </a:r>
            <a:br>
              <a:rPr lang="ru-RU" sz="2800" b="1" dirty="0" smtClean="0">
                <a:solidFill>
                  <a:schemeClr val="tx1"/>
                </a:solidFill>
                <a:latin typeface="Times New Roman" panose="02020603050405020304" pitchFamily="18" charset="0"/>
                <a:cs typeface="Times New Roman" panose="02020603050405020304" pitchFamily="18" charset="0"/>
              </a:rPr>
            </a:br>
            <a:r>
              <a:rPr lang="ru-RU" sz="2800" b="1" dirty="0" smtClean="0">
                <a:solidFill>
                  <a:schemeClr val="tx1"/>
                </a:solidFill>
                <a:latin typeface="Times New Roman" panose="02020603050405020304" pitchFamily="18" charset="0"/>
                <a:cs typeface="Times New Roman" panose="02020603050405020304" pitchFamily="18" charset="0"/>
              </a:rPr>
              <a:t> «Мнём листочки одной рукой, потом одновременно двумя» (и разглаживаем)</a:t>
            </a:r>
            <a:br>
              <a:rPr lang="ru-RU" sz="2800" b="1" dirty="0" smtClean="0">
                <a:solidFill>
                  <a:schemeClr val="tx1"/>
                </a:solidFill>
                <a:latin typeface="Times New Roman" panose="02020603050405020304" pitchFamily="18" charset="0"/>
                <a:cs typeface="Times New Roman" panose="02020603050405020304" pitchFamily="18" charset="0"/>
              </a:rPr>
            </a:br>
            <a:endParaRPr lang="ru-RU" sz="2800" b="1" dirty="0">
              <a:solidFill>
                <a:schemeClr val="tx1"/>
              </a:solidFill>
              <a:latin typeface="Times New Roman" panose="02020603050405020304" pitchFamily="18" charset="0"/>
              <a:cs typeface="Times New Roman" panose="02020603050405020304" pitchFamily="18" charset="0"/>
            </a:endParaRPr>
          </a:p>
        </p:txBody>
      </p:sp>
      <p:sp>
        <p:nvSpPr>
          <p:cNvPr id="2" name="Подзаголовок 1"/>
          <p:cNvSpPr>
            <a:spLocks noGrp="1"/>
          </p:cNvSpPr>
          <p:nvPr>
            <p:ph type="subTitle" idx="1"/>
          </p:nvPr>
        </p:nvSpPr>
        <p:spPr/>
        <p:txBody>
          <a:bodyPr/>
          <a:lstStyle/>
          <a:p>
            <a:endParaRPr lang="ru-RU" dirty="0"/>
          </a:p>
        </p:txBody>
      </p:sp>
      <p:pic>
        <p:nvPicPr>
          <p:cNvPr id="31747" name="Picture 3" descr="C:\Users\User\Desktop\image_3001791.jpg"/>
          <p:cNvPicPr>
            <a:picLocks noChangeAspect="1" noChangeArrowheads="1"/>
          </p:cNvPicPr>
          <p:nvPr/>
        </p:nvPicPr>
        <p:blipFill>
          <a:blip r:embed="rId2" cstate="print"/>
          <a:srcRect/>
          <a:stretch>
            <a:fillRect/>
          </a:stretch>
        </p:blipFill>
        <p:spPr bwMode="auto">
          <a:xfrm>
            <a:off x="4427984" y="4077072"/>
            <a:ext cx="4467225" cy="2514600"/>
          </a:xfrm>
          <a:prstGeom prst="rect">
            <a:avLst/>
          </a:prstGeom>
          <a:noFill/>
        </p:spPr>
      </p:pic>
      <p:pic>
        <p:nvPicPr>
          <p:cNvPr id="31748" name="Picture 4" descr="C:\Users\User\Desktop\igru_dlya_detei-4-610x300.jpg"/>
          <p:cNvPicPr>
            <a:picLocks noChangeAspect="1" noChangeArrowheads="1"/>
          </p:cNvPicPr>
          <p:nvPr/>
        </p:nvPicPr>
        <p:blipFill>
          <a:blip r:embed="rId3" cstate="print"/>
          <a:srcRect/>
          <a:stretch>
            <a:fillRect/>
          </a:stretch>
        </p:blipFill>
        <p:spPr bwMode="auto">
          <a:xfrm>
            <a:off x="0" y="2852936"/>
            <a:ext cx="5078169" cy="2497460"/>
          </a:xfrm>
          <a:prstGeom prst="rect">
            <a:avLst/>
          </a:prstGeom>
          <a:noFill/>
        </p:spPr>
      </p:pic>
    </p:spTree>
    <p:extLst>
      <p:ext uri="{BB962C8B-B14F-4D97-AF65-F5344CB8AC3E}">
        <p14:creationId xmlns:p14="http://schemas.microsoft.com/office/powerpoint/2010/main" val="403272848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rot="5400000">
            <a:off x="323528" y="1916831"/>
            <a:ext cx="3888433" cy="4176466"/>
          </a:xfr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2000" y="3645024"/>
            <a:ext cx="4146156" cy="2952329"/>
          </a:xfrm>
          <a:prstGeom prst="rect">
            <a:avLst/>
          </a:prstGeom>
        </p:spPr>
      </p:pic>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5077938" y="-403176"/>
            <a:ext cx="3168352" cy="4207968"/>
          </a:xfrm>
          <a:prstGeom prst="rect">
            <a:avLst/>
          </a:prstGeom>
        </p:spPr>
      </p:pic>
      <p:sp>
        <p:nvSpPr>
          <p:cNvPr id="9" name="Прямоугольник 8"/>
          <p:cNvSpPr/>
          <p:nvPr/>
        </p:nvSpPr>
        <p:spPr>
          <a:xfrm>
            <a:off x="303855" y="623996"/>
            <a:ext cx="4052123" cy="1200329"/>
          </a:xfrm>
          <a:prstGeom prst="rect">
            <a:avLst/>
          </a:prstGeom>
        </p:spPr>
        <p:txBody>
          <a:bodyPr wrap="square">
            <a:spAutoFit/>
          </a:bodyPr>
          <a:lstStyle/>
          <a:p>
            <a:r>
              <a:rPr lang="ru-RU" b="1" dirty="0" smtClean="0">
                <a:latin typeface="Times New Roman" panose="02020603050405020304" pitchFamily="18" charset="0"/>
                <a:cs typeface="Times New Roman" panose="02020603050405020304" pitchFamily="18" charset="0"/>
              </a:rPr>
              <a:t>	Упражнение </a:t>
            </a:r>
            <a:r>
              <a:rPr lang="ru-RU" b="1" dirty="0">
                <a:latin typeface="Times New Roman" panose="02020603050405020304" pitchFamily="18" charset="0"/>
                <a:cs typeface="Times New Roman" panose="02020603050405020304" pitchFamily="18" charset="0"/>
              </a:rPr>
              <a:t>на развитие </a:t>
            </a:r>
            <a:endParaRPr lang="ru-RU" b="1" dirty="0" smtClean="0">
              <a:latin typeface="Times New Roman" panose="02020603050405020304" pitchFamily="18" charset="0"/>
              <a:cs typeface="Times New Roman" panose="02020603050405020304" pitchFamily="18" charset="0"/>
            </a:endParaRPr>
          </a:p>
          <a:p>
            <a:r>
              <a:rPr lang="ru-RU" b="1" dirty="0" smtClean="0">
                <a:latin typeface="Times New Roman" panose="02020603050405020304" pitchFamily="18" charset="0"/>
                <a:cs typeface="Times New Roman" panose="02020603050405020304" pitchFamily="18" charset="0"/>
              </a:rPr>
              <a:t>мелкой </a:t>
            </a:r>
            <a:r>
              <a:rPr lang="ru-RU" b="1" dirty="0">
                <a:latin typeface="Times New Roman" panose="02020603050405020304" pitchFamily="18" charset="0"/>
                <a:cs typeface="Times New Roman" panose="02020603050405020304" pitchFamily="18" charset="0"/>
              </a:rPr>
              <a:t>моторики, внимания, логического мышления.</a:t>
            </a:r>
            <a:br>
              <a:rPr lang="ru-RU" b="1" dirty="0">
                <a:latin typeface="Times New Roman" panose="02020603050405020304" pitchFamily="18" charset="0"/>
                <a:cs typeface="Times New Roman" panose="02020603050405020304" pitchFamily="18" charset="0"/>
              </a:rPr>
            </a:br>
            <a:endParaRPr lang="ru-RU" dirty="0"/>
          </a:p>
        </p:txBody>
      </p:sp>
    </p:spTree>
    <p:extLst>
      <p:ext uri="{BB962C8B-B14F-4D97-AF65-F5344CB8AC3E}">
        <p14:creationId xmlns:p14="http://schemas.microsoft.com/office/powerpoint/2010/main" val="12375207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599" y="609600"/>
            <a:ext cx="1946177" cy="2027312"/>
          </a:xfrm>
        </p:spPr>
        <p:txBody>
          <a:bodyPr>
            <a:normAutofit fontScale="90000"/>
          </a:bodyPr>
          <a:lstStyle/>
          <a:p>
            <a:r>
              <a:rPr lang="ru-RU" sz="1400" dirty="0" smtClean="0">
                <a:solidFill>
                  <a:schemeClr val="tx1"/>
                </a:solidFill>
                <a:latin typeface="Times New Roman" panose="02020603050405020304" pitchFamily="18" charset="0"/>
                <a:cs typeface="Times New Roman" panose="02020603050405020304" pitchFamily="18" charset="0"/>
              </a:rPr>
              <a:t>	</a:t>
            </a:r>
            <a:r>
              <a:rPr lang="ru-RU" sz="1800" dirty="0">
                <a:solidFill>
                  <a:schemeClr val="tx1"/>
                </a:solidFill>
                <a:latin typeface="Times New Roman" panose="02020603050405020304" pitchFamily="18" charset="0"/>
                <a:ea typeface="+mn-ea"/>
                <a:cs typeface="Times New Roman" panose="02020603050405020304" pitchFamily="18" charset="0"/>
              </a:rPr>
              <a:t>Пальчиковые игры улучшают координацию мелких движений, а развитие мелкой моторики стимулирует развитие речевых центров в головном мозге.</a:t>
            </a:r>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rot="16200000">
            <a:off x="378098" y="3302423"/>
            <a:ext cx="2520280" cy="2773433"/>
          </a:xfrm>
        </p:spPr>
      </p:pic>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17241" y="3645024"/>
            <a:ext cx="3347247" cy="2520280"/>
          </a:xfrm>
          <a:prstGeom prst="rect">
            <a:avLst/>
          </a:prstGeom>
        </p:spPr>
      </p:pic>
      <p:sp>
        <p:nvSpPr>
          <p:cNvPr id="8" name="Прямоугольник 7"/>
          <p:cNvSpPr/>
          <p:nvPr/>
        </p:nvSpPr>
        <p:spPr>
          <a:xfrm>
            <a:off x="3024955" y="638654"/>
            <a:ext cx="5939533" cy="4801314"/>
          </a:xfrm>
          <a:prstGeom prst="rect">
            <a:avLst/>
          </a:prstGeom>
        </p:spPr>
        <p:txBody>
          <a:bodyPr wrap="square">
            <a:spAutoFit/>
          </a:bodyPr>
          <a:lstStyle/>
          <a:p>
            <a:r>
              <a:rPr lang="ru-RU" dirty="0" smtClean="0"/>
              <a:t>	</a:t>
            </a:r>
            <a:r>
              <a:rPr lang="ru-RU" dirty="0">
                <a:latin typeface="Times New Roman" panose="02020603050405020304" pitchFamily="18" charset="0"/>
                <a:cs typeface="Times New Roman" panose="02020603050405020304" pitchFamily="18" charset="0"/>
              </a:rPr>
              <a:t>Нетрадиционные методы развития мелкой </a:t>
            </a:r>
            <a:r>
              <a:rPr lang="ru-RU" dirty="0" err="1">
                <a:latin typeface="Times New Roman" panose="02020603050405020304" pitchFamily="18" charset="0"/>
                <a:cs typeface="Times New Roman" panose="02020603050405020304" pitchFamily="18" charset="0"/>
              </a:rPr>
              <a:t>моторики.Массаж</a:t>
            </a:r>
            <a:r>
              <a:rPr lang="ru-RU" dirty="0">
                <a:latin typeface="Times New Roman" panose="02020603050405020304" pitchFamily="18" charset="0"/>
                <a:cs typeface="Times New Roman" panose="02020603050405020304" pitchFamily="18" charset="0"/>
              </a:rPr>
              <a:t> с помощью мячика с мягкими шипами и Су </a:t>
            </a:r>
            <a:r>
              <a:rPr lang="ru-RU" dirty="0" err="1">
                <a:latin typeface="Times New Roman" panose="02020603050405020304" pitchFamily="18" charset="0"/>
                <a:cs typeface="Times New Roman" panose="02020603050405020304" pitchFamily="18" charset="0"/>
              </a:rPr>
              <a:t>Джок</a:t>
            </a:r>
            <a:r>
              <a:rPr lang="ru-RU" dirty="0" smtClean="0">
                <a:latin typeface="Times New Roman" panose="02020603050405020304" pitchFamily="18" charset="0"/>
                <a:cs typeface="Times New Roman" panose="02020603050405020304" pitchFamily="18" charset="0"/>
              </a:rPr>
              <a:t>. </a:t>
            </a:r>
          </a:p>
          <a:p>
            <a:r>
              <a:rPr lang="ru-RU" dirty="0" smtClean="0">
                <a:latin typeface="Times New Roman" panose="02020603050405020304" pitchFamily="18" charset="0"/>
                <a:cs typeface="Times New Roman" panose="02020603050405020304" pitchFamily="18" charset="0"/>
              </a:rPr>
              <a:t>Упр. Катать между ладоней шарики, ребром ладони стучать по шарику, сжимать в кулачке, катать к каждому пальчику, касаться подушечками пальцев иголочек шарика, прокатывать шарик по дорожкам различной конфигурации, по кругу. </a:t>
            </a:r>
          </a:p>
          <a:p>
            <a:r>
              <a:rPr lang="ru-RU" dirty="0" smtClean="0">
                <a:latin typeface="Times New Roman" panose="02020603050405020304" pitchFamily="18" charset="0"/>
                <a:cs typeface="Times New Roman" panose="02020603050405020304" pitchFamily="18" charset="0"/>
              </a:rPr>
              <a:t>	Пальчиковая гимнастика в стихах.</a:t>
            </a:r>
          </a:p>
          <a:p>
            <a:r>
              <a:rPr lang="ru-RU" dirty="0" smtClean="0">
                <a:latin typeface="Times New Roman" panose="02020603050405020304" pitchFamily="18" charset="0"/>
                <a:cs typeface="Times New Roman" panose="02020603050405020304" pitchFamily="18" charset="0"/>
              </a:rPr>
              <a:t>Я мячиком круги катаю,</a:t>
            </a:r>
          </a:p>
          <a:p>
            <a:r>
              <a:rPr lang="ru-RU" dirty="0" smtClean="0">
                <a:latin typeface="Times New Roman" panose="02020603050405020304" pitchFamily="18" charset="0"/>
                <a:cs typeface="Times New Roman" panose="02020603050405020304" pitchFamily="18" charset="0"/>
              </a:rPr>
              <a:t>Взад – вперед </a:t>
            </a:r>
            <a:r>
              <a:rPr lang="ru-RU" dirty="0" err="1" smtClean="0">
                <a:latin typeface="Times New Roman" panose="02020603050405020304" pitchFamily="18" charset="0"/>
                <a:cs typeface="Times New Roman" panose="02020603050405020304" pitchFamily="18" charset="0"/>
              </a:rPr>
              <a:t>аго</a:t>
            </a:r>
            <a:r>
              <a:rPr lang="ru-RU" dirty="0" smtClean="0">
                <a:latin typeface="Times New Roman" panose="02020603050405020304" pitchFamily="18" charset="0"/>
                <a:cs typeface="Times New Roman" panose="02020603050405020304" pitchFamily="18" charset="0"/>
              </a:rPr>
              <a:t> гоняю.</a:t>
            </a:r>
          </a:p>
          <a:p>
            <a:r>
              <a:rPr lang="ru-RU" dirty="0" smtClean="0">
                <a:latin typeface="Times New Roman" panose="02020603050405020304" pitchFamily="18" charset="0"/>
                <a:cs typeface="Times New Roman" panose="02020603050405020304" pitchFamily="18" charset="0"/>
              </a:rPr>
              <a:t>Им поглажу я ладошку.</a:t>
            </a:r>
          </a:p>
          <a:p>
            <a:r>
              <a:rPr lang="ru-RU" dirty="0" smtClean="0">
                <a:latin typeface="Times New Roman" panose="02020603050405020304" pitchFamily="18" charset="0"/>
                <a:cs typeface="Times New Roman" panose="02020603050405020304" pitchFamily="18" charset="0"/>
              </a:rPr>
              <a:t>Будто я сметаю крошку,</a:t>
            </a:r>
          </a:p>
          <a:p>
            <a:r>
              <a:rPr lang="ru-RU" dirty="0" smtClean="0">
                <a:latin typeface="Times New Roman" panose="02020603050405020304" pitchFamily="18" charset="0"/>
                <a:cs typeface="Times New Roman" panose="02020603050405020304" pitchFamily="18" charset="0"/>
              </a:rPr>
              <a:t>И сожму его немножко,</a:t>
            </a:r>
          </a:p>
          <a:p>
            <a:r>
              <a:rPr lang="ru-RU" dirty="0" smtClean="0">
                <a:latin typeface="Times New Roman" panose="02020603050405020304" pitchFamily="18" charset="0"/>
                <a:cs typeface="Times New Roman" panose="02020603050405020304" pitchFamily="18" charset="0"/>
              </a:rPr>
              <a:t>Как сжимает лапу кошка,</a:t>
            </a:r>
          </a:p>
          <a:p>
            <a:r>
              <a:rPr lang="ru-RU" dirty="0" smtClean="0">
                <a:latin typeface="Times New Roman" panose="02020603050405020304" pitchFamily="18" charset="0"/>
                <a:cs typeface="Times New Roman" panose="02020603050405020304" pitchFamily="18" charset="0"/>
              </a:rPr>
              <a:t>Каждым пальцем мяч прижму,</a:t>
            </a:r>
          </a:p>
          <a:p>
            <a:r>
              <a:rPr lang="ru-RU" dirty="0" smtClean="0">
                <a:latin typeface="Times New Roman" panose="02020603050405020304" pitchFamily="18" charset="0"/>
                <a:cs typeface="Times New Roman" panose="02020603050405020304" pitchFamily="18" charset="0"/>
              </a:rPr>
              <a:t>И другой рукой начну.</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03482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620688"/>
            <a:ext cx="7632848" cy="1569660"/>
          </a:xfrm>
          <a:prstGeom prst="rect">
            <a:avLst/>
          </a:prstGeom>
        </p:spPr>
        <p:txBody>
          <a:bodyPr wrap="square">
            <a:spAutoFit/>
          </a:bodyPr>
          <a:lstStyle/>
          <a:p>
            <a:r>
              <a:rPr lang="ru-RU" sz="3200" dirty="0" smtClean="0">
                <a:solidFill>
                  <a:srgbClr val="333333"/>
                </a:solidFill>
                <a:latin typeface="YS Text"/>
              </a:rPr>
              <a:t>	</a:t>
            </a:r>
            <a:r>
              <a:rPr lang="ru-RU" sz="3200" dirty="0" smtClean="0">
                <a:solidFill>
                  <a:srgbClr val="333333"/>
                </a:solidFill>
                <a:latin typeface="Times New Roman" panose="02020603050405020304" pitchFamily="18" charset="0"/>
                <a:cs typeface="Times New Roman" panose="02020603050405020304" pitchFamily="18" charset="0"/>
              </a:rPr>
              <a:t>Пишущие инструменты </a:t>
            </a:r>
            <a:r>
              <a:rPr lang="ru-RU" sz="3200" dirty="0">
                <a:solidFill>
                  <a:srgbClr val="333333"/>
                </a:solidFill>
                <a:latin typeface="Times New Roman" panose="02020603050405020304" pitchFamily="18" charset="0"/>
                <a:cs typeface="Times New Roman" panose="02020603050405020304" pitchFamily="18" charset="0"/>
              </a:rPr>
              <a:t>и рекомендации по их </a:t>
            </a:r>
            <a:r>
              <a:rPr lang="ru-RU" sz="3200" dirty="0" smtClean="0">
                <a:solidFill>
                  <a:srgbClr val="333333"/>
                </a:solidFill>
                <a:latin typeface="Times New Roman" panose="02020603050405020304" pitchFamily="18" charset="0"/>
                <a:cs typeface="Times New Roman" panose="02020603050405020304" pitchFamily="18" charset="0"/>
              </a:rPr>
              <a:t>использованию, постановка руки.</a:t>
            </a:r>
            <a:endParaRPr lang="ru-RU" sz="3200" dirty="0">
              <a:latin typeface="Times New Roman" panose="02020603050405020304" pitchFamily="18" charset="0"/>
              <a:cs typeface="Times New Roman" panose="02020603050405020304" pitchFamily="18" charset="0"/>
            </a:endParaRPr>
          </a:p>
        </p:txBody>
      </p:sp>
      <p:pic>
        <p:nvPicPr>
          <p:cNvPr id="32771" name="Picture 3" descr="C:\Users\User\Desktop\22222222222222.jpg"/>
          <p:cNvPicPr>
            <a:picLocks noChangeAspect="1" noChangeArrowheads="1"/>
          </p:cNvPicPr>
          <p:nvPr/>
        </p:nvPicPr>
        <p:blipFill>
          <a:blip r:embed="rId2" cstate="print"/>
          <a:srcRect/>
          <a:stretch>
            <a:fillRect/>
          </a:stretch>
        </p:blipFill>
        <p:spPr bwMode="auto">
          <a:xfrm>
            <a:off x="3851920" y="2322439"/>
            <a:ext cx="3276600" cy="3190875"/>
          </a:xfrm>
          <a:prstGeom prst="rect">
            <a:avLst/>
          </a:prstGeom>
          <a:noFill/>
        </p:spPr>
      </p:pic>
      <p:pic>
        <p:nvPicPr>
          <p:cNvPr id="3" name="Рисунок 2"/>
          <p:cNvPicPr>
            <a:picLocks noChangeAspect="1"/>
          </p:cNvPicPr>
          <p:nvPr/>
        </p:nvPicPr>
        <p:blipFill>
          <a:blip r:embed="rId3"/>
          <a:stretch>
            <a:fillRect/>
          </a:stretch>
        </p:blipFill>
        <p:spPr>
          <a:xfrm>
            <a:off x="755576" y="2560986"/>
            <a:ext cx="2855372" cy="2952328"/>
          </a:xfrm>
          <a:prstGeom prst="rect">
            <a:avLst/>
          </a:prstGeom>
        </p:spPr>
      </p:pic>
    </p:spTree>
    <p:extLst>
      <p:ext uri="{BB962C8B-B14F-4D97-AF65-F5344CB8AC3E}">
        <p14:creationId xmlns:p14="http://schemas.microsoft.com/office/powerpoint/2010/main" val="330009259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85786" y="642918"/>
            <a:ext cx="7572428" cy="1077218"/>
          </a:xfrm>
          <a:prstGeom prst="rect">
            <a:avLst/>
          </a:prstGeom>
          <a:noFill/>
        </p:spPr>
        <p:txBody>
          <a:bodyPr wrap="square" rtlCol="0">
            <a:spAutoFit/>
          </a:bodyPr>
          <a:lstStyle/>
          <a:p>
            <a:pPr algn="just"/>
            <a:r>
              <a:rPr lang="ru-RU" sz="2400" dirty="0" smtClean="0"/>
              <a:t> </a:t>
            </a:r>
            <a:r>
              <a:rPr lang="ru-RU" sz="3200" dirty="0">
                <a:solidFill>
                  <a:srgbClr val="333333"/>
                </a:solidFill>
                <a:latin typeface="Times New Roman" panose="02020603050405020304" pitchFamily="18" charset="0"/>
                <a:cs typeface="Times New Roman" panose="02020603050405020304" pitchFamily="18" charset="0"/>
              </a:rPr>
              <a:t>Упражнения в которых формируется писчий хват.</a:t>
            </a:r>
          </a:p>
        </p:txBody>
      </p:sp>
      <p:pic>
        <p:nvPicPr>
          <p:cNvPr id="10242" name="Picture 2" descr="C:\Users\User\Desktop\руки.jpg"/>
          <p:cNvPicPr>
            <a:picLocks noChangeAspect="1" noChangeArrowheads="1"/>
          </p:cNvPicPr>
          <p:nvPr/>
        </p:nvPicPr>
        <p:blipFill>
          <a:blip r:embed="rId2" cstate="print"/>
          <a:srcRect/>
          <a:stretch>
            <a:fillRect/>
          </a:stretch>
        </p:blipFill>
        <p:spPr bwMode="auto">
          <a:xfrm>
            <a:off x="1115616" y="2132856"/>
            <a:ext cx="3395052" cy="3724423"/>
          </a:xfrm>
          <a:prstGeom prst="rect">
            <a:avLst/>
          </a:prstGeom>
          <a:noFill/>
        </p:spPr>
      </p:pic>
      <p:pic>
        <p:nvPicPr>
          <p:cNvPr id="10243" name="Picture 3"/>
          <p:cNvPicPr>
            <a:picLocks noChangeAspect="1" noChangeArrowheads="1"/>
          </p:cNvPicPr>
          <p:nvPr/>
        </p:nvPicPr>
        <p:blipFill>
          <a:blip r:embed="rId3" cstate="print"/>
          <a:srcRect/>
          <a:stretch>
            <a:fillRect/>
          </a:stretch>
        </p:blipFill>
        <p:spPr bwMode="auto">
          <a:xfrm>
            <a:off x="4552365" y="2123474"/>
            <a:ext cx="2729205" cy="3636665"/>
          </a:xfrm>
          <a:prstGeom prst="rect">
            <a:avLst/>
          </a:prstGeom>
          <a:noFill/>
          <a:ln w="9525">
            <a:noFill/>
            <a:miter lim="800000"/>
            <a:headEnd/>
            <a:tailEnd/>
          </a:ln>
          <a:effectLst/>
        </p:spPr>
      </p:pic>
    </p:spTree>
    <p:extLst>
      <p:ext uri="{BB962C8B-B14F-4D97-AF65-F5344CB8AC3E}">
        <p14:creationId xmlns:p14="http://schemas.microsoft.com/office/powerpoint/2010/main" val="355295749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5" name="Picture 3" descr="C:\Users\User\Desktop\-.jpg_640x640.jpg"/>
          <p:cNvPicPr>
            <a:picLocks noChangeAspect="1" noChangeArrowheads="1"/>
          </p:cNvPicPr>
          <p:nvPr/>
        </p:nvPicPr>
        <p:blipFill>
          <a:blip r:embed="rId2" cstate="print"/>
          <a:srcRect/>
          <a:stretch>
            <a:fillRect/>
          </a:stretch>
        </p:blipFill>
        <p:spPr bwMode="auto">
          <a:xfrm>
            <a:off x="4211960" y="3343420"/>
            <a:ext cx="3870027" cy="3181924"/>
          </a:xfrm>
          <a:prstGeom prst="rect">
            <a:avLst/>
          </a:prstGeom>
          <a:noFill/>
        </p:spPr>
      </p:pic>
      <p:pic>
        <p:nvPicPr>
          <p:cNvPr id="28676" name="Picture 4" descr="C:\Users\User\Desktop\406.00.24_KUM®SattlerGrip.jpg"/>
          <p:cNvPicPr>
            <a:picLocks noChangeAspect="1" noChangeArrowheads="1"/>
          </p:cNvPicPr>
          <p:nvPr/>
        </p:nvPicPr>
        <p:blipFill>
          <a:blip r:embed="rId3" cstate="print"/>
          <a:srcRect/>
          <a:stretch>
            <a:fillRect/>
          </a:stretch>
        </p:blipFill>
        <p:spPr bwMode="auto">
          <a:xfrm>
            <a:off x="537787" y="1772816"/>
            <a:ext cx="3674137" cy="2448272"/>
          </a:xfrm>
          <a:prstGeom prst="rect">
            <a:avLst/>
          </a:prstGeom>
          <a:noFill/>
        </p:spPr>
      </p:pic>
      <p:sp>
        <p:nvSpPr>
          <p:cNvPr id="2" name="Прямоугольник 1"/>
          <p:cNvSpPr/>
          <p:nvPr/>
        </p:nvSpPr>
        <p:spPr>
          <a:xfrm>
            <a:off x="395536" y="908720"/>
            <a:ext cx="7416824" cy="646331"/>
          </a:xfrm>
          <a:prstGeom prst="rect">
            <a:avLst/>
          </a:prstGeom>
        </p:spPr>
        <p:txBody>
          <a:bodyPr wrap="square">
            <a:spAutoFit/>
          </a:bodyPr>
          <a:lstStyle/>
          <a:p>
            <a:pPr algn="just"/>
            <a:r>
              <a:rPr lang="ru-RU" dirty="0" smtClean="0">
                <a:solidFill>
                  <a:srgbClr val="333333"/>
                </a:solidFill>
                <a:latin typeface="Times New Roman" panose="02020603050405020304" pitchFamily="18" charset="0"/>
                <a:cs typeface="Times New Roman" panose="02020603050405020304" pitchFamily="18" charset="0"/>
              </a:rPr>
              <a:t>	Использование тренажера (насадки) на ручку для постановки правильного письма.</a:t>
            </a:r>
            <a:endParaRPr lang="ru-RU" dirty="0">
              <a:solidFill>
                <a:srgbClr val="333333"/>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5717119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1" name="Picture 3" descr="C:\Users\User\Desktop\nefullsizegi.png"/>
          <p:cNvPicPr>
            <a:picLocks noChangeAspect="1" noChangeArrowheads="1"/>
          </p:cNvPicPr>
          <p:nvPr/>
        </p:nvPicPr>
        <p:blipFill>
          <a:blip r:embed="rId2" cstate="print"/>
          <a:srcRect/>
          <a:stretch>
            <a:fillRect/>
          </a:stretch>
        </p:blipFill>
        <p:spPr bwMode="auto">
          <a:xfrm>
            <a:off x="1547664" y="2564904"/>
            <a:ext cx="6599755" cy="3240360"/>
          </a:xfrm>
          <a:prstGeom prst="rect">
            <a:avLst/>
          </a:prstGeom>
          <a:noFill/>
        </p:spPr>
      </p:pic>
      <p:sp>
        <p:nvSpPr>
          <p:cNvPr id="4" name="TextBox 3"/>
          <p:cNvSpPr txBox="1"/>
          <p:nvPr/>
        </p:nvSpPr>
        <p:spPr>
          <a:xfrm>
            <a:off x="3347864" y="836712"/>
            <a:ext cx="4896544" cy="1323439"/>
          </a:xfrm>
          <a:prstGeom prst="rect">
            <a:avLst/>
          </a:prstGeom>
          <a:noFill/>
        </p:spPr>
        <p:txBody>
          <a:bodyPr wrap="square" rtlCol="0">
            <a:spAutoFit/>
          </a:bodyPr>
          <a:lstStyle/>
          <a:p>
            <a:r>
              <a:rPr lang="ru-RU" sz="4000" dirty="0" smtClean="0">
                <a:latin typeface="Times New Roman" panose="02020603050405020304" pitchFamily="18" charset="0"/>
                <a:cs typeface="Times New Roman" panose="02020603050405020304" pitchFamily="18" charset="0"/>
              </a:rPr>
              <a:t>Упражнение «Салфетка»</a:t>
            </a:r>
            <a:endParaRPr lang="ru-RU"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7337734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576" y="188640"/>
            <a:ext cx="6347713" cy="1320800"/>
          </a:xfrm>
        </p:spPr>
        <p:txBody>
          <a:bodyPr>
            <a:noAutofit/>
          </a:bodyPr>
          <a:lstStyle/>
          <a:p>
            <a:r>
              <a:rPr lang="ru-RU" sz="1400" dirty="0">
                <a:solidFill>
                  <a:schemeClr val="tx1"/>
                </a:solidFill>
                <a:latin typeface="Times New Roman" panose="02020603050405020304" pitchFamily="18" charset="0"/>
                <a:cs typeface="Times New Roman" panose="02020603050405020304" pitchFamily="18" charset="0"/>
              </a:rPr>
              <a:t>				</a:t>
            </a:r>
            <a:r>
              <a:rPr lang="ru-RU" sz="1400" b="1" dirty="0" smtClean="0">
                <a:solidFill>
                  <a:schemeClr val="tx1"/>
                </a:solidFill>
                <a:latin typeface="Times New Roman" panose="02020603050405020304" pitchFamily="18" charset="0"/>
                <a:cs typeface="Times New Roman" panose="02020603050405020304" pitchFamily="18" charset="0"/>
              </a:rPr>
              <a:t>Зрительно-моторная </a:t>
            </a:r>
            <a:r>
              <a:rPr lang="ru-RU" sz="1400" b="1" dirty="0">
                <a:solidFill>
                  <a:schemeClr val="tx1"/>
                </a:solidFill>
                <a:latin typeface="Times New Roman" panose="02020603050405020304" pitchFamily="18" charset="0"/>
                <a:cs typeface="Times New Roman" panose="02020603050405020304" pitchFamily="18" charset="0"/>
              </a:rPr>
              <a:t>координация </a:t>
            </a:r>
            <a:br>
              <a:rPr lang="ru-RU" sz="1400" b="1" dirty="0">
                <a:solidFill>
                  <a:schemeClr val="tx1"/>
                </a:solidFill>
                <a:latin typeface="Times New Roman" panose="02020603050405020304" pitchFamily="18" charset="0"/>
                <a:cs typeface="Times New Roman" panose="02020603050405020304" pitchFamily="18" charset="0"/>
              </a:rPr>
            </a:br>
            <a:r>
              <a:rPr lang="ru-RU" sz="1400" b="1" dirty="0" smtClean="0">
                <a:solidFill>
                  <a:schemeClr val="tx1"/>
                </a:solidFill>
                <a:latin typeface="Times New Roman" panose="02020603050405020304" pitchFamily="18" charset="0"/>
                <a:cs typeface="Times New Roman" panose="02020603050405020304" pitchFamily="18" charset="0"/>
              </a:rPr>
              <a:t>	</a:t>
            </a:r>
            <a:r>
              <a:rPr lang="ru-RU" sz="1400" dirty="0" smtClean="0">
                <a:solidFill>
                  <a:schemeClr val="tx1"/>
                </a:solidFill>
                <a:latin typeface="Times New Roman" panose="02020603050405020304" pitchFamily="18" charset="0"/>
                <a:cs typeface="Times New Roman" panose="02020603050405020304" pitchFamily="18" charset="0"/>
              </a:rPr>
              <a:t>Зрительно-моторная </a:t>
            </a:r>
            <a:r>
              <a:rPr lang="ru-RU" sz="1400" dirty="0">
                <a:solidFill>
                  <a:schemeClr val="tx1"/>
                </a:solidFill>
                <a:latin typeface="Times New Roman" panose="02020603050405020304" pitchFamily="18" charset="0"/>
                <a:cs typeface="Times New Roman" panose="02020603050405020304" pitchFamily="18" charset="0"/>
              </a:rPr>
              <a:t>координация (ЗМК) — это согласованность движений и их элементов в результате совместной и одновременной деятельности зрительного и двигательного </a:t>
            </a:r>
            <a:r>
              <a:rPr lang="ru-RU" sz="1400" dirty="0" smtClean="0">
                <a:solidFill>
                  <a:schemeClr val="tx1"/>
                </a:solidFill>
                <a:latin typeface="Times New Roman" panose="02020603050405020304" pitchFamily="18" charset="0"/>
                <a:cs typeface="Times New Roman" panose="02020603050405020304" pitchFamily="18" charset="0"/>
              </a:rPr>
              <a:t>анализаторов </a:t>
            </a:r>
            <a:r>
              <a:rPr lang="ru-RU" sz="1400" dirty="0">
                <a:solidFill>
                  <a:schemeClr val="tx1"/>
                </a:solidFill>
                <a:latin typeface="Times New Roman" panose="02020603050405020304" pitchFamily="18" charset="0"/>
                <a:cs typeface="Times New Roman" panose="02020603050405020304" pitchFamily="18" charset="0"/>
              </a:rPr>
              <a:t>То есть это скоординированная работа системы «мозг, глаза, руки», когда  человек глазами видит и контролирует то, что делают его руки.</a:t>
            </a:r>
            <a:br>
              <a:rPr lang="ru-RU" sz="1400" dirty="0">
                <a:solidFill>
                  <a:schemeClr val="tx1"/>
                </a:solidFill>
                <a:latin typeface="Times New Roman" panose="02020603050405020304" pitchFamily="18" charset="0"/>
                <a:cs typeface="Times New Roman" panose="02020603050405020304" pitchFamily="18" charset="0"/>
              </a:rPr>
            </a:br>
            <a:r>
              <a:rPr lang="ru-RU" sz="1400" dirty="0" smtClean="0">
                <a:solidFill>
                  <a:schemeClr val="tx1"/>
                </a:solidFill>
                <a:latin typeface="Times New Roman" panose="02020603050405020304" pitchFamily="18" charset="0"/>
                <a:cs typeface="Times New Roman" panose="02020603050405020304" pitchFamily="18" charset="0"/>
              </a:rPr>
              <a:t>	От </a:t>
            </a:r>
            <a:r>
              <a:rPr lang="ru-RU" sz="1400" dirty="0">
                <a:solidFill>
                  <a:schemeClr val="tx1"/>
                </a:solidFill>
                <a:latin typeface="Times New Roman" panose="02020603050405020304" pitchFamily="18" charset="0"/>
                <a:cs typeface="Times New Roman" panose="02020603050405020304" pitchFamily="18" charset="0"/>
              </a:rPr>
              <a:t>уровня развития зрительно-моторной координации у детей зависит:</a:t>
            </a:r>
            <a:br>
              <a:rPr lang="ru-RU" sz="1400" dirty="0">
                <a:solidFill>
                  <a:schemeClr val="tx1"/>
                </a:solidFill>
                <a:latin typeface="Times New Roman" panose="02020603050405020304" pitchFamily="18" charset="0"/>
                <a:cs typeface="Times New Roman" panose="02020603050405020304" pitchFamily="18" charset="0"/>
              </a:rPr>
            </a:br>
            <a:r>
              <a:rPr lang="ru-RU" sz="1400" dirty="0">
                <a:solidFill>
                  <a:schemeClr val="tx1"/>
                </a:solidFill>
                <a:latin typeface="Times New Roman" panose="02020603050405020304" pitchFamily="18" charset="0"/>
                <a:cs typeface="Times New Roman" panose="02020603050405020304" pitchFamily="18" charset="0"/>
              </a:rPr>
              <a:t>1. Аккуратность, беглость и ровность почерка, так как ребёнок должен одновременно видеть, что он пишет и как он пишет. А если ЗМК не сформирована, то буквы и строчки будут прыгать, а в тетрадях будет постоянная грязь.</a:t>
            </a:r>
            <a:br>
              <a:rPr lang="ru-RU" sz="1400" dirty="0">
                <a:solidFill>
                  <a:schemeClr val="tx1"/>
                </a:solidFill>
                <a:latin typeface="Times New Roman" panose="02020603050405020304" pitchFamily="18" charset="0"/>
                <a:cs typeface="Times New Roman" panose="02020603050405020304" pitchFamily="18" charset="0"/>
              </a:rPr>
            </a:br>
            <a:r>
              <a:rPr lang="ru-RU" sz="1400" dirty="0" smtClean="0">
                <a:solidFill>
                  <a:schemeClr val="tx1"/>
                </a:solidFill>
                <a:latin typeface="Times New Roman" panose="02020603050405020304" pitchFamily="18" charset="0"/>
                <a:cs typeface="Times New Roman" panose="02020603050405020304" pitchFamily="18" charset="0"/>
              </a:rPr>
              <a:t>	Более </a:t>
            </a:r>
            <a:r>
              <a:rPr lang="ru-RU" sz="1400" dirty="0">
                <a:solidFill>
                  <a:schemeClr val="tx1"/>
                </a:solidFill>
                <a:latin typeface="Times New Roman" panose="02020603050405020304" pitchFamily="18" charset="0"/>
                <a:cs typeface="Times New Roman" panose="02020603050405020304" pitchFamily="18" charset="0"/>
              </a:rPr>
              <a:t>того, зрительно-моторная координация влияет на уровень грамотности, ведь без должного уровня её развития ребёнок может даже не видеть свои ошибки. Особенно много ошибок дети допускают при списывании: пропуски букв, замены и перестановки букв и слогов и даже целых слов, «зеркальное письмо».</a:t>
            </a:r>
            <a:br>
              <a:rPr lang="ru-RU" sz="1400" dirty="0">
                <a:solidFill>
                  <a:schemeClr val="tx1"/>
                </a:solidFill>
                <a:latin typeface="Times New Roman" panose="02020603050405020304" pitchFamily="18" charset="0"/>
                <a:cs typeface="Times New Roman" panose="02020603050405020304" pitchFamily="18" charset="0"/>
              </a:rPr>
            </a:br>
            <a:r>
              <a:rPr lang="ru-RU" sz="1400" dirty="0">
                <a:solidFill>
                  <a:schemeClr val="tx1"/>
                </a:solidFill>
                <a:latin typeface="Times New Roman" panose="02020603050405020304" pitchFamily="18" charset="0"/>
                <a:cs typeface="Times New Roman" panose="02020603050405020304" pitchFamily="18" charset="0"/>
              </a:rPr>
              <a:t/>
            </a:r>
            <a:br>
              <a:rPr lang="ru-RU" sz="1400" dirty="0">
                <a:solidFill>
                  <a:schemeClr val="tx1"/>
                </a:solidFill>
                <a:latin typeface="Times New Roman" panose="02020603050405020304" pitchFamily="18" charset="0"/>
                <a:cs typeface="Times New Roman" panose="02020603050405020304" pitchFamily="18" charset="0"/>
              </a:rPr>
            </a:br>
            <a:r>
              <a:rPr lang="ru-RU" sz="1400" dirty="0">
                <a:solidFill>
                  <a:schemeClr val="tx1"/>
                </a:solidFill>
                <a:latin typeface="Times New Roman" panose="02020603050405020304" pitchFamily="18" charset="0"/>
                <a:cs typeface="Times New Roman" panose="02020603050405020304" pitchFamily="18" charset="0"/>
              </a:rPr>
              <a:t>2. Скорость, чёткость и плавность чтения. У детей с недостаточно развитой зрительно-моторной координацией взгляд буквально прыгает по строчкам, они не могут сосредоточиться на том, что читают. Как результат – прерывистое, сбивчивое и часто угадывающее чтение. Детям даже не помогает палец, которым они следят за строчкой, ведь они всё равно не могут остановить свой взгляд на одной точке.</a:t>
            </a:r>
            <a:br>
              <a:rPr lang="ru-RU" sz="1400" dirty="0">
                <a:solidFill>
                  <a:schemeClr val="tx1"/>
                </a:solidFill>
                <a:latin typeface="Times New Roman" panose="02020603050405020304" pitchFamily="18" charset="0"/>
                <a:cs typeface="Times New Roman" panose="02020603050405020304" pitchFamily="18" charset="0"/>
              </a:rPr>
            </a:br>
            <a:r>
              <a:rPr lang="ru-RU" sz="1400" dirty="0" smtClean="0">
                <a:solidFill>
                  <a:schemeClr val="tx1"/>
                </a:solidFill>
                <a:latin typeface="Times New Roman" panose="02020603050405020304" pitchFamily="18" charset="0"/>
                <a:cs typeface="Times New Roman" panose="02020603050405020304" pitchFamily="18" charset="0"/>
              </a:rPr>
              <a:t/>
            </a:r>
            <a:br>
              <a:rPr lang="ru-RU" sz="1400" dirty="0" smtClean="0">
                <a:solidFill>
                  <a:schemeClr val="tx1"/>
                </a:solidFill>
                <a:latin typeface="Times New Roman" panose="02020603050405020304" pitchFamily="18" charset="0"/>
                <a:cs typeface="Times New Roman" panose="02020603050405020304" pitchFamily="18" charset="0"/>
              </a:rPr>
            </a:br>
            <a:r>
              <a:rPr lang="ru-RU" sz="1400" dirty="0" smtClean="0">
                <a:solidFill>
                  <a:schemeClr val="tx1"/>
                </a:solidFill>
                <a:latin typeface="Times New Roman" panose="02020603050405020304" pitchFamily="18" charset="0"/>
                <a:cs typeface="Times New Roman" panose="02020603050405020304" pitchFamily="18" charset="0"/>
              </a:rPr>
              <a:t>3</a:t>
            </a:r>
            <a:r>
              <a:rPr lang="ru-RU" sz="1400" dirty="0">
                <a:solidFill>
                  <a:schemeClr val="tx1"/>
                </a:solidFill>
                <a:latin typeface="Times New Roman" panose="02020603050405020304" pitchFamily="18" charset="0"/>
                <a:cs typeface="Times New Roman" panose="02020603050405020304" pitchFamily="18" charset="0"/>
              </a:rPr>
              <a:t>. Успешное освоение таких навыков, как раскрашивание, вырезание, штриховка, потому что здесь требуется высокий уровень контроля работы глаз и рук.</a:t>
            </a:r>
            <a:br>
              <a:rPr lang="ru-RU" sz="1400" dirty="0">
                <a:solidFill>
                  <a:schemeClr val="tx1"/>
                </a:solidFill>
                <a:latin typeface="Times New Roman" panose="02020603050405020304" pitchFamily="18" charset="0"/>
                <a:cs typeface="Times New Roman" panose="02020603050405020304" pitchFamily="18" charset="0"/>
              </a:rPr>
            </a:br>
            <a:r>
              <a:rPr lang="ru-RU" sz="1400" dirty="0" smtClean="0">
                <a:solidFill>
                  <a:schemeClr val="tx1"/>
                </a:solidFill>
                <a:latin typeface="Times New Roman" panose="02020603050405020304" pitchFamily="18" charset="0"/>
                <a:cs typeface="Times New Roman" panose="02020603050405020304" pitchFamily="18" charset="0"/>
              </a:rPr>
              <a:t>	Кстати</a:t>
            </a:r>
            <a:r>
              <a:rPr lang="ru-RU" sz="1400" dirty="0">
                <a:solidFill>
                  <a:schemeClr val="tx1"/>
                </a:solidFill>
                <a:latin typeface="Times New Roman" panose="02020603050405020304" pitchFamily="18" charset="0"/>
                <a:cs typeface="Times New Roman" panose="02020603050405020304" pitchFamily="18" charset="0"/>
              </a:rPr>
              <a:t>, дети со слабой зрительно-моторной координацией с трудом осваивают навык шнуровки, так как им сложно контролировать работу своих рук.</a:t>
            </a:r>
            <a:br>
              <a:rPr lang="ru-RU" sz="1400" dirty="0">
                <a:solidFill>
                  <a:schemeClr val="tx1"/>
                </a:solidFill>
                <a:latin typeface="Times New Roman" panose="02020603050405020304" pitchFamily="18" charset="0"/>
                <a:cs typeface="Times New Roman" panose="02020603050405020304" pitchFamily="18" charset="0"/>
              </a:rPr>
            </a:br>
            <a:endParaRPr lang="ru-RU" sz="1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95149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i.pinimg.com/originals/5e/b1/e7/5eb1e7ff4eba58c363e5190652279b85.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979213" y="1087139"/>
            <a:ext cx="3240360" cy="223179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s://i.pinimg.com/originals/33/43/e8/3343e8c59b38d66b1033ce2d15caf92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58807" y="764704"/>
            <a:ext cx="4055861" cy="5616624"/>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6" descr="https://present5.com/presentation/3/67743033_345760510.pdf-img/67743033_345760510.pdf-18.jpg"/>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Прямоугольник 4"/>
          <p:cNvSpPr/>
          <p:nvPr/>
        </p:nvSpPr>
        <p:spPr>
          <a:xfrm>
            <a:off x="251520" y="260648"/>
            <a:ext cx="8568952" cy="646331"/>
          </a:xfrm>
          <a:prstGeom prst="rect">
            <a:avLst/>
          </a:prstGeom>
        </p:spPr>
        <p:txBody>
          <a:bodyPr wrap="square">
            <a:spAutoFit/>
          </a:bodyPr>
          <a:lstStyle/>
          <a:p>
            <a:r>
              <a:rPr lang="ru-RU" dirty="0" smtClean="0">
                <a:latin typeface="Times New Roman" panose="02020603050405020304" pitchFamily="18" charset="0"/>
                <a:ea typeface="Calibri" pitchFamily="34" charset="0"/>
                <a:cs typeface="Times New Roman" panose="02020603050405020304" pitchFamily="18" charset="0"/>
              </a:rPr>
              <a:t>	Графическая работа на развитие зрительно моторной координации, периферического </a:t>
            </a:r>
            <a:r>
              <a:rPr lang="ru-RU" dirty="0">
                <a:latin typeface="Times New Roman" panose="02020603050405020304" pitchFamily="18" charset="0"/>
                <a:ea typeface="Calibri" pitchFamily="34" charset="0"/>
                <a:cs typeface="Times New Roman" panose="02020603050405020304" pitchFamily="18" charset="0"/>
              </a:rPr>
              <a:t>зрения, улучшения работ памяти и </a:t>
            </a:r>
            <a:r>
              <a:rPr lang="ru-RU" dirty="0" smtClean="0">
                <a:latin typeface="Times New Roman" panose="02020603050405020304" pitchFamily="18" charset="0"/>
                <a:ea typeface="Calibri" pitchFamily="34" charset="0"/>
                <a:cs typeface="Times New Roman" panose="02020603050405020304" pitchFamily="18" charset="0"/>
              </a:rPr>
              <a:t>внимания. </a:t>
            </a:r>
            <a:endParaRPr lang="ru-RU" dirty="0"/>
          </a:p>
        </p:txBody>
      </p:sp>
      <p:pic>
        <p:nvPicPr>
          <p:cNvPr id="8" name="Picture 2" descr="C:\Users\User\Pictures\ControlCenter4\Scan\каллиграфия\CCI15012019_0012.jpg"/>
          <p:cNvPicPr>
            <a:picLocks noChangeAspect="1" noChangeArrowheads="1"/>
          </p:cNvPicPr>
          <p:nvPr/>
        </p:nvPicPr>
        <p:blipFill>
          <a:blip r:embed="rId4" cstate="print"/>
          <a:srcRect/>
          <a:stretch>
            <a:fillRect/>
          </a:stretch>
        </p:blipFill>
        <p:spPr bwMode="auto">
          <a:xfrm>
            <a:off x="979213" y="3284984"/>
            <a:ext cx="4104456" cy="3369450"/>
          </a:xfrm>
          <a:prstGeom prst="rect">
            <a:avLst/>
          </a:prstGeom>
          <a:noFill/>
        </p:spPr>
      </p:pic>
    </p:spTree>
    <p:extLst>
      <p:ext uri="{BB962C8B-B14F-4D97-AF65-F5344CB8AC3E}">
        <p14:creationId xmlns:p14="http://schemas.microsoft.com/office/powerpoint/2010/main" val="1703864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cvartplus.ru/image/cache/catalog/i/de/lg/4c5276bc35f54604a07cdcc6ba939c1f-600x600.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2348880"/>
            <a:ext cx="3491880" cy="4188445"/>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https://for-teacher.ru/edu/data/img/pic-023zvqpyap-006.jpg"/>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AutoShape 6" descr="https://for-teacher.ru/edu/data/img/pic-023zvqpyap-006.jpg"/>
          <p:cNvSpPr>
            <a:spLocks noChangeAspect="1" noChangeArrowheads="1"/>
          </p:cNvSpPr>
          <p:nvPr/>
        </p:nvSpPr>
        <p:spPr bwMode="auto">
          <a:xfrm>
            <a:off x="215900" y="158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4108" name="Picture 12" descr="https://prezentacii.org/upload/cloud/18/10/84786/images/screen1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62474" y="187761"/>
            <a:ext cx="4704522" cy="3528392"/>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520700" y="175185"/>
            <a:ext cx="3043188" cy="1200329"/>
          </a:xfrm>
          <a:prstGeom prst="rect">
            <a:avLst/>
          </a:prstGeom>
        </p:spPr>
        <p:txBody>
          <a:bodyPr wrap="square">
            <a:spAutoFit/>
          </a:bodyPr>
          <a:lstStyle/>
          <a:p>
            <a:r>
              <a:rPr lang="ru-RU" dirty="0" smtClean="0">
                <a:latin typeface="Times New Roman" panose="02020603050405020304" pitchFamily="18" charset="0"/>
                <a:cs typeface="Times New Roman" panose="02020603050405020304" pitchFamily="18" charset="0"/>
              </a:rPr>
              <a:t>	Упражнения </a:t>
            </a:r>
            <a:r>
              <a:rPr lang="ru-RU" dirty="0">
                <a:latin typeface="Times New Roman" panose="02020603050405020304" pitchFamily="18" charset="0"/>
                <a:cs typeface="Times New Roman" panose="02020603050405020304" pitchFamily="18" charset="0"/>
              </a:rPr>
              <a:t>по развитию зрительно – пространственного восприятия и </a:t>
            </a:r>
            <a:r>
              <a:rPr lang="ru-RU" dirty="0" smtClean="0">
                <a:latin typeface="Times New Roman" panose="02020603050405020304" pitchFamily="18" charset="0"/>
                <a:cs typeface="Times New Roman" panose="02020603050405020304" pitchFamily="18" charset="0"/>
              </a:rPr>
              <a:t>узнавания.</a:t>
            </a:r>
            <a:endParaRPr lang="ru-RU" dirty="0">
              <a:latin typeface="Times New Roman" panose="02020603050405020304" pitchFamily="18" charset="0"/>
              <a:cs typeface="Times New Roman" panose="02020603050405020304" pitchFamily="18" charset="0"/>
            </a:endParaRPr>
          </a:p>
        </p:txBody>
      </p:sp>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4142348" y="3309167"/>
            <a:ext cx="2924943" cy="3884690"/>
          </a:xfrm>
          <a:prstGeom prst="rect">
            <a:avLst/>
          </a:prstGeom>
        </p:spPr>
      </p:pic>
    </p:spTree>
    <p:extLst>
      <p:ext uri="{BB962C8B-B14F-4D97-AF65-F5344CB8AC3E}">
        <p14:creationId xmlns:p14="http://schemas.microsoft.com/office/powerpoint/2010/main" val="27626340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ChangeArrowheads="1"/>
          </p:cNvSpPr>
          <p:nvPr/>
        </p:nvSpPr>
        <p:spPr bwMode="auto">
          <a:xfrm>
            <a:off x="1000100" y="141722"/>
            <a:ext cx="7286644"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lang="ru-RU" sz="2800" dirty="0" smtClean="0">
                <a:latin typeface="Calibri" pitchFamily="34" charset="0"/>
                <a:ea typeface="Calibri" pitchFamily="34" charset="0"/>
                <a:cs typeface="Times New Roman" pitchFamily="18" charset="0"/>
              </a:rPr>
              <a:t>Упражнения для развития периферического зрения, улучшения работы памяти и внимания, межполушарных связей.</a:t>
            </a:r>
            <a:endParaRPr kumimoji="0" lang="ru-RU" sz="2800" i="0" u="none" strike="noStrike" cap="none" normalizeH="0" baseline="0" dirty="0" smtClean="0">
              <a:ln>
                <a:noFill/>
              </a:ln>
              <a:solidFill>
                <a:schemeClr val="tx1"/>
              </a:solidFill>
              <a:effectLst/>
              <a:latin typeface="Arial" pitchFamily="34" charset="0"/>
              <a:cs typeface="Arial" pitchFamily="34" charset="0"/>
            </a:endParaRPr>
          </a:p>
        </p:txBody>
      </p:sp>
      <p:pic>
        <p:nvPicPr>
          <p:cNvPr id="5121" name="Picture 1" descr="C:\Users\User\Pictures\ControlCenter4\Scan\каллиграфия\CCI15012019_0004.jpg"/>
          <p:cNvPicPr>
            <a:picLocks noChangeAspect="1" noChangeArrowheads="1"/>
          </p:cNvPicPr>
          <p:nvPr/>
        </p:nvPicPr>
        <p:blipFill>
          <a:blip r:embed="rId2" cstate="print"/>
          <a:srcRect/>
          <a:stretch>
            <a:fillRect/>
          </a:stretch>
        </p:blipFill>
        <p:spPr bwMode="auto">
          <a:xfrm>
            <a:off x="-324544" y="1844824"/>
            <a:ext cx="3023815" cy="4313105"/>
          </a:xfrm>
          <a:prstGeom prst="rect">
            <a:avLst/>
          </a:prstGeom>
          <a:noFill/>
        </p:spPr>
      </p:pic>
      <p:pic>
        <p:nvPicPr>
          <p:cNvPr id="5122" name="Picture 2" descr="C:\Users\User\Pictures\ControlCenter4\Scan\каллиграфия\CCI15012019_0008.jpg"/>
          <p:cNvPicPr>
            <a:picLocks noChangeAspect="1" noChangeArrowheads="1"/>
          </p:cNvPicPr>
          <p:nvPr/>
        </p:nvPicPr>
        <p:blipFill>
          <a:blip r:embed="rId3" cstate="print"/>
          <a:srcRect/>
          <a:stretch>
            <a:fillRect/>
          </a:stretch>
        </p:blipFill>
        <p:spPr bwMode="auto">
          <a:xfrm>
            <a:off x="2758823" y="1826187"/>
            <a:ext cx="3071957" cy="4150467"/>
          </a:xfrm>
          <a:prstGeom prst="rect">
            <a:avLst/>
          </a:prstGeom>
          <a:noFill/>
        </p:spPr>
      </p:pic>
      <p:pic>
        <p:nvPicPr>
          <p:cNvPr id="2" name="Рисунок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30780" y="1826187"/>
            <a:ext cx="3333508" cy="4363163"/>
          </a:xfrm>
          <a:prstGeom prst="rect">
            <a:avLst/>
          </a:prstGeom>
        </p:spPr>
      </p:pic>
    </p:spTree>
    <p:extLst>
      <p:ext uri="{BB962C8B-B14F-4D97-AF65-F5344CB8AC3E}">
        <p14:creationId xmlns:p14="http://schemas.microsoft.com/office/powerpoint/2010/main" val="391129295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260648"/>
            <a:ext cx="6489769" cy="1899940"/>
          </a:xfrm>
        </p:spPr>
        <p:txBody>
          <a:bodyPr>
            <a:normAutofit fontScale="90000"/>
          </a:bodyPr>
          <a:lstStyle/>
          <a:p>
            <a:r>
              <a:rPr lang="ru-RU" sz="1800" dirty="0" smtClean="0">
                <a:solidFill>
                  <a:schemeClr val="tx1"/>
                </a:solidFill>
                <a:latin typeface="Times New Roman" panose="02020603050405020304" pitchFamily="18" charset="0"/>
                <a:cs typeface="Times New Roman" panose="02020603050405020304" pitchFamily="18" charset="0"/>
              </a:rPr>
              <a:t>	Упражнения на развитие периферического зрения. </a:t>
            </a:r>
            <a:br>
              <a:rPr lang="ru-RU" sz="1800" dirty="0" smtClean="0">
                <a:solidFill>
                  <a:schemeClr val="tx1"/>
                </a:solidFill>
                <a:latin typeface="Times New Roman" panose="02020603050405020304" pitchFamily="18" charset="0"/>
                <a:cs typeface="Times New Roman" panose="02020603050405020304" pitchFamily="18" charset="0"/>
              </a:rPr>
            </a:br>
            <a:r>
              <a:rPr lang="ru-RU" sz="1800" dirty="0">
                <a:solidFill>
                  <a:schemeClr val="tx1"/>
                </a:solidFill>
                <a:latin typeface="Times New Roman" panose="02020603050405020304" pitchFamily="18" charset="0"/>
                <a:cs typeface="Times New Roman" panose="02020603050405020304" pitchFamily="18" charset="0"/>
              </a:rPr>
              <a:t>	</a:t>
            </a:r>
            <a:r>
              <a:rPr lang="ru-RU" sz="1800" dirty="0" smtClean="0">
                <a:solidFill>
                  <a:schemeClr val="tx1"/>
                </a:solidFill>
                <a:latin typeface="Times New Roman" panose="02020603050405020304" pitchFamily="18" charset="0"/>
                <a:cs typeface="Times New Roman" panose="02020603050405020304" pitchFamily="18" charset="0"/>
              </a:rPr>
              <a:t>Посмотреть вперёд расслаблено, рассеяно а внимание – в стороны, отмечая какие – </a:t>
            </a:r>
            <a:r>
              <a:rPr lang="ru-RU" sz="1800" dirty="0" err="1" smtClean="0">
                <a:solidFill>
                  <a:schemeClr val="tx1"/>
                </a:solidFill>
                <a:latin typeface="Times New Roman" panose="02020603050405020304" pitchFamily="18" charset="0"/>
                <a:cs typeface="Times New Roman" panose="02020603050405020304" pitchFamily="18" charset="0"/>
              </a:rPr>
              <a:t>нибудь</a:t>
            </a:r>
            <a:r>
              <a:rPr lang="ru-RU" sz="1800" dirty="0" smtClean="0">
                <a:solidFill>
                  <a:schemeClr val="tx1"/>
                </a:solidFill>
                <a:latin typeface="Times New Roman" panose="02020603050405020304" pitchFamily="18" charset="0"/>
                <a:cs typeface="Times New Roman" panose="02020603050405020304" pitchFamily="18" charset="0"/>
              </a:rPr>
              <a:t> предметы боковым зрением.</a:t>
            </a:r>
            <a:br>
              <a:rPr lang="ru-RU" sz="1800" dirty="0" smtClean="0">
                <a:solidFill>
                  <a:schemeClr val="tx1"/>
                </a:solidFill>
                <a:latin typeface="Times New Roman" panose="02020603050405020304" pitchFamily="18" charset="0"/>
                <a:cs typeface="Times New Roman" panose="02020603050405020304" pitchFamily="18" charset="0"/>
              </a:rPr>
            </a:br>
            <a:r>
              <a:rPr lang="ru-RU" sz="1800" dirty="0" smtClean="0">
                <a:solidFill>
                  <a:schemeClr val="tx1"/>
                </a:solidFill>
                <a:latin typeface="Times New Roman" panose="02020603050405020304" pitchFamily="18" charset="0"/>
                <a:cs typeface="Times New Roman" panose="02020603050405020304" pitchFamily="18" charset="0"/>
              </a:rPr>
              <a:t>	Попеременно посмотрите на кончик носа, вперед, а внимание  в стороны. </a:t>
            </a:r>
            <a:br>
              <a:rPr lang="ru-RU" sz="1800" dirty="0" smtClean="0">
                <a:solidFill>
                  <a:schemeClr val="tx1"/>
                </a:solidFill>
                <a:latin typeface="Times New Roman" panose="02020603050405020304" pitchFamily="18" charset="0"/>
                <a:cs typeface="Times New Roman" panose="02020603050405020304" pitchFamily="18" charset="0"/>
              </a:rPr>
            </a:br>
            <a:r>
              <a:rPr lang="ru-RU" sz="1800" dirty="0">
                <a:solidFill>
                  <a:schemeClr val="tx1"/>
                </a:solidFill>
                <a:latin typeface="Times New Roman" panose="02020603050405020304" pitchFamily="18" charset="0"/>
                <a:cs typeface="Times New Roman" panose="02020603050405020304" pitchFamily="18" charset="0"/>
              </a:rPr>
              <a:t>	</a:t>
            </a:r>
            <a:r>
              <a:rPr lang="ru-RU" sz="1800" dirty="0" smtClean="0">
                <a:solidFill>
                  <a:schemeClr val="tx1"/>
                </a:solidFill>
                <a:latin typeface="Times New Roman" panose="02020603050405020304" pitchFamily="18" charset="0"/>
                <a:cs typeface="Times New Roman" panose="02020603050405020304" pitchFamily="18" charset="0"/>
              </a:rPr>
              <a:t>Попеременно </a:t>
            </a:r>
            <a:r>
              <a:rPr lang="ru-RU" sz="1800" dirty="0">
                <a:solidFill>
                  <a:schemeClr val="tx1"/>
                </a:solidFill>
                <a:latin typeface="Times New Roman" panose="02020603050405020304" pitchFamily="18" charset="0"/>
                <a:cs typeface="Times New Roman" panose="02020603050405020304" pitchFamily="18" charset="0"/>
              </a:rPr>
              <a:t>посмотрите на </a:t>
            </a:r>
            <a:r>
              <a:rPr lang="ru-RU" sz="1800" dirty="0" smtClean="0">
                <a:solidFill>
                  <a:schemeClr val="tx1"/>
                </a:solidFill>
                <a:latin typeface="Times New Roman" panose="02020603050405020304" pitchFamily="18" charset="0"/>
                <a:cs typeface="Times New Roman" panose="02020603050405020304" pitchFamily="18" charset="0"/>
              </a:rPr>
              <a:t>точку между бровями, </a:t>
            </a:r>
            <a:r>
              <a:rPr lang="ru-RU" sz="1800" dirty="0">
                <a:solidFill>
                  <a:schemeClr val="tx1"/>
                </a:solidFill>
                <a:latin typeface="Times New Roman" panose="02020603050405020304" pitchFamily="18" charset="0"/>
                <a:cs typeface="Times New Roman" panose="02020603050405020304" pitchFamily="18" charset="0"/>
              </a:rPr>
              <a:t>вперед, а внимание  в стороны</a:t>
            </a:r>
            <a:r>
              <a:rPr lang="ru-RU" sz="1800" dirty="0" smtClean="0">
                <a:solidFill>
                  <a:schemeClr val="tx1"/>
                </a:solidFill>
                <a:latin typeface="Times New Roman" panose="02020603050405020304" pitchFamily="18" charset="0"/>
                <a:cs typeface="Times New Roman" panose="02020603050405020304" pitchFamily="18" charset="0"/>
              </a:rPr>
              <a:t>. Повторить 8-10 раз.</a:t>
            </a:r>
            <a:endParaRPr lang="ru-RU" sz="1800" dirty="0">
              <a:solidFill>
                <a:schemeClr val="tx1"/>
              </a:solidFill>
              <a:latin typeface="Times New Roman" panose="02020603050405020304" pitchFamily="18" charset="0"/>
              <a:cs typeface="Times New Roman" panose="02020603050405020304" pitchFamily="18" charset="0"/>
            </a:endParaRPr>
          </a:p>
        </p:txBody>
      </p:sp>
      <p:pic>
        <p:nvPicPr>
          <p:cNvPr id="5122" name="Picture 2" descr="https://glazexpert.ru/wp-content/uploads/6/c/6/6c636aadbf40a195b50a95921d815664.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96182" y="2160588"/>
            <a:ext cx="5175249" cy="38814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25572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s://glazexpert.ru/wp-content/uploads/d/e/5/de5e45f9f1774747e0a7c9bb239a3e73.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9512" y="332656"/>
            <a:ext cx="7680853" cy="5760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49099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Нейротренажер Умная восьмерка - Ленивая восьмёрка"/>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71171" y="2160588"/>
            <a:ext cx="5625271" cy="3881437"/>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395536" y="548680"/>
            <a:ext cx="6552728" cy="1200329"/>
          </a:xfrm>
          <a:prstGeom prst="rect">
            <a:avLst/>
          </a:prstGeom>
        </p:spPr>
        <p:txBody>
          <a:bodyPr wrap="square">
            <a:spAutoFit/>
          </a:bodyPr>
          <a:lstStyle/>
          <a:p>
            <a:r>
              <a:rPr lang="ru-RU" dirty="0" smtClean="0">
                <a:solidFill>
                  <a:srgbClr val="272727"/>
                </a:solidFill>
                <a:latin typeface="Roboto Condensed"/>
              </a:rPr>
              <a:t>	Использование </a:t>
            </a:r>
            <a:r>
              <a:rPr lang="ru-RU" dirty="0" err="1" smtClean="0">
                <a:solidFill>
                  <a:srgbClr val="272727"/>
                </a:solidFill>
                <a:latin typeface="Roboto Condensed"/>
              </a:rPr>
              <a:t>нейровосьмёрки</a:t>
            </a:r>
            <a:r>
              <a:rPr lang="ru-RU" dirty="0" smtClean="0">
                <a:solidFill>
                  <a:srgbClr val="272727"/>
                </a:solidFill>
                <a:latin typeface="Roboto Condensed"/>
              </a:rPr>
              <a:t> (</a:t>
            </a:r>
            <a:r>
              <a:rPr lang="ru-RU" dirty="0" err="1" smtClean="0">
                <a:solidFill>
                  <a:srgbClr val="272727"/>
                </a:solidFill>
                <a:latin typeface="Roboto Condensed"/>
              </a:rPr>
              <a:t>нейротренажёр</a:t>
            </a:r>
            <a:r>
              <a:rPr lang="ru-RU" dirty="0" smtClean="0">
                <a:solidFill>
                  <a:srgbClr val="272727"/>
                </a:solidFill>
                <a:latin typeface="Roboto Condensed"/>
              </a:rPr>
              <a:t>) для </a:t>
            </a:r>
            <a:r>
              <a:rPr lang="ru-RU" dirty="0">
                <a:solidFill>
                  <a:srgbClr val="272727"/>
                </a:solidFill>
                <a:latin typeface="Roboto Condensed"/>
              </a:rPr>
              <a:t>развития пространственного восприятия, координации, </a:t>
            </a:r>
            <a:r>
              <a:rPr lang="ru-RU" dirty="0" smtClean="0">
                <a:solidFill>
                  <a:srgbClr val="272727"/>
                </a:solidFill>
                <a:latin typeface="Roboto Condensed"/>
              </a:rPr>
              <a:t>крупной и мелкой </a:t>
            </a:r>
            <a:r>
              <a:rPr lang="ru-RU" dirty="0">
                <a:solidFill>
                  <a:srgbClr val="272727"/>
                </a:solidFill>
                <a:latin typeface="Roboto Condensed"/>
              </a:rPr>
              <a:t>моторики, внимания и способности удерживать </a:t>
            </a:r>
            <a:r>
              <a:rPr lang="ru-RU" dirty="0" smtClean="0">
                <a:solidFill>
                  <a:srgbClr val="272727"/>
                </a:solidFill>
                <a:latin typeface="Roboto Condensed"/>
              </a:rPr>
              <a:t>внимание, улучшения зрения.</a:t>
            </a:r>
            <a:endParaRPr lang="ru-RU" dirty="0"/>
          </a:p>
        </p:txBody>
      </p:sp>
    </p:spTree>
    <p:extLst>
      <p:ext uri="{BB962C8B-B14F-4D97-AF65-F5344CB8AC3E}">
        <p14:creationId xmlns:p14="http://schemas.microsoft.com/office/powerpoint/2010/main" val="10420051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3923928" y="1988840"/>
            <a:ext cx="2020905" cy="2572061"/>
          </a:xfrm>
          <a:prstGeom prst="rect">
            <a:avLst/>
          </a:prstGeom>
        </p:spPr>
      </p:pic>
      <p:sp>
        <p:nvSpPr>
          <p:cNvPr id="4" name="Прямоугольник 3"/>
          <p:cNvSpPr/>
          <p:nvPr/>
        </p:nvSpPr>
        <p:spPr>
          <a:xfrm>
            <a:off x="323529" y="404664"/>
            <a:ext cx="5328592" cy="1200329"/>
          </a:xfrm>
          <a:prstGeom prst="rect">
            <a:avLst/>
          </a:prstGeom>
        </p:spPr>
        <p:txBody>
          <a:bodyPr wrap="square">
            <a:spAutoFit/>
          </a:bodyPr>
          <a:lstStyle/>
          <a:p>
            <a:r>
              <a:rPr lang="ru-RU" dirty="0" smtClean="0">
                <a:solidFill>
                  <a:srgbClr val="333333"/>
                </a:solidFill>
                <a:latin typeface="YS Text"/>
              </a:rPr>
              <a:t>	Работа с прописями. Упражнения, где используется штриховка крупная и мелкая, обвод линий или рисунка для развития </a:t>
            </a:r>
            <a:r>
              <a:rPr lang="ru-RU" dirty="0" err="1" smtClean="0">
                <a:solidFill>
                  <a:srgbClr val="333333"/>
                </a:solidFill>
                <a:latin typeface="YS Text"/>
              </a:rPr>
              <a:t>графомоторных</a:t>
            </a:r>
            <a:r>
              <a:rPr lang="ru-RU" dirty="0" smtClean="0">
                <a:solidFill>
                  <a:srgbClr val="333333"/>
                </a:solidFill>
                <a:latin typeface="YS Text"/>
              </a:rPr>
              <a:t> навыков.</a:t>
            </a:r>
            <a:endParaRPr lang="ru-RU" dirty="0">
              <a:solidFill>
                <a:srgbClr val="333333"/>
              </a:solidFill>
              <a:latin typeface="YS Text"/>
            </a:endParaRPr>
          </a:p>
        </p:txBody>
      </p:sp>
      <p:pic>
        <p:nvPicPr>
          <p:cNvPr id="5" name="Рисунок 4"/>
          <p:cNvPicPr>
            <a:picLocks noChangeAspect="1"/>
          </p:cNvPicPr>
          <p:nvPr/>
        </p:nvPicPr>
        <p:blipFill>
          <a:blip r:embed="rId3"/>
          <a:stretch>
            <a:fillRect/>
          </a:stretch>
        </p:blipFill>
        <p:spPr>
          <a:xfrm>
            <a:off x="5724128" y="404664"/>
            <a:ext cx="3042973" cy="6070128"/>
          </a:xfrm>
          <a:prstGeom prst="rect">
            <a:avLst/>
          </a:prstGeom>
        </p:spPr>
      </p:pic>
      <p:pic>
        <p:nvPicPr>
          <p:cNvPr id="6" name="Рисунок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116578"/>
            <a:ext cx="3779912" cy="3616678"/>
          </a:xfrm>
          <a:prstGeom prst="rect">
            <a:avLst/>
          </a:prstGeom>
        </p:spPr>
      </p:pic>
    </p:spTree>
    <p:extLst>
      <p:ext uri="{BB962C8B-B14F-4D97-AF65-F5344CB8AC3E}">
        <p14:creationId xmlns:p14="http://schemas.microsoft.com/office/powerpoint/2010/main" val="277870807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5536" y="2564904"/>
            <a:ext cx="3672409" cy="3636287"/>
          </a:xfrm>
          <a:prstGeom prst="rect">
            <a:avLst/>
          </a:prstGeom>
        </p:spPr>
      </p:pic>
      <p:sp>
        <p:nvSpPr>
          <p:cNvPr id="3" name="Прямоугольник 2"/>
          <p:cNvSpPr/>
          <p:nvPr/>
        </p:nvSpPr>
        <p:spPr>
          <a:xfrm>
            <a:off x="539552" y="188640"/>
            <a:ext cx="3528393" cy="2308324"/>
          </a:xfrm>
          <a:prstGeom prst="rect">
            <a:avLst/>
          </a:prstGeom>
        </p:spPr>
        <p:txBody>
          <a:bodyPr wrap="square">
            <a:spAutoFit/>
          </a:bodyPr>
          <a:lstStyle/>
          <a:p>
            <a:r>
              <a:rPr lang="ru-RU" dirty="0" smtClean="0">
                <a:solidFill>
                  <a:srgbClr val="333333"/>
                </a:solidFill>
                <a:latin typeface="YS Text"/>
              </a:rPr>
              <a:t>Работа с </a:t>
            </a:r>
            <a:r>
              <a:rPr lang="ru-RU" dirty="0" err="1" smtClean="0">
                <a:solidFill>
                  <a:srgbClr val="333333"/>
                </a:solidFill>
                <a:latin typeface="YS Text"/>
              </a:rPr>
              <a:t>нейротренажером</a:t>
            </a:r>
            <a:endParaRPr lang="ru-RU" dirty="0" smtClean="0">
              <a:solidFill>
                <a:srgbClr val="333333"/>
              </a:solidFill>
              <a:latin typeface="YS Text"/>
            </a:endParaRPr>
          </a:p>
          <a:p>
            <a:r>
              <a:rPr lang="ru-RU" dirty="0" smtClean="0">
                <a:solidFill>
                  <a:srgbClr val="333333"/>
                </a:solidFill>
                <a:latin typeface="YS Text"/>
              </a:rPr>
              <a:t> «Прописи – трафареты». Направлены на развитие моторики рук, пространственное мышление, зрительное восприятие, творческий потенциал, концентрацию внимания.</a:t>
            </a:r>
            <a:endParaRPr lang="ru-RU" dirty="0">
              <a:solidFill>
                <a:srgbClr val="333333"/>
              </a:solidFill>
              <a:latin typeface="YS Text"/>
            </a:endParaRPr>
          </a:p>
        </p:txBody>
      </p:sp>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4499992" y="2348880"/>
            <a:ext cx="4936683" cy="3717032"/>
          </a:xfrm>
          <a:prstGeom prst="rect">
            <a:avLst/>
          </a:prstGeom>
        </p:spPr>
      </p:pic>
      <p:sp>
        <p:nvSpPr>
          <p:cNvPr id="5" name="Прямоугольник 4"/>
          <p:cNvSpPr/>
          <p:nvPr/>
        </p:nvSpPr>
        <p:spPr>
          <a:xfrm>
            <a:off x="4716016" y="1205154"/>
            <a:ext cx="4186531" cy="923330"/>
          </a:xfrm>
          <a:prstGeom prst="rect">
            <a:avLst/>
          </a:prstGeom>
        </p:spPr>
        <p:txBody>
          <a:bodyPr wrap="none">
            <a:spAutoFit/>
          </a:bodyPr>
          <a:lstStyle/>
          <a:p>
            <a:r>
              <a:rPr lang="ru-RU" dirty="0">
                <a:solidFill>
                  <a:srgbClr val="333333"/>
                </a:solidFill>
                <a:latin typeface="YS Text"/>
              </a:rPr>
              <a:t>Работа </a:t>
            </a:r>
            <a:r>
              <a:rPr lang="ru-RU" dirty="0" smtClean="0">
                <a:solidFill>
                  <a:srgbClr val="333333"/>
                </a:solidFill>
                <a:latin typeface="YS Text"/>
              </a:rPr>
              <a:t>с трафаретами, способствует</a:t>
            </a:r>
          </a:p>
          <a:p>
            <a:r>
              <a:rPr lang="ru-RU" dirty="0" smtClean="0">
                <a:solidFill>
                  <a:srgbClr val="333333"/>
                </a:solidFill>
                <a:latin typeface="YS Text"/>
              </a:rPr>
              <a:t> развитию аккуратности, </a:t>
            </a:r>
            <a:r>
              <a:rPr lang="ru-RU" dirty="0" err="1" smtClean="0">
                <a:solidFill>
                  <a:srgbClr val="333333"/>
                </a:solidFill>
                <a:latin typeface="YS Text"/>
              </a:rPr>
              <a:t>координаци</a:t>
            </a:r>
            <a:endParaRPr lang="ru-RU" dirty="0" smtClean="0">
              <a:solidFill>
                <a:srgbClr val="333333"/>
              </a:solidFill>
              <a:latin typeface="YS Text"/>
            </a:endParaRPr>
          </a:p>
          <a:p>
            <a:r>
              <a:rPr lang="ru-RU" dirty="0" smtClean="0">
                <a:solidFill>
                  <a:srgbClr val="333333"/>
                </a:solidFill>
                <a:latin typeface="YS Text"/>
              </a:rPr>
              <a:t>и </a:t>
            </a:r>
            <a:r>
              <a:rPr lang="ru-RU" dirty="0" err="1" smtClean="0">
                <a:solidFill>
                  <a:srgbClr val="333333"/>
                </a:solidFill>
                <a:latin typeface="YS Text"/>
              </a:rPr>
              <a:t>и</a:t>
            </a:r>
            <a:r>
              <a:rPr lang="ru-RU" dirty="0" smtClean="0">
                <a:solidFill>
                  <a:srgbClr val="333333"/>
                </a:solidFill>
                <a:latin typeface="YS Text"/>
              </a:rPr>
              <a:t> точности движения рук. </a:t>
            </a:r>
            <a:endParaRPr lang="ru-RU" dirty="0">
              <a:solidFill>
                <a:srgbClr val="333333"/>
              </a:solidFill>
              <a:latin typeface="YS Text"/>
            </a:endParaRPr>
          </a:p>
        </p:txBody>
      </p:sp>
    </p:spTree>
    <p:extLst>
      <p:ext uri="{BB962C8B-B14F-4D97-AF65-F5344CB8AC3E}">
        <p14:creationId xmlns:p14="http://schemas.microsoft.com/office/powerpoint/2010/main" val="24208556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323528" y="1052736"/>
            <a:ext cx="7151240" cy="3960440"/>
          </a:xfrm>
          <a:prstGeom prst="rect">
            <a:avLst/>
          </a:prstGeom>
        </p:spPr>
      </p:pic>
      <p:sp>
        <p:nvSpPr>
          <p:cNvPr id="3" name="Прямоугольник 2"/>
          <p:cNvSpPr/>
          <p:nvPr/>
        </p:nvSpPr>
        <p:spPr>
          <a:xfrm>
            <a:off x="179512" y="260648"/>
            <a:ext cx="7969489" cy="646331"/>
          </a:xfrm>
          <a:prstGeom prst="rect">
            <a:avLst/>
          </a:prstGeom>
        </p:spPr>
        <p:txBody>
          <a:bodyPr wrap="none">
            <a:spAutoFit/>
          </a:bodyPr>
          <a:lstStyle/>
          <a:p>
            <a:r>
              <a:rPr lang="ru-RU" dirty="0" smtClean="0">
                <a:solidFill>
                  <a:srgbClr val="333333"/>
                </a:solidFill>
                <a:latin typeface="YS Text"/>
              </a:rPr>
              <a:t>	Работа </a:t>
            </a:r>
            <a:r>
              <a:rPr lang="ru-RU" dirty="0">
                <a:solidFill>
                  <a:srgbClr val="333333"/>
                </a:solidFill>
                <a:latin typeface="YS Text"/>
              </a:rPr>
              <a:t>с </a:t>
            </a:r>
            <a:r>
              <a:rPr lang="ru-RU" dirty="0" smtClean="0">
                <a:solidFill>
                  <a:srgbClr val="333333"/>
                </a:solidFill>
                <a:latin typeface="YS Text"/>
              </a:rPr>
              <a:t>прописями. Упражнения с отработкой величины букв и</a:t>
            </a:r>
          </a:p>
          <a:p>
            <a:r>
              <a:rPr lang="ru-RU" dirty="0" smtClean="0">
                <a:solidFill>
                  <a:srgbClr val="333333"/>
                </a:solidFill>
                <a:latin typeface="YS Text"/>
              </a:rPr>
              <a:t> расстоянием между ними.</a:t>
            </a:r>
            <a:endParaRPr lang="ru-RU" dirty="0"/>
          </a:p>
        </p:txBody>
      </p:sp>
    </p:spTree>
    <p:extLst>
      <p:ext uri="{BB962C8B-B14F-4D97-AF65-F5344CB8AC3E}">
        <p14:creationId xmlns:p14="http://schemas.microsoft.com/office/powerpoint/2010/main" val="30097934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476673"/>
            <a:ext cx="8568952" cy="1200329"/>
          </a:xfrm>
          <a:prstGeom prst="rect">
            <a:avLst/>
          </a:prstGeom>
        </p:spPr>
        <p:txBody>
          <a:bodyPr wrap="square">
            <a:spAutoFit/>
          </a:bodyPr>
          <a:lstStyle/>
          <a:p>
            <a:r>
              <a:rPr lang="ru-RU" dirty="0" smtClean="0">
                <a:solidFill>
                  <a:srgbClr val="333333"/>
                </a:solidFill>
                <a:latin typeface="YS Text"/>
              </a:rPr>
              <a:t>	Работа с прописями. Упражнения </a:t>
            </a:r>
            <a:r>
              <a:rPr lang="ru-RU" dirty="0">
                <a:solidFill>
                  <a:srgbClr val="333333"/>
                </a:solidFill>
                <a:latin typeface="YS Text"/>
              </a:rPr>
              <a:t>с</a:t>
            </a:r>
            <a:r>
              <a:rPr lang="ru-RU" dirty="0" smtClean="0">
                <a:solidFill>
                  <a:srgbClr val="333333"/>
                </a:solidFill>
                <a:latin typeface="YS Text"/>
              </a:rPr>
              <a:t> буквами:</a:t>
            </a:r>
          </a:p>
          <a:p>
            <a:r>
              <a:rPr lang="ru-RU" dirty="0" smtClean="0">
                <a:solidFill>
                  <a:srgbClr val="333333"/>
                </a:solidFill>
                <a:latin typeface="YS Text"/>
              </a:rPr>
              <a:t>-строчные буквы</a:t>
            </a:r>
          </a:p>
          <a:p>
            <a:r>
              <a:rPr lang="ru-RU" dirty="0" smtClean="0">
                <a:solidFill>
                  <a:srgbClr val="333333"/>
                </a:solidFill>
                <a:latin typeface="YS Text"/>
              </a:rPr>
              <a:t>-заглавные буквы</a:t>
            </a:r>
          </a:p>
          <a:p>
            <a:endParaRPr lang="ru-RU" dirty="0"/>
          </a:p>
        </p:txBody>
      </p:sp>
      <p:pic>
        <p:nvPicPr>
          <p:cNvPr id="3" name="Рисунок 2"/>
          <p:cNvPicPr>
            <a:picLocks noChangeAspect="1"/>
          </p:cNvPicPr>
          <p:nvPr/>
        </p:nvPicPr>
        <p:blipFill>
          <a:blip r:embed="rId2"/>
          <a:stretch>
            <a:fillRect/>
          </a:stretch>
        </p:blipFill>
        <p:spPr>
          <a:xfrm>
            <a:off x="395536" y="2204864"/>
            <a:ext cx="3240832" cy="4286566"/>
          </a:xfrm>
          <a:prstGeom prst="rect">
            <a:avLst/>
          </a:prstGeom>
        </p:spPr>
      </p:pic>
      <p:pic>
        <p:nvPicPr>
          <p:cNvPr id="4" name="Рисунок 3"/>
          <p:cNvPicPr>
            <a:picLocks noChangeAspect="1"/>
          </p:cNvPicPr>
          <p:nvPr/>
        </p:nvPicPr>
        <p:blipFill>
          <a:blip r:embed="rId3"/>
          <a:stretch>
            <a:fillRect/>
          </a:stretch>
        </p:blipFill>
        <p:spPr>
          <a:xfrm>
            <a:off x="3419872" y="2204864"/>
            <a:ext cx="3087085" cy="4131246"/>
          </a:xfrm>
          <a:prstGeom prst="rect">
            <a:avLst/>
          </a:prstGeom>
        </p:spPr>
      </p:pic>
    </p:spTree>
    <p:extLst>
      <p:ext uri="{BB962C8B-B14F-4D97-AF65-F5344CB8AC3E}">
        <p14:creationId xmlns:p14="http://schemas.microsoft.com/office/powerpoint/2010/main" val="38252290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332656"/>
            <a:ext cx="4572000" cy="1477328"/>
          </a:xfrm>
          <a:prstGeom prst="rect">
            <a:avLst/>
          </a:prstGeom>
        </p:spPr>
        <p:txBody>
          <a:bodyPr>
            <a:spAutoFit/>
          </a:bodyPr>
          <a:lstStyle/>
          <a:p>
            <a:r>
              <a:rPr lang="ru-RU" dirty="0" smtClean="0">
                <a:solidFill>
                  <a:srgbClr val="333333"/>
                </a:solidFill>
                <a:latin typeface="YS Text"/>
              </a:rPr>
              <a:t>	Работа по прописям с дополнительными линиями в узкую полоску. Упражнения на </a:t>
            </a:r>
            <a:r>
              <a:rPr lang="ru-RU" dirty="0">
                <a:solidFill>
                  <a:srgbClr val="333333"/>
                </a:solidFill>
                <a:latin typeface="YS Text"/>
              </a:rPr>
              <a:t>с</a:t>
            </a:r>
            <a:r>
              <a:rPr lang="ru-RU" dirty="0" smtClean="0">
                <a:solidFill>
                  <a:srgbClr val="333333"/>
                </a:solidFill>
                <a:latin typeface="YS Text"/>
              </a:rPr>
              <a:t>писывание с готового образца и анализом элементов строчных и заглавных букв.</a:t>
            </a:r>
            <a:endParaRPr lang="ru-RU" dirty="0">
              <a:solidFill>
                <a:srgbClr val="333333"/>
              </a:solidFill>
              <a:latin typeface="YS Text"/>
            </a:endParaRPr>
          </a:p>
        </p:txBody>
      </p:sp>
      <p:pic>
        <p:nvPicPr>
          <p:cNvPr id="3" name="Рисунок 2"/>
          <p:cNvPicPr>
            <a:picLocks noChangeAspect="1"/>
          </p:cNvPicPr>
          <p:nvPr/>
        </p:nvPicPr>
        <p:blipFill>
          <a:blip r:embed="rId2"/>
          <a:stretch>
            <a:fillRect/>
          </a:stretch>
        </p:blipFill>
        <p:spPr>
          <a:xfrm>
            <a:off x="241358" y="2473539"/>
            <a:ext cx="2933564" cy="4384461"/>
          </a:xfrm>
          <a:prstGeom prst="rect">
            <a:avLst/>
          </a:prstGeom>
        </p:spPr>
      </p:pic>
      <p:pic>
        <p:nvPicPr>
          <p:cNvPr id="4" name="Рисунок 3"/>
          <p:cNvPicPr>
            <a:picLocks noChangeAspect="1"/>
          </p:cNvPicPr>
          <p:nvPr/>
        </p:nvPicPr>
        <p:blipFill>
          <a:blip r:embed="rId3"/>
          <a:stretch>
            <a:fillRect/>
          </a:stretch>
        </p:blipFill>
        <p:spPr>
          <a:xfrm>
            <a:off x="2843808" y="1885273"/>
            <a:ext cx="2978114" cy="4234136"/>
          </a:xfrm>
          <a:prstGeom prst="rect">
            <a:avLst/>
          </a:prstGeom>
        </p:spPr>
      </p:pic>
      <p:pic>
        <p:nvPicPr>
          <p:cNvPr id="5" name="Рисунок 4"/>
          <p:cNvPicPr>
            <a:picLocks noChangeAspect="1"/>
          </p:cNvPicPr>
          <p:nvPr/>
        </p:nvPicPr>
        <p:blipFill>
          <a:blip r:embed="rId4"/>
          <a:stretch>
            <a:fillRect/>
          </a:stretch>
        </p:blipFill>
        <p:spPr>
          <a:xfrm>
            <a:off x="5821922" y="1927903"/>
            <a:ext cx="3024466" cy="4021378"/>
          </a:xfrm>
          <a:prstGeom prst="rect">
            <a:avLst/>
          </a:prstGeom>
        </p:spPr>
      </p:pic>
    </p:spTree>
    <p:extLst>
      <p:ext uri="{BB962C8B-B14F-4D97-AF65-F5344CB8AC3E}">
        <p14:creationId xmlns:p14="http://schemas.microsoft.com/office/powerpoint/2010/main" val="29174595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7504" y="260648"/>
            <a:ext cx="5767413" cy="646331"/>
          </a:xfrm>
          <a:prstGeom prst="rect">
            <a:avLst/>
          </a:prstGeom>
        </p:spPr>
        <p:txBody>
          <a:bodyPr wrap="none">
            <a:spAutoFit/>
          </a:bodyPr>
          <a:lstStyle/>
          <a:p>
            <a:r>
              <a:rPr lang="ru-RU" dirty="0" smtClean="0">
                <a:solidFill>
                  <a:srgbClr val="333333"/>
                </a:solidFill>
                <a:latin typeface="YS Text"/>
              </a:rPr>
              <a:t>	Знакомство с образцами соединения букв, </a:t>
            </a:r>
          </a:p>
          <a:p>
            <a:r>
              <a:rPr lang="ru-RU" dirty="0" smtClean="0">
                <a:solidFill>
                  <a:srgbClr val="333333"/>
                </a:solidFill>
                <a:latin typeface="YS Text"/>
              </a:rPr>
              <a:t>	видов </a:t>
            </a:r>
            <a:r>
              <a:rPr lang="ru-RU" dirty="0">
                <a:solidFill>
                  <a:srgbClr val="333333"/>
                </a:solidFill>
                <a:latin typeface="YS Text"/>
              </a:rPr>
              <a:t>соединений и их вариативность</a:t>
            </a:r>
          </a:p>
        </p:txBody>
      </p:sp>
      <p:pic>
        <p:nvPicPr>
          <p:cNvPr id="5" name="Рисунок 4" descr="E:\Сканер\img001.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1047001"/>
            <a:ext cx="3564274" cy="5367807"/>
          </a:xfrm>
          <a:prstGeom prst="rect">
            <a:avLst/>
          </a:prstGeom>
          <a:noFill/>
          <a:ln>
            <a:noFill/>
          </a:ln>
        </p:spPr>
      </p:pic>
      <p:pic>
        <p:nvPicPr>
          <p:cNvPr id="6" name="Рисунок 5" descr="E:\Сканер\img002.jpg"/>
          <p:cNvPicPr/>
          <p:nvPr/>
        </p:nvPicPr>
        <p:blipFill>
          <a:blip r:embed="rId3" cstate="print">
            <a:extLst>
              <a:ext uri="{BEBA8EAE-BF5A-486C-A8C5-ECC9F3942E4B}">
                <a14:imgProps xmlns:a14="http://schemas.microsoft.com/office/drawing/2010/main">
                  <a14:imgLayer r:embed="rId4">
                    <a14:imgEffect>
                      <a14:sharpenSoften amount="25000"/>
                    </a14:imgEffect>
                    <a14:imgEffect>
                      <a14:saturation sat="200000"/>
                    </a14:imgEffect>
                  </a14:imgLayer>
                </a14:imgProps>
              </a:ext>
              <a:ext uri="{28A0092B-C50C-407E-A947-70E740481C1C}">
                <a14:useLocalDpi xmlns:a14="http://schemas.microsoft.com/office/drawing/2010/main" val="0"/>
              </a:ext>
            </a:extLst>
          </a:blip>
          <a:srcRect/>
          <a:stretch>
            <a:fillRect/>
          </a:stretch>
        </p:blipFill>
        <p:spPr bwMode="auto">
          <a:xfrm>
            <a:off x="4139952" y="1117956"/>
            <a:ext cx="3744416" cy="5296852"/>
          </a:xfrm>
          <a:prstGeom prst="rect">
            <a:avLst/>
          </a:prstGeom>
          <a:noFill/>
          <a:ln>
            <a:noFill/>
          </a:ln>
        </p:spPr>
      </p:pic>
    </p:spTree>
    <p:extLst>
      <p:ext uri="{BB962C8B-B14F-4D97-AF65-F5344CB8AC3E}">
        <p14:creationId xmlns:p14="http://schemas.microsoft.com/office/powerpoint/2010/main" val="30064648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p:nvPr/>
        </p:nvPicPr>
        <p:blipFill>
          <a:blip r:embed="rId2" cstate="print"/>
          <a:srcRect/>
          <a:stretch>
            <a:fillRect/>
          </a:stretch>
        </p:blipFill>
        <p:spPr bwMode="auto">
          <a:xfrm>
            <a:off x="395536" y="116633"/>
            <a:ext cx="3638092" cy="3240360"/>
          </a:xfrm>
          <a:prstGeom prst="rect">
            <a:avLst/>
          </a:prstGeom>
          <a:noFill/>
          <a:ln w="9525">
            <a:noFill/>
            <a:miter lim="800000"/>
            <a:headEnd/>
            <a:tailEnd/>
          </a:ln>
        </p:spPr>
      </p:pic>
      <p:pic>
        <p:nvPicPr>
          <p:cNvPr id="4" name="Рисунок 3"/>
          <p:cNvPicPr/>
          <p:nvPr/>
        </p:nvPicPr>
        <p:blipFill>
          <a:blip r:embed="rId3" cstate="print"/>
          <a:srcRect/>
          <a:stretch>
            <a:fillRect/>
          </a:stretch>
        </p:blipFill>
        <p:spPr bwMode="auto">
          <a:xfrm>
            <a:off x="3779912" y="1628800"/>
            <a:ext cx="4702116" cy="3755891"/>
          </a:xfrm>
          <a:prstGeom prst="rect">
            <a:avLst/>
          </a:prstGeom>
          <a:noFill/>
          <a:ln w="9525">
            <a:noFill/>
            <a:miter lim="800000"/>
            <a:headEnd/>
            <a:tailEnd/>
          </a:ln>
        </p:spPr>
      </p:pic>
      <p:pic>
        <p:nvPicPr>
          <p:cNvPr id="5" name="Рисунок 4"/>
          <p:cNvPicPr/>
          <p:nvPr/>
        </p:nvPicPr>
        <p:blipFill>
          <a:blip r:embed="rId4" cstate="print"/>
          <a:srcRect/>
          <a:stretch>
            <a:fillRect/>
          </a:stretch>
        </p:blipFill>
        <p:spPr bwMode="auto">
          <a:xfrm>
            <a:off x="386063" y="3212976"/>
            <a:ext cx="3681881" cy="2736304"/>
          </a:xfrm>
          <a:prstGeom prst="rect">
            <a:avLst/>
          </a:prstGeom>
          <a:noFill/>
          <a:ln w="9525">
            <a:noFill/>
            <a:miter lim="800000"/>
            <a:headEnd/>
            <a:tailEnd/>
          </a:ln>
        </p:spPr>
      </p:pic>
      <p:pic>
        <p:nvPicPr>
          <p:cNvPr id="6" name="Рисунок 5"/>
          <p:cNvPicPr/>
          <p:nvPr/>
        </p:nvPicPr>
        <p:blipFill>
          <a:blip r:embed="rId5" cstate="print"/>
          <a:srcRect/>
          <a:stretch>
            <a:fillRect/>
          </a:stretch>
        </p:blipFill>
        <p:spPr bwMode="auto">
          <a:xfrm>
            <a:off x="1449108" y="5517232"/>
            <a:ext cx="2560856" cy="1144971"/>
          </a:xfrm>
          <a:prstGeom prst="rect">
            <a:avLst/>
          </a:prstGeom>
          <a:noFill/>
          <a:ln w="9525">
            <a:noFill/>
            <a:miter lim="800000"/>
            <a:headEnd/>
            <a:tailEnd/>
          </a:ln>
        </p:spPr>
      </p:pic>
    </p:spTree>
    <p:extLst>
      <p:ext uri="{BB962C8B-B14F-4D97-AF65-F5344CB8AC3E}">
        <p14:creationId xmlns:p14="http://schemas.microsoft.com/office/powerpoint/2010/main" val="95664805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162076" y="1241376"/>
            <a:ext cx="4896543" cy="5616624"/>
          </a:xfrm>
          <a:prstGeom prst="rect">
            <a:avLst/>
          </a:prstGeom>
        </p:spPr>
      </p:pic>
      <p:pic>
        <p:nvPicPr>
          <p:cNvPr id="3" name="Рисунок 2"/>
          <p:cNvPicPr>
            <a:picLocks noChangeAspect="1"/>
          </p:cNvPicPr>
          <p:nvPr/>
        </p:nvPicPr>
        <p:blipFill>
          <a:blip r:embed="rId3"/>
          <a:stretch>
            <a:fillRect/>
          </a:stretch>
        </p:blipFill>
        <p:spPr>
          <a:xfrm>
            <a:off x="5220072" y="1258225"/>
            <a:ext cx="4067339" cy="5582925"/>
          </a:xfrm>
          <a:prstGeom prst="rect">
            <a:avLst/>
          </a:prstGeom>
        </p:spPr>
      </p:pic>
      <p:sp>
        <p:nvSpPr>
          <p:cNvPr id="4" name="Прямоугольник 3"/>
          <p:cNvSpPr/>
          <p:nvPr/>
        </p:nvSpPr>
        <p:spPr>
          <a:xfrm>
            <a:off x="162076" y="116632"/>
            <a:ext cx="5681235" cy="646331"/>
          </a:xfrm>
          <a:prstGeom prst="rect">
            <a:avLst/>
          </a:prstGeom>
        </p:spPr>
        <p:txBody>
          <a:bodyPr wrap="none">
            <a:spAutoFit/>
          </a:bodyPr>
          <a:lstStyle/>
          <a:p>
            <a:r>
              <a:rPr lang="ru-RU" dirty="0">
                <a:solidFill>
                  <a:srgbClr val="333333"/>
                </a:solidFill>
                <a:latin typeface="YS Text"/>
              </a:rPr>
              <a:t>Работа с прописями. </a:t>
            </a:r>
            <a:r>
              <a:rPr lang="ru-RU" dirty="0" smtClean="0">
                <a:solidFill>
                  <a:srgbClr val="333333"/>
                </a:solidFill>
                <a:latin typeface="YS Text"/>
              </a:rPr>
              <a:t>Отработка видов соединений </a:t>
            </a:r>
          </a:p>
          <a:p>
            <a:r>
              <a:rPr lang="ru-RU" dirty="0" smtClean="0">
                <a:solidFill>
                  <a:srgbClr val="333333"/>
                </a:solidFill>
                <a:latin typeface="YS Text"/>
              </a:rPr>
              <a:t> прописных и строчных букв их вариативность.</a:t>
            </a:r>
            <a:endParaRPr lang="ru-RU" dirty="0"/>
          </a:p>
        </p:txBody>
      </p:sp>
    </p:spTree>
    <p:extLst>
      <p:ext uri="{BB962C8B-B14F-4D97-AF65-F5344CB8AC3E}">
        <p14:creationId xmlns:p14="http://schemas.microsoft.com/office/powerpoint/2010/main" val="20534860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260648"/>
            <a:ext cx="6886565" cy="646331"/>
          </a:xfrm>
          <a:prstGeom prst="rect">
            <a:avLst/>
          </a:prstGeom>
        </p:spPr>
        <p:txBody>
          <a:bodyPr wrap="none">
            <a:spAutoFit/>
          </a:bodyPr>
          <a:lstStyle/>
          <a:p>
            <a:r>
              <a:rPr lang="ru-RU" dirty="0" smtClean="0">
                <a:solidFill>
                  <a:srgbClr val="333333"/>
                </a:solidFill>
                <a:latin typeface="YS Text"/>
              </a:rPr>
              <a:t>	Отработка написания слов, предложений и текстов с </a:t>
            </a:r>
          </a:p>
          <a:p>
            <a:r>
              <a:rPr lang="ru-RU" dirty="0" smtClean="0">
                <a:solidFill>
                  <a:srgbClr val="333333"/>
                </a:solidFill>
                <a:latin typeface="YS Text"/>
              </a:rPr>
              <a:t>дополнительными линиями.</a:t>
            </a:r>
            <a:endParaRPr lang="ru-RU" dirty="0"/>
          </a:p>
        </p:txBody>
      </p:sp>
      <p:pic>
        <p:nvPicPr>
          <p:cNvPr id="3" name="Рисунок 2"/>
          <p:cNvPicPr>
            <a:picLocks noChangeAspect="1"/>
          </p:cNvPicPr>
          <p:nvPr/>
        </p:nvPicPr>
        <p:blipFill>
          <a:blip r:embed="rId2"/>
          <a:stretch>
            <a:fillRect/>
          </a:stretch>
        </p:blipFill>
        <p:spPr>
          <a:xfrm>
            <a:off x="355900" y="906979"/>
            <a:ext cx="2680775" cy="4534644"/>
          </a:xfrm>
          <a:prstGeom prst="rect">
            <a:avLst/>
          </a:prstGeom>
        </p:spPr>
      </p:pic>
      <p:pic>
        <p:nvPicPr>
          <p:cNvPr id="4" name="Рисунок 3"/>
          <p:cNvPicPr>
            <a:picLocks noChangeAspect="1"/>
          </p:cNvPicPr>
          <p:nvPr/>
        </p:nvPicPr>
        <p:blipFill>
          <a:blip r:embed="rId3"/>
          <a:stretch>
            <a:fillRect/>
          </a:stretch>
        </p:blipFill>
        <p:spPr>
          <a:xfrm>
            <a:off x="3084004" y="906979"/>
            <a:ext cx="4350727" cy="2675186"/>
          </a:xfrm>
          <a:prstGeom prst="rect">
            <a:avLst/>
          </a:prstGeom>
        </p:spPr>
      </p:pic>
      <p:pic>
        <p:nvPicPr>
          <p:cNvPr id="5" name="Рисунок 4"/>
          <p:cNvPicPr>
            <a:picLocks noChangeAspect="1"/>
          </p:cNvPicPr>
          <p:nvPr/>
        </p:nvPicPr>
        <p:blipFill>
          <a:blip r:embed="rId4"/>
          <a:stretch>
            <a:fillRect/>
          </a:stretch>
        </p:blipFill>
        <p:spPr>
          <a:xfrm>
            <a:off x="3103421" y="3497406"/>
            <a:ext cx="4378639" cy="2232639"/>
          </a:xfrm>
          <a:prstGeom prst="rect">
            <a:avLst/>
          </a:prstGeom>
        </p:spPr>
      </p:pic>
    </p:spTree>
    <p:extLst>
      <p:ext uri="{BB962C8B-B14F-4D97-AF65-F5344CB8AC3E}">
        <p14:creationId xmlns:p14="http://schemas.microsoft.com/office/powerpoint/2010/main" val="20538978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332656"/>
            <a:ext cx="6624736" cy="646331"/>
          </a:xfrm>
          <a:prstGeom prst="rect">
            <a:avLst/>
          </a:prstGeom>
        </p:spPr>
        <p:txBody>
          <a:bodyPr wrap="square">
            <a:spAutoFit/>
          </a:bodyPr>
          <a:lstStyle/>
          <a:p>
            <a:r>
              <a:rPr lang="ru-RU" dirty="0" smtClean="0">
                <a:solidFill>
                  <a:srgbClr val="333333"/>
                </a:solidFill>
                <a:latin typeface="YS Text"/>
              </a:rPr>
              <a:t>	Работа с прописями. Написание букв, слов</a:t>
            </a:r>
            <a:r>
              <a:rPr lang="ru-RU" dirty="0">
                <a:solidFill>
                  <a:srgbClr val="333333"/>
                </a:solidFill>
                <a:latin typeface="YS Text"/>
              </a:rPr>
              <a:t>, предложений и </a:t>
            </a:r>
            <a:r>
              <a:rPr lang="ru-RU" dirty="0" smtClean="0">
                <a:solidFill>
                  <a:srgbClr val="333333"/>
                </a:solidFill>
                <a:latin typeface="YS Text"/>
              </a:rPr>
              <a:t>текстов в </a:t>
            </a:r>
            <a:r>
              <a:rPr lang="ru-RU" dirty="0">
                <a:solidFill>
                  <a:srgbClr val="333333"/>
                </a:solidFill>
                <a:latin typeface="YS Text"/>
              </a:rPr>
              <a:t>широкую полосу.</a:t>
            </a:r>
            <a:endParaRPr lang="ru-RU" dirty="0"/>
          </a:p>
        </p:txBody>
      </p:sp>
      <p:pic>
        <p:nvPicPr>
          <p:cNvPr id="3" name="Рисунок 2"/>
          <p:cNvPicPr>
            <a:picLocks noChangeAspect="1"/>
          </p:cNvPicPr>
          <p:nvPr/>
        </p:nvPicPr>
        <p:blipFill>
          <a:blip r:embed="rId2"/>
          <a:stretch>
            <a:fillRect/>
          </a:stretch>
        </p:blipFill>
        <p:spPr>
          <a:xfrm>
            <a:off x="323528" y="1124744"/>
            <a:ext cx="4038600" cy="3448050"/>
          </a:xfrm>
          <a:prstGeom prst="rect">
            <a:avLst/>
          </a:prstGeom>
        </p:spPr>
      </p:pic>
      <p:pic>
        <p:nvPicPr>
          <p:cNvPr id="4" name="Рисунок 3"/>
          <p:cNvPicPr>
            <a:picLocks noChangeAspect="1"/>
          </p:cNvPicPr>
          <p:nvPr/>
        </p:nvPicPr>
        <p:blipFill>
          <a:blip r:embed="rId3"/>
          <a:stretch>
            <a:fillRect/>
          </a:stretch>
        </p:blipFill>
        <p:spPr>
          <a:xfrm>
            <a:off x="319753" y="4149080"/>
            <a:ext cx="4210050" cy="2590800"/>
          </a:xfrm>
          <a:prstGeom prst="rect">
            <a:avLst/>
          </a:prstGeom>
        </p:spPr>
      </p:pic>
    </p:spTree>
    <p:extLst>
      <p:ext uri="{BB962C8B-B14F-4D97-AF65-F5344CB8AC3E}">
        <p14:creationId xmlns:p14="http://schemas.microsoft.com/office/powerpoint/2010/main" val="402702022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83568" y="332656"/>
            <a:ext cx="3177858" cy="369332"/>
          </a:xfrm>
          <a:prstGeom prst="rect">
            <a:avLst/>
          </a:prstGeom>
        </p:spPr>
        <p:txBody>
          <a:bodyPr wrap="none">
            <a:spAutoFit/>
          </a:bodyPr>
          <a:lstStyle/>
          <a:p>
            <a:r>
              <a:rPr lang="ru-RU" dirty="0" smtClean="0">
                <a:solidFill>
                  <a:srgbClr val="333333"/>
                </a:solidFill>
                <a:latin typeface="YS Text"/>
              </a:rPr>
              <a:t>Контрольное чистописание.</a:t>
            </a:r>
            <a:endParaRPr lang="ru-RU" dirty="0"/>
          </a:p>
        </p:txBody>
      </p:sp>
      <p:pic>
        <p:nvPicPr>
          <p:cNvPr id="3" name="Рисунок 2"/>
          <p:cNvPicPr>
            <a:picLocks noChangeAspect="1"/>
          </p:cNvPicPr>
          <p:nvPr/>
        </p:nvPicPr>
        <p:blipFill>
          <a:blip r:embed="rId2"/>
          <a:stretch>
            <a:fillRect/>
          </a:stretch>
        </p:blipFill>
        <p:spPr>
          <a:xfrm>
            <a:off x="715652" y="908720"/>
            <a:ext cx="3943350" cy="5057775"/>
          </a:xfrm>
          <a:prstGeom prst="rect">
            <a:avLst/>
          </a:prstGeom>
        </p:spPr>
      </p:pic>
    </p:spTree>
    <p:extLst>
      <p:ext uri="{BB962C8B-B14F-4D97-AF65-F5344CB8AC3E}">
        <p14:creationId xmlns:p14="http://schemas.microsoft.com/office/powerpoint/2010/main" val="361365431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55576" y="764704"/>
            <a:ext cx="6480720" cy="5078313"/>
          </a:xfrm>
          <a:prstGeom prst="rect">
            <a:avLst/>
          </a:prstGeom>
        </p:spPr>
        <p:txBody>
          <a:bodyPr wrap="square">
            <a:spAutoFit/>
          </a:bodyPr>
          <a:lstStyle/>
          <a:p>
            <a:pPr algn="just"/>
            <a:r>
              <a:rPr lang="ru-RU" dirty="0" smtClean="0">
                <a:solidFill>
                  <a:srgbClr val="333333"/>
                </a:solidFill>
                <a:latin typeface="YS Text"/>
              </a:rPr>
              <a:t>		</a:t>
            </a:r>
            <a:r>
              <a:rPr lang="ru-RU" b="1" dirty="0" smtClean="0">
                <a:solidFill>
                  <a:srgbClr val="333333"/>
                </a:solidFill>
                <a:latin typeface="Times New Roman" panose="02020603050405020304" pitchFamily="18" charset="0"/>
                <a:cs typeface="Times New Roman" panose="02020603050405020304" pitchFamily="18" charset="0"/>
              </a:rPr>
              <a:t>Заключение. </a:t>
            </a:r>
          </a:p>
          <a:p>
            <a:pPr algn="just"/>
            <a:endParaRPr lang="ru-RU" b="1" dirty="0" smtClean="0">
              <a:solidFill>
                <a:srgbClr val="333333"/>
              </a:solidFill>
              <a:latin typeface="Times New Roman" panose="02020603050405020304" pitchFamily="18" charset="0"/>
              <a:cs typeface="Times New Roman" panose="02020603050405020304" pitchFamily="18" charset="0"/>
            </a:endParaRPr>
          </a:p>
          <a:p>
            <a:pPr algn="just"/>
            <a:r>
              <a:rPr lang="ru-RU" dirty="0" smtClean="0">
                <a:solidFill>
                  <a:srgbClr val="333333"/>
                </a:solidFill>
                <a:latin typeface="Times New Roman" panose="02020603050405020304" pitchFamily="18" charset="0"/>
                <a:cs typeface="Times New Roman" panose="02020603050405020304" pitchFamily="18" charset="0"/>
              </a:rPr>
              <a:t>	На формирование каллиграфического правильного письма влияет работа всего головного мозга и тела. Поэтому при постановке письма необходимо уделять внимание упражнениям обхватывающих, как можно больше структур головного мозга участвующих в формировании письма. </a:t>
            </a:r>
            <a:r>
              <a:rPr lang="ru-RU" dirty="0" smtClean="0">
                <a:solidFill>
                  <a:srgbClr val="333333"/>
                </a:solidFill>
                <a:latin typeface="Times New Roman" panose="02020603050405020304" pitchFamily="18" charset="0"/>
                <a:cs typeface="Times New Roman" panose="02020603050405020304" pitchFamily="18" charset="0"/>
              </a:rPr>
              <a:t>	Также важно уделять внимание развитию </a:t>
            </a:r>
            <a:r>
              <a:rPr lang="ru-RU" dirty="0" smtClean="0">
                <a:solidFill>
                  <a:srgbClr val="333333"/>
                </a:solidFill>
                <a:latin typeface="Times New Roman" panose="02020603050405020304" pitchFamily="18" charset="0"/>
                <a:cs typeface="Times New Roman" panose="02020603050405020304" pitchFamily="18" charset="0"/>
              </a:rPr>
              <a:t>физических возможностей для постановки правильного письма. </a:t>
            </a:r>
            <a:endParaRPr lang="ru-RU" dirty="0" smtClean="0">
              <a:solidFill>
                <a:srgbClr val="333333"/>
              </a:solidFill>
              <a:latin typeface="Times New Roman" panose="02020603050405020304" pitchFamily="18" charset="0"/>
              <a:cs typeface="Times New Roman" panose="02020603050405020304" pitchFamily="18" charset="0"/>
            </a:endParaRPr>
          </a:p>
          <a:p>
            <a:pPr algn="just"/>
            <a:r>
              <a:rPr lang="ru-RU">
                <a:solidFill>
                  <a:srgbClr val="333333"/>
                </a:solidFill>
                <a:latin typeface="Times New Roman" panose="02020603050405020304" pitchFamily="18" charset="0"/>
                <a:cs typeface="Times New Roman" panose="02020603050405020304" pitchFamily="18" charset="0"/>
              </a:rPr>
              <a:t>	</a:t>
            </a:r>
            <a:r>
              <a:rPr lang="ru-RU" smtClean="0">
                <a:solidFill>
                  <a:srgbClr val="333333"/>
                </a:solidFill>
                <a:latin typeface="Times New Roman" panose="02020603050405020304" pitchFamily="18" charset="0"/>
                <a:cs typeface="Times New Roman" panose="02020603050405020304" pitchFamily="18" charset="0"/>
              </a:rPr>
              <a:t>Необходимо</a:t>
            </a:r>
            <a:r>
              <a:rPr lang="ru-RU" smtClean="0">
                <a:solidFill>
                  <a:srgbClr val="333333"/>
                </a:solidFill>
                <a:latin typeface="Times New Roman" panose="02020603050405020304" pitchFamily="18" charset="0"/>
                <a:cs typeface="Times New Roman" panose="02020603050405020304" pitchFamily="18" charset="0"/>
              </a:rPr>
              <a:t> </a:t>
            </a:r>
            <a:r>
              <a:rPr lang="ru-RU" dirty="0" smtClean="0">
                <a:solidFill>
                  <a:srgbClr val="333333"/>
                </a:solidFill>
                <a:latin typeface="Times New Roman" panose="02020603050405020304" pitchFamily="18" charset="0"/>
                <a:cs typeface="Times New Roman" panose="02020603050405020304" pitchFamily="18" charset="0"/>
              </a:rPr>
              <a:t>соблюдать последовательность включенности упражнений по исправлению почерка, руководствуясь принципом от простого к сложному.</a:t>
            </a:r>
            <a:endParaRPr lang="ru-RU" dirty="0" smtClean="0">
              <a:solidFill>
                <a:srgbClr val="333333"/>
              </a:solidFill>
              <a:latin typeface="YS Text"/>
            </a:endParaRPr>
          </a:p>
          <a:p>
            <a:endParaRPr lang="ru-RU" dirty="0">
              <a:solidFill>
                <a:srgbClr val="333333"/>
              </a:solidFill>
              <a:latin typeface="YS Text"/>
            </a:endParaRPr>
          </a:p>
          <a:p>
            <a:endParaRPr lang="ru-RU" dirty="0" smtClean="0">
              <a:solidFill>
                <a:srgbClr val="333333"/>
              </a:solidFill>
              <a:latin typeface="YS Text"/>
            </a:endParaRPr>
          </a:p>
          <a:p>
            <a:endParaRPr lang="ru-RU" dirty="0">
              <a:solidFill>
                <a:srgbClr val="333333"/>
              </a:solidFill>
              <a:latin typeface="YS Text"/>
            </a:endParaRPr>
          </a:p>
          <a:p>
            <a:endParaRPr lang="ru-RU" dirty="0" smtClean="0">
              <a:solidFill>
                <a:srgbClr val="333333"/>
              </a:solidFill>
              <a:latin typeface="YS Text"/>
            </a:endParaRPr>
          </a:p>
          <a:p>
            <a:endParaRPr lang="ru-RU" dirty="0">
              <a:solidFill>
                <a:srgbClr val="333333"/>
              </a:solidFill>
              <a:latin typeface="YS Text"/>
            </a:endParaRPr>
          </a:p>
          <a:p>
            <a:endParaRPr lang="ru-RU" dirty="0"/>
          </a:p>
        </p:txBody>
      </p:sp>
    </p:spTree>
    <p:extLst>
      <p:ext uri="{BB962C8B-B14F-4D97-AF65-F5344CB8AC3E}">
        <p14:creationId xmlns:p14="http://schemas.microsoft.com/office/powerpoint/2010/main" val="293206304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55576" y="764704"/>
            <a:ext cx="5652120" cy="2985433"/>
          </a:xfrm>
          <a:prstGeom prst="rect">
            <a:avLst/>
          </a:prstGeom>
        </p:spPr>
        <p:txBody>
          <a:bodyPr wrap="square">
            <a:spAutoFit/>
          </a:bodyPr>
          <a:lstStyle/>
          <a:p>
            <a:pPr algn="just"/>
            <a:r>
              <a:rPr lang="ru-RU" dirty="0" smtClean="0">
                <a:solidFill>
                  <a:srgbClr val="333333"/>
                </a:solidFill>
                <a:latin typeface="YS Text"/>
              </a:rPr>
              <a:t>		</a:t>
            </a:r>
            <a:endParaRPr lang="ru-RU" dirty="0">
              <a:solidFill>
                <a:srgbClr val="333333"/>
              </a:solidFill>
              <a:latin typeface="YS Text"/>
            </a:endParaRPr>
          </a:p>
          <a:p>
            <a:endParaRPr lang="ru-RU" dirty="0" smtClean="0">
              <a:solidFill>
                <a:srgbClr val="333333"/>
              </a:solidFill>
              <a:latin typeface="YS Text"/>
            </a:endParaRPr>
          </a:p>
          <a:p>
            <a:endParaRPr lang="ru-RU" dirty="0">
              <a:solidFill>
                <a:srgbClr val="333333"/>
              </a:solidFill>
              <a:latin typeface="YS Text"/>
            </a:endParaRPr>
          </a:p>
          <a:p>
            <a:endParaRPr lang="ru-RU" dirty="0" smtClean="0">
              <a:solidFill>
                <a:srgbClr val="333333"/>
              </a:solidFill>
              <a:latin typeface="YS Text"/>
            </a:endParaRPr>
          </a:p>
          <a:p>
            <a:endParaRPr lang="ru-RU" dirty="0">
              <a:solidFill>
                <a:srgbClr val="333333"/>
              </a:solidFill>
              <a:latin typeface="YS Text"/>
            </a:endParaRPr>
          </a:p>
          <a:p>
            <a:pPr algn="ctr"/>
            <a:r>
              <a:rPr lang="ru-RU" sz="4000" dirty="0" smtClean="0">
                <a:solidFill>
                  <a:srgbClr val="333333"/>
                </a:solidFill>
                <a:latin typeface="Times New Roman" panose="02020603050405020304" pitchFamily="18" charset="0"/>
                <a:cs typeface="Times New Roman" panose="02020603050405020304" pitchFamily="18" charset="0"/>
              </a:rPr>
              <a:t>СПАСИБО ЗА ВНИМАНИЕ!</a:t>
            </a:r>
          </a:p>
          <a:p>
            <a:endParaRPr lang="ru-RU" dirty="0"/>
          </a:p>
        </p:txBody>
      </p:sp>
    </p:spTree>
    <p:extLst>
      <p:ext uri="{BB962C8B-B14F-4D97-AF65-F5344CB8AC3E}">
        <p14:creationId xmlns:p14="http://schemas.microsoft.com/office/powerpoint/2010/main" val="3147636308"/>
      </p:ext>
    </p:extLst>
  </p:cSld>
  <p:clrMapOvr>
    <a:masterClrMapping/>
  </p:clrMapOvr>
</p:sld>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Аспект">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1320</TotalTime>
  <Words>283</Words>
  <Application>Microsoft Office PowerPoint</Application>
  <PresentationFormat>Экран (4:3)</PresentationFormat>
  <Paragraphs>161</Paragraphs>
  <Slides>45</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45</vt:i4>
      </vt:variant>
    </vt:vector>
  </HeadingPairs>
  <TitlesOfParts>
    <vt:vector size="53" baseType="lpstr">
      <vt:lpstr>Arial</vt:lpstr>
      <vt:lpstr>Calibri</vt:lpstr>
      <vt:lpstr>Roboto Condensed</vt:lpstr>
      <vt:lpstr>Times New Roman</vt:lpstr>
      <vt:lpstr>Trebuchet MS</vt:lpstr>
      <vt:lpstr>Wingdings 3</vt:lpstr>
      <vt:lpstr>YS Text</vt:lpstr>
      <vt:lpstr>Аспект</vt:lpstr>
      <vt:lpstr>    Маршрут по исправлению недостатков почерка.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Упражнение  «Мнём листочки одной рукой, потом одновременно двумя» (и разглаживаем) </vt:lpstr>
      <vt:lpstr>Презентация PowerPoint</vt:lpstr>
      <vt:lpstr> Пальчиковые игры улучшают координацию мелких движений, а развитие мелкой моторики стимулирует развитие речевых центров в головном мозге.</vt:lpstr>
      <vt:lpstr>Презентация PowerPoint</vt:lpstr>
      <vt:lpstr>Презентация PowerPoint</vt:lpstr>
      <vt:lpstr>Презентация PowerPoint</vt:lpstr>
      <vt:lpstr>Презентация PowerPoint</vt:lpstr>
      <vt:lpstr>    Зрительно-моторная координация   Зрительно-моторная координация (ЗМК) — это согласованность движений и их элементов в результате совместной и одновременной деятельности зрительного и двигательного анализаторов То есть это скоординированная работа системы «мозг, глаза, руки», когда  человек глазами видит и контролирует то, что делают его руки.  От уровня развития зрительно-моторной координации у детей зависит: 1. Аккуратность, беглость и ровность почерка, так как ребёнок должен одновременно видеть, что он пишет и как он пишет. А если ЗМК не сформирована, то буквы и строчки будут прыгать, а в тетрадях будет постоянная грязь.  Более того, зрительно-моторная координация влияет на уровень грамотности, ведь без должного уровня её развития ребёнок может даже не видеть свои ошибки. Особенно много ошибок дети допускают при списывании: пропуски букв, замены и перестановки букв и слогов и даже целых слов, «зеркальное письмо».  2. Скорость, чёткость и плавность чтения. У детей с недостаточно развитой зрительно-моторной координацией взгляд буквально прыгает по строчкам, они не могут сосредоточиться на том, что читают. Как результат – прерывистое, сбивчивое и часто угадывающее чтение. Детям даже не помогает палец, которым они следят за строчкой, ведь они всё равно не могут остановить свой взгляд на одной точке.  3. Успешное освоение таких навыков, как раскрашивание, вырезание, штриховка, потому что здесь требуется высокий уровень контроля работы глаз и рук.  Кстати, дети со слабой зрительно-моторной координацией с трудом осваивают навык шнуровки, так как им сложно контролировать работу своих рук. </vt:lpstr>
      <vt:lpstr>Презентация PowerPoint</vt:lpstr>
      <vt:lpstr>Презентация PowerPoint</vt:lpstr>
      <vt:lpstr>Презентация PowerPoint</vt:lpstr>
      <vt:lpstr> Упражнения на развитие периферического зрения.   Посмотреть вперёд расслаблено, рассеяно а внимание – в стороны, отмечая какие – нибудь предметы боковым зрением.  Попеременно посмотрите на кончик носа, вперед, а внимание  в стороны.   Попеременно посмотрите на точку между бровями, вперед, а внимание  в стороны. Повторить 8-10 раз.</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Обучение каллиграфии</dc:title>
  <dc:creator>Татьяна</dc:creator>
  <cp:lastModifiedBy>*</cp:lastModifiedBy>
  <cp:revision>185</cp:revision>
  <dcterms:created xsi:type="dcterms:W3CDTF">2012-02-15T09:08:22Z</dcterms:created>
  <dcterms:modified xsi:type="dcterms:W3CDTF">2024-04-10T04:03:40Z</dcterms:modified>
</cp:coreProperties>
</file>