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sldIdLst>
    <p:sldId id="269" r:id="rId2"/>
    <p:sldId id="276" r:id="rId3"/>
    <p:sldId id="277" r:id="rId4"/>
    <p:sldId id="282" r:id="rId5"/>
    <p:sldId id="283" r:id="rId6"/>
    <p:sldId id="278" r:id="rId7"/>
    <p:sldId id="274" r:id="rId8"/>
    <p:sldId id="275" r:id="rId9"/>
    <p:sldId id="28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50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D5C6A5-75C0-4306-985E-2D6A9D8204E2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DBD91-F5E3-4783-8AB6-0AB6D810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3C86D32-3CDF-4E31-8CD9-E2A50C29ECD3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2B66B98-6FD0-4176-BC20-F3509B3A9F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&#1072;&#1095;&#1080;&#1085;&#1089;&#1082;-&#1090;&#1077;&#1088;&#1077;&#1084;&#1086;&#1082;.&#1088;&#1092;/" TargetMode="Externa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40;&#1083;&#1077;&#1082;&#1089;&#1077;&#1081;%20&#1056;&#1099;&#1073;&#1085;&#1080;&#1082;&#1086;&#1074;%20-%20&#1059;&#1089;&#1072;&#1090;&#1099;&#1081;%20&#1085;&#1103;&#1085;&#1100;.mp3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87849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dirty="0" smtClean="0"/>
          </a:p>
          <a:p>
            <a:r>
              <a:rPr lang="ru-RU" sz="4800" dirty="0" smtClean="0"/>
              <a:t>   </a:t>
            </a:r>
            <a:r>
              <a:rPr lang="ru-RU" sz="4800" b="1" i="1" dirty="0" smtClean="0"/>
              <a:t>Добро пожаловать в группу </a:t>
            </a:r>
          </a:p>
          <a:p>
            <a:r>
              <a:rPr lang="ru-RU" sz="4800" b="1" i="1" dirty="0" smtClean="0"/>
              <a:t>                      </a:t>
            </a:r>
          </a:p>
          <a:p>
            <a:r>
              <a:rPr lang="ru-RU" sz="4800" b="1" i="1" dirty="0" smtClean="0"/>
              <a:t>                   «Ёжик» </a:t>
            </a:r>
          </a:p>
          <a:p>
            <a:endParaRPr lang="ru-RU" sz="4800" b="1" i="1" dirty="0" smtClean="0"/>
          </a:p>
          <a:p>
            <a:endParaRPr lang="ru-RU" sz="4800" b="1" i="1" dirty="0" smtClean="0"/>
          </a:p>
          <a:p>
            <a:r>
              <a:rPr lang="ru-RU" sz="4800" b="1" i="1" dirty="0" smtClean="0"/>
              <a:t>    На родительское собрание.</a:t>
            </a:r>
            <a:endParaRPr lang="ru-RU" sz="4800" b="1" i="1" dirty="0"/>
          </a:p>
        </p:txBody>
      </p:sp>
    </p:spTree>
  </p:cSld>
  <p:clrMapOvr>
    <a:masterClrMapping/>
  </p:clrMapOvr>
  <p:transition advTm="10000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52520" cy="8494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</a:p>
          <a:p>
            <a:r>
              <a:rPr lang="ru-RU" sz="2000" i="1" dirty="0" smtClean="0"/>
              <a:t>Родительское собрание проходит в дистанционном формате, </a:t>
            </a:r>
            <a:r>
              <a:rPr lang="ru-RU" sz="2000" i="1" dirty="0" smtClean="0"/>
              <a:t>в связи со сложившейся обстановкой , со </a:t>
            </a:r>
            <a:r>
              <a:rPr lang="ru-RU" sz="2000" i="1" dirty="0" smtClean="0"/>
              <a:t>всей информацией вы можете ознакомиться в </a:t>
            </a:r>
            <a:r>
              <a:rPr lang="ru-RU" sz="2000" i="1" dirty="0" smtClean="0"/>
              <a:t>                       любое </a:t>
            </a:r>
            <a:r>
              <a:rPr lang="ru-RU" sz="2000" i="1" dirty="0" smtClean="0"/>
              <a:t>свободное время!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179512" y="4723694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E:\работа\IMG-fd5661541c79c750600cf25eed85ada2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44000" cy="5589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880145"/>
            <a:ext cx="9144000" cy="923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pPr marL="342900" indent="-342900"/>
            <a:r>
              <a:rPr lang="ru-RU" dirty="0" smtClean="0"/>
              <a:t>   </a:t>
            </a:r>
            <a:endParaRPr lang="en-US" dirty="0" smtClean="0"/>
          </a:p>
          <a:p>
            <a:pPr marL="342900" indent="-342900"/>
            <a:endParaRPr lang="en-US" b="1" dirty="0" smtClean="0"/>
          </a:p>
          <a:p>
            <a:pPr marL="342900" indent="-342900"/>
            <a:endParaRPr lang="ru-RU" b="1" dirty="0" smtClean="0"/>
          </a:p>
          <a:p>
            <a:pPr marL="342900" indent="-342900"/>
            <a:endParaRPr lang="ru-RU" b="1" dirty="0" smtClean="0"/>
          </a:p>
          <a:p>
            <a:pPr marL="342900" indent="-342900"/>
            <a:endParaRPr lang="ru-RU" b="1" dirty="0" smtClean="0"/>
          </a:p>
          <a:p>
            <a:pPr marL="342900" indent="-342900"/>
            <a:endParaRPr lang="ru-RU" b="1" dirty="0" smtClean="0"/>
          </a:p>
          <a:p>
            <a:pPr marL="342900" indent="-342900"/>
            <a:r>
              <a:rPr lang="ru-RU" b="1" dirty="0" smtClean="0"/>
              <a:t>Наш детский сад «Теремок» работает с 7.00 утра до 19.00 вечера.</a:t>
            </a:r>
            <a:r>
              <a:rPr lang="en-US" dirty="0" smtClean="0"/>
              <a:t> </a:t>
            </a:r>
            <a:endParaRPr lang="ru-RU" dirty="0" smtClean="0"/>
          </a:p>
          <a:p>
            <a:pPr marL="342900" indent="-342900"/>
            <a:r>
              <a:rPr lang="ru-RU" i="1" dirty="0" smtClean="0"/>
              <a:t>В нашем дошкольном учреждении функционирует официальный сайт  </a:t>
            </a:r>
            <a:endParaRPr lang="ru-RU" i="1" dirty="0" smtClean="0"/>
          </a:p>
          <a:p>
            <a:pPr marL="342900" indent="-342900"/>
            <a:r>
              <a:rPr lang="ru-RU" i="1" dirty="0" smtClean="0">
                <a:hlinkClick r:id="rId3"/>
              </a:rPr>
              <a:t> </a:t>
            </a:r>
            <a:r>
              <a:rPr lang="en-US" dirty="0" smtClean="0">
                <a:hlinkClick r:id="rId3"/>
              </a:rPr>
              <a:t>http</a:t>
            </a:r>
            <a:r>
              <a:rPr lang="en-US" dirty="0" smtClean="0">
                <a:hlinkClick r:id="rId3"/>
              </a:rPr>
              <a:t>://www.</a:t>
            </a:r>
            <a:r>
              <a:rPr lang="ru-RU" dirty="0" err="1" smtClean="0">
                <a:hlinkClick r:id="rId3"/>
              </a:rPr>
              <a:t>ачинск-теремок.рф</a:t>
            </a:r>
            <a:endParaRPr lang="ru-RU" dirty="0" smtClean="0"/>
          </a:p>
          <a:p>
            <a:pPr marL="342900" indent="-342900"/>
            <a:r>
              <a:rPr lang="ru-RU" i="1" dirty="0" smtClean="0"/>
              <a:t> </a:t>
            </a:r>
            <a:r>
              <a:rPr lang="ru-RU" i="1" dirty="0" smtClean="0"/>
              <a:t>в сети Интернет, который предоставляет родителям возможность оперативного получения информации о жизни ДОУ, группы, проводимых мероприятиях, новостях, получать различные консультации.</a:t>
            </a:r>
          </a:p>
          <a:p>
            <a:pPr marL="342900" indent="-342900"/>
            <a:endParaRPr lang="ru-RU" i="1" dirty="0" smtClean="0"/>
          </a:p>
          <a:p>
            <a:pPr marL="342900" indent="-342900"/>
            <a:r>
              <a:rPr lang="ru-RU" i="1" dirty="0" smtClean="0"/>
              <a:t>Зарядка с детьми проводится с 8:20 до 8:30</a:t>
            </a:r>
            <a:endParaRPr lang="ru-RU" b="1" i="1" dirty="0" smtClean="0"/>
          </a:p>
          <a:p>
            <a:r>
              <a:rPr lang="ru-RU" b="1" i="1" dirty="0" smtClean="0"/>
              <a:t>Помните: </a:t>
            </a:r>
            <a:r>
              <a:rPr lang="ru-RU" i="1" dirty="0" smtClean="0"/>
              <a:t>своевременный приход и уход ребёнка – необходимое условие правильной реализации </a:t>
            </a:r>
            <a:r>
              <a:rPr lang="ru-RU" i="1" dirty="0" err="1" smtClean="0"/>
              <a:t>воспитательно</a:t>
            </a:r>
            <a:r>
              <a:rPr lang="ru-RU" i="1" dirty="0" smtClean="0"/>
              <a:t> - образовательного процесса.</a:t>
            </a:r>
          </a:p>
          <a:p>
            <a:r>
              <a:rPr lang="ru-RU" i="1" dirty="0" smtClean="0"/>
              <a:t>О невозможности прихода ребёнка в детский сад по болезни или другой уважительной причине необходимо обязательно сообщить воспитателям или в ДОУ по телефону </a:t>
            </a:r>
          </a:p>
          <a:p>
            <a:r>
              <a:rPr lang="ru-RU" i="1" dirty="0" smtClean="0"/>
              <a:t>6-33-34.</a:t>
            </a:r>
            <a:br>
              <a:rPr lang="ru-RU" i="1" dirty="0" smtClean="0"/>
            </a:br>
            <a:endParaRPr lang="ru-RU" i="1" dirty="0" smtClean="0"/>
          </a:p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r>
              <a:rPr lang="ru-RU" i="1" dirty="0" smtClean="0"/>
              <a:t>Наши дети стали на год взрослее и перешли в старшую группу.</a:t>
            </a:r>
          </a:p>
          <a:p>
            <a:r>
              <a:rPr lang="ru-RU" i="1" dirty="0" smtClean="0"/>
              <a:t>С чем мы вас поздравляем и желаем вам мудрости, сил, терпения и конечно же здоровья.</a:t>
            </a:r>
            <a:endParaRPr lang="ru-RU" b="1" i="1" dirty="0" smtClean="0"/>
          </a:p>
          <a:p>
            <a:endParaRPr lang="ru-RU" b="1" i="1" dirty="0" smtClean="0"/>
          </a:p>
          <a:p>
            <a:r>
              <a:rPr lang="ru-RU" b="1" i="1" dirty="0" smtClean="0"/>
              <a:t>Согласно ст.18 Закона РФ об образовании,п.1:«Родители являются первыми педагогами. Они обязаны заложить основы  физического, нравственного и интеллектуального развития личности ребенка в раннем  детском возрасте».</a:t>
            </a:r>
          </a:p>
        </p:txBody>
      </p:sp>
      <p:pic>
        <p:nvPicPr>
          <p:cNvPr id="4" name="Алексей Рыбников - Усатый нянь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028384" y="188640"/>
            <a:ext cx="244475" cy="2444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7504" y="260648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Добрый день, уважаемые родители.</a:t>
            </a:r>
          </a:p>
          <a:p>
            <a:r>
              <a:rPr lang="ru-RU" b="1" i="1" dirty="0" smtClean="0"/>
              <a:t>                                                    Поздравляем Вас с началом нового  учебного года.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Хотим напомнить Вам, что теперь изменился режим дня, время проведения и количество занятий в день.</a:t>
            </a:r>
          </a:p>
          <a:p>
            <a:r>
              <a:rPr lang="ru-RU" dirty="0" smtClean="0"/>
              <a:t>Ваши детки стали старше, в связи с этим у них увеличиваются их обязанности. И нам бы очень хотелось, чтоб Вы -  родители относились серьезно к образовательному процессу.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9675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Чтобы образовательный процесс быль правильно организован мы в своей работе опираемся на основные нормативно-правовые документы, регламентирующие деятельность ДОУ:</a:t>
            </a:r>
          </a:p>
          <a:p>
            <a:r>
              <a:rPr lang="ru-RU" dirty="0" smtClean="0"/>
              <a:t>Федеральный закон «Об образовании»;</a:t>
            </a:r>
          </a:p>
          <a:p>
            <a:r>
              <a:rPr lang="ru-RU" dirty="0" smtClean="0"/>
              <a:t> Федеральный государственный образовательный стандарт дошкольного образования;</a:t>
            </a:r>
          </a:p>
          <a:p>
            <a:r>
              <a:rPr lang="ru-RU" dirty="0" err="1" smtClean="0"/>
              <a:t>СанПин</a:t>
            </a:r>
            <a:r>
              <a:rPr lang="ru-RU" dirty="0" smtClean="0"/>
              <a:t> 2.4. 1. 2660-10. Международная конвекция о правах ребенка.</a:t>
            </a:r>
          </a:p>
          <a:p>
            <a:r>
              <a:rPr lang="ru-RU" dirty="0" smtClean="0"/>
              <a:t>На сегодняшний день мы работаем по программе дошкольного образования </a:t>
            </a:r>
          </a:p>
          <a:p>
            <a:r>
              <a:rPr lang="ru-RU" dirty="0" smtClean="0"/>
              <a:t>«От рождения до школы» под редакцией </a:t>
            </a:r>
            <a:r>
              <a:rPr lang="ru-RU" dirty="0" err="1" smtClean="0"/>
              <a:t>Вераксы</a:t>
            </a:r>
            <a:r>
              <a:rPr lang="ru-RU" dirty="0" smtClean="0"/>
              <a:t> Н.Е, Васильевой Т.С., Комаровой М.А.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0"/>
            <a:ext cx="89289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r>
              <a:rPr lang="ru-RU" b="1" i="1" dirty="0" smtClean="0"/>
              <a:t>   Порядок взимания платы за содержание ребёнка. </a:t>
            </a:r>
            <a:r>
              <a:rPr lang="ru-RU" i="1" dirty="0" smtClean="0"/>
              <a:t>Плата за содержание ребёнка вносится в банк  на лицевой счет ребёнка за месяц, не позднее 10  числа каждого месяца. Своевременно представляйте документы, подтверждающие льготы по оплате за содержание ребенка в детском саду. Родители обязаны отчитаться об оплате за детский сад  перед воспитателем, </a:t>
            </a:r>
            <a:r>
              <a:rPr lang="ru-RU" b="1" i="1" dirty="0" smtClean="0"/>
              <a:t>предоставив оплаченную квитанцию.</a:t>
            </a:r>
            <a:endParaRPr lang="ru-RU" i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      Ребёнок, не посещающий детский сад </a:t>
            </a:r>
            <a:r>
              <a:rPr lang="ru-RU" b="1" i="1" dirty="0" smtClean="0"/>
              <a:t>более пяти  дней</a:t>
            </a:r>
            <a:r>
              <a:rPr lang="ru-RU" i="1" dirty="0" smtClean="0"/>
              <a:t>, должен иметь справку от врача, при возвращении после длительного отсутствия предоставляется справка о состоянии здоровья ребёнка и контактах за последний 21 день;</a:t>
            </a:r>
            <a:br>
              <a:rPr lang="ru-RU" i="1" dirty="0" smtClean="0"/>
            </a:br>
            <a:r>
              <a:rPr lang="ru-RU" i="1" dirty="0" smtClean="0"/>
              <a:t>Необходимо до 10 часов утра сообщать о дне выхода ребёнка в ДОУ после длительного отсутствия.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528" y="1700807"/>
          <a:ext cx="8712968" cy="4968551"/>
        </p:xfrm>
        <a:graphic>
          <a:graphicData uri="http://schemas.openxmlformats.org/drawingml/2006/table">
            <a:tbl>
              <a:tblPr/>
              <a:tblGrid>
                <a:gridCol w="1420999"/>
                <a:gridCol w="7291969"/>
              </a:tblGrid>
              <a:tr h="1184496">
                <a:tc>
                  <a:txBody>
                    <a:bodyPr/>
                    <a:lstStyle/>
                    <a:p>
                      <a:pPr fontAlgn="t"/>
                      <a:endParaRPr lang="ru-RU" sz="1200" dirty="0" smtClean="0">
                        <a:solidFill>
                          <a:srgbClr val="800080"/>
                        </a:solidFill>
                      </a:endParaRPr>
                    </a:p>
                    <a:p>
                      <a:pPr fontAlgn="t"/>
                      <a:endParaRPr lang="ru-RU" sz="1200" dirty="0" smtClean="0">
                        <a:solidFill>
                          <a:srgbClr val="800080"/>
                        </a:solidFill>
                      </a:endParaRPr>
                    </a:p>
                    <a:p>
                      <a:pPr fontAlgn="t"/>
                      <a:r>
                        <a:rPr lang="ru-RU" sz="1200" dirty="0" smtClean="0">
                          <a:solidFill>
                            <a:srgbClr val="800080"/>
                          </a:solidFill>
                        </a:rPr>
                        <a:t>ПОНЕДЕЛЬНИК</a:t>
                      </a:r>
                      <a:endParaRPr lang="ru-RU" sz="1200" dirty="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 smtClean="0">
                          <a:solidFill>
                            <a:srgbClr val="800080"/>
                          </a:solidFill>
                        </a:rPr>
                        <a:t>9.00-9.25</a:t>
                      </a:r>
                      <a:r>
                        <a:rPr lang="ru-RU" sz="1200" baseline="0" dirty="0" smtClean="0">
                          <a:solidFill>
                            <a:srgbClr val="800080"/>
                          </a:solidFill>
                        </a:rPr>
                        <a:t>            </a:t>
                      </a:r>
                      <a:r>
                        <a:rPr lang="ru-RU" sz="1200" dirty="0" smtClean="0">
                          <a:solidFill>
                            <a:srgbClr val="800080"/>
                          </a:solidFill>
                        </a:rPr>
                        <a:t>1.</a:t>
                      </a:r>
                      <a:r>
                        <a:rPr lang="ru-RU" sz="1200" baseline="0" dirty="0" smtClean="0">
                          <a:solidFill>
                            <a:srgbClr val="800080"/>
                          </a:solidFill>
                        </a:rPr>
                        <a:t> «Социально –коммуникативное развитие» (ребёнок и окружающий мир)</a:t>
                      </a:r>
                      <a:endParaRPr lang="ru-RU" sz="1200" dirty="0" smtClean="0">
                        <a:solidFill>
                          <a:srgbClr val="800080"/>
                        </a:solidFill>
                      </a:endParaRPr>
                    </a:p>
                    <a:p>
                      <a:pPr fontAlgn="t"/>
                      <a:r>
                        <a:rPr lang="ru-RU" sz="1200" dirty="0" smtClean="0">
                          <a:solidFill>
                            <a:srgbClr val="800080"/>
                          </a:solidFill>
                        </a:rPr>
                        <a:t>9.50-10.15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    </a:t>
                      </a:r>
                      <a:r>
                        <a:rPr lang="ru-RU" sz="1200" dirty="0" smtClean="0">
                          <a:solidFill>
                            <a:srgbClr val="800080"/>
                          </a:solidFill>
                        </a:rPr>
                        <a:t>2.</a:t>
                      </a:r>
                      <a:r>
                        <a:rPr lang="ru-RU" sz="1200" baseline="0" dirty="0" smtClean="0">
                          <a:solidFill>
                            <a:srgbClr val="800080"/>
                          </a:solidFill>
                        </a:rPr>
                        <a:t> «Художественно-эстетическое развитие» ( музыка)</a:t>
                      </a:r>
                    </a:p>
                    <a:p>
                      <a:pPr fontAlgn="t"/>
                      <a:r>
                        <a:rPr lang="ru-RU" sz="1200" baseline="0" dirty="0" smtClean="0">
                          <a:solidFill>
                            <a:srgbClr val="800080"/>
                          </a:solidFill>
                        </a:rPr>
                        <a:t>10.25-10.50        3. «Художественно –эстетическое развитие» (рисование)</a:t>
                      </a:r>
                      <a:endParaRPr lang="ru-RU" sz="1200" dirty="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6814">
                <a:tc>
                  <a:txBody>
                    <a:bodyPr/>
                    <a:lstStyle/>
                    <a:p>
                      <a:pPr fontAlgn="t"/>
                      <a:r>
                        <a:rPr lang="ru-RU" sz="1200">
                          <a:solidFill>
                            <a:srgbClr val="003300"/>
                          </a:solidFill>
                        </a:rPr>
                        <a:t>ВТОРНИК</a:t>
                      </a:r>
                      <a:endParaRPr lang="ru-RU" sz="120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 smtClean="0">
                          <a:solidFill>
                            <a:srgbClr val="003300"/>
                          </a:solidFill>
                        </a:rPr>
                        <a:t>9.00-9.25</a:t>
                      </a:r>
                      <a:r>
                        <a:rPr lang="ru-RU" sz="1200" baseline="0" dirty="0" smtClean="0">
                          <a:solidFill>
                            <a:srgbClr val="003300"/>
                          </a:solidFill>
                        </a:rPr>
                        <a:t>               </a:t>
                      </a:r>
                      <a:r>
                        <a:rPr lang="ru-RU" sz="1200" dirty="0" smtClean="0">
                          <a:solidFill>
                            <a:srgbClr val="003300"/>
                          </a:solidFill>
                        </a:rPr>
                        <a:t>1.</a:t>
                      </a:r>
                      <a:r>
                        <a:rPr lang="ru-RU" sz="1200" baseline="0" dirty="0" smtClean="0">
                          <a:solidFill>
                            <a:srgbClr val="003300"/>
                          </a:solidFill>
                        </a:rPr>
                        <a:t> «Познавательное развитие» ФЭМП </a:t>
                      </a:r>
                      <a:endParaRPr lang="ru-RU" sz="1200" dirty="0" smtClean="0">
                        <a:solidFill>
                          <a:srgbClr val="003300"/>
                        </a:solidFill>
                      </a:endParaRPr>
                    </a:p>
                    <a:p>
                      <a:pPr fontAlgn="t"/>
                      <a:r>
                        <a:rPr lang="ru-RU" sz="1200" dirty="0" smtClean="0">
                          <a:solidFill>
                            <a:srgbClr val="003300"/>
                          </a:solidFill>
                        </a:rPr>
                        <a:t>9.35-10.00</a:t>
                      </a:r>
                      <a:r>
                        <a:rPr lang="ru-RU" sz="1200" baseline="0" dirty="0" smtClean="0">
                          <a:solidFill>
                            <a:srgbClr val="003300"/>
                          </a:solidFill>
                        </a:rPr>
                        <a:t> 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      </a:t>
                      </a:r>
                      <a:r>
                        <a:rPr lang="ru-RU" sz="1200" dirty="0" smtClean="0">
                          <a:solidFill>
                            <a:srgbClr val="003300"/>
                          </a:solidFill>
                        </a:rPr>
                        <a:t>2. «Физическое </a:t>
                      </a:r>
                      <a:r>
                        <a:rPr lang="ru-RU" sz="1200" dirty="0">
                          <a:solidFill>
                            <a:srgbClr val="003300"/>
                          </a:solidFill>
                        </a:rPr>
                        <a:t>развитие </a:t>
                      </a:r>
                      <a:r>
                        <a:rPr lang="ru-RU" sz="1200" dirty="0" smtClean="0">
                          <a:solidFill>
                            <a:srgbClr val="003300"/>
                          </a:solidFill>
                        </a:rPr>
                        <a:t>» </a:t>
                      </a:r>
                    </a:p>
                    <a:p>
                      <a:pPr fontAlgn="t"/>
                      <a:r>
                        <a:rPr lang="ru-RU" sz="1200" dirty="0" smtClean="0">
                          <a:solidFill>
                            <a:srgbClr val="003300"/>
                          </a:solidFill>
                        </a:rPr>
                        <a:t>10.10-10.35</a:t>
                      </a:r>
                      <a:r>
                        <a:rPr lang="ru-RU" sz="1200" baseline="0" dirty="0" smtClean="0">
                          <a:solidFill>
                            <a:srgbClr val="003300"/>
                          </a:solidFill>
                        </a:rPr>
                        <a:t>           3. «Художественно –эстетическое развитие» (конструирование, ручной труд)  </a:t>
                      </a:r>
                      <a:endParaRPr lang="ru-RU" sz="1200" dirty="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9805">
                <a:tc>
                  <a:txBody>
                    <a:bodyPr/>
                    <a:lstStyle/>
                    <a:p>
                      <a:pPr fontAlgn="t"/>
                      <a:r>
                        <a:rPr lang="ru-RU" sz="1200">
                          <a:solidFill>
                            <a:srgbClr val="000080"/>
                          </a:solidFill>
                        </a:rPr>
                        <a:t>СРЕДА</a:t>
                      </a:r>
                      <a:endParaRPr lang="ru-RU" sz="120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u="none" dirty="0" smtClean="0">
                          <a:solidFill>
                            <a:srgbClr val="000080"/>
                          </a:solidFill>
                        </a:rPr>
                        <a:t>9.00-9.25   </a:t>
                      </a:r>
                      <a:r>
                        <a:rPr lang="ru-RU" sz="1200" u="none" baseline="0" dirty="0" smtClean="0">
                          <a:solidFill>
                            <a:srgbClr val="000080"/>
                          </a:solidFill>
                        </a:rPr>
                        <a:t>           1.</a:t>
                      </a:r>
                      <a:r>
                        <a:rPr lang="ru-RU" sz="1200" u="none" dirty="0" smtClean="0">
                          <a:solidFill>
                            <a:srgbClr val="000080"/>
                          </a:solidFill>
                        </a:rPr>
                        <a:t>«Познавательное развитие»  (экология)</a:t>
                      </a:r>
                    </a:p>
                    <a:p>
                      <a:pPr marL="228600" indent="-228600" fontAlgn="t">
                        <a:buNone/>
                      </a:pPr>
                      <a:r>
                        <a:rPr lang="ru-RU" sz="1200" u="none" dirty="0" smtClean="0">
                          <a:solidFill>
                            <a:srgbClr val="000080"/>
                          </a:solidFill>
                        </a:rPr>
                        <a:t>9.30-9.55</a:t>
                      </a:r>
                      <a:r>
                        <a:rPr lang="ru-RU" sz="1200" u="none" baseline="0" dirty="0" smtClean="0">
                          <a:solidFill>
                            <a:srgbClr val="000080"/>
                          </a:solidFill>
                        </a:rPr>
                        <a:t>               2 .«Художественно –эстетическое развитие» (рисование)</a:t>
                      </a:r>
                    </a:p>
                    <a:p>
                      <a:pPr marL="228600" indent="-228600" fontAlgn="t">
                        <a:buNone/>
                      </a:pPr>
                      <a:r>
                        <a:rPr lang="ru-RU" sz="1200" u="none" baseline="0" dirty="0" smtClean="0">
                          <a:solidFill>
                            <a:srgbClr val="000080"/>
                          </a:solidFill>
                        </a:rPr>
                        <a:t>11.25-11.50           «Физическое развитие « (динамический час)</a:t>
                      </a:r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7696">
                <a:tc>
                  <a:txBody>
                    <a:bodyPr/>
                    <a:lstStyle/>
                    <a:p>
                      <a:pPr fontAlgn="t"/>
                      <a:r>
                        <a:rPr lang="ru-RU" sz="1200">
                          <a:solidFill>
                            <a:srgbClr val="800000"/>
                          </a:solidFill>
                        </a:rPr>
                        <a:t>ЧЕТВЕРГ</a:t>
                      </a:r>
                      <a:endParaRPr lang="ru-RU" sz="120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dirty="0" smtClean="0">
                          <a:solidFill>
                            <a:srgbClr val="800000"/>
                          </a:solidFill>
                        </a:rPr>
                        <a:t>9.00-9.25               1.Развитие речи</a:t>
                      </a:r>
                    </a:p>
                    <a:p>
                      <a:pPr fontAlgn="t"/>
                      <a:r>
                        <a:rPr lang="ru-RU" sz="1200" dirty="0" smtClean="0">
                          <a:solidFill>
                            <a:srgbClr val="800000"/>
                          </a:solidFill>
                        </a:rPr>
                        <a:t>9.30-9.55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ru-RU" sz="1200" dirty="0" smtClean="0">
                          <a:solidFill>
                            <a:srgbClr val="800000"/>
                          </a:solidFill>
                        </a:rPr>
                        <a:t>2</a:t>
                      </a:r>
                      <a:r>
                        <a:rPr lang="ru-RU" sz="1200" dirty="0">
                          <a:solidFill>
                            <a:srgbClr val="800000"/>
                          </a:solidFill>
                        </a:rPr>
                        <a:t>. </a:t>
                      </a:r>
                      <a:r>
                        <a:rPr lang="ru-RU" sz="1200" dirty="0" smtClean="0">
                          <a:solidFill>
                            <a:srgbClr val="800000"/>
                          </a:solidFill>
                        </a:rPr>
                        <a:t>«Физическое</a:t>
                      </a:r>
                      <a:r>
                        <a:rPr lang="ru-RU" sz="1200" baseline="0" dirty="0" smtClean="0">
                          <a:solidFill>
                            <a:srgbClr val="800000"/>
                          </a:solidFill>
                        </a:rPr>
                        <a:t> развитие»</a:t>
                      </a:r>
                    </a:p>
                    <a:p>
                      <a:pPr fontAlgn="t"/>
                      <a:r>
                        <a:rPr lang="ru-RU" sz="1200" dirty="0" smtClean="0"/>
                        <a:t>10.05 -10.30</a:t>
                      </a:r>
                      <a:r>
                        <a:rPr lang="ru-RU" sz="1200" baseline="0" dirty="0" smtClean="0"/>
                        <a:t>          </a:t>
                      </a:r>
                      <a:r>
                        <a:rPr lang="ru-RU" sz="1200" u="none" dirty="0" smtClean="0">
                          <a:solidFill>
                            <a:srgbClr val="800000"/>
                          </a:solidFill>
                        </a:rPr>
                        <a:t>3.Худ</a:t>
                      </a:r>
                      <a:r>
                        <a:rPr lang="ru-RU" sz="1200" u="none" dirty="0">
                          <a:solidFill>
                            <a:srgbClr val="800000"/>
                          </a:solidFill>
                        </a:rPr>
                        <a:t>.-эст.развитие</a:t>
                      </a:r>
                      <a:r>
                        <a:rPr lang="ru-RU" sz="1200" dirty="0">
                          <a:solidFill>
                            <a:srgbClr val="800000"/>
                          </a:solidFill>
                        </a:rPr>
                        <a:t> </a:t>
                      </a:r>
                      <a:r>
                        <a:rPr lang="ru-RU" sz="1200" dirty="0" smtClean="0">
                          <a:solidFill>
                            <a:srgbClr val="800000"/>
                          </a:solidFill>
                        </a:rPr>
                        <a:t>(Лепка/</a:t>
                      </a:r>
                      <a:r>
                        <a:rPr lang="ru-RU" sz="1200" dirty="0" err="1" smtClean="0">
                          <a:solidFill>
                            <a:srgbClr val="800000"/>
                          </a:solidFill>
                        </a:rPr>
                        <a:t>Апплик</a:t>
                      </a:r>
                      <a:r>
                        <a:rPr lang="ru-RU" sz="1200" dirty="0">
                          <a:solidFill>
                            <a:srgbClr val="800000"/>
                          </a:solidFill>
                        </a:rPr>
                        <a:t>. </a:t>
                      </a:r>
                      <a:r>
                        <a:rPr lang="ru-RU" sz="1200" dirty="0" smtClean="0">
                          <a:solidFill>
                            <a:srgbClr val="800000"/>
                          </a:solidFill>
                        </a:rPr>
                        <a:t>)</a:t>
                      </a:r>
                      <a:endParaRPr lang="ru-RU" sz="1200" dirty="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740">
                <a:tc>
                  <a:txBody>
                    <a:bodyPr/>
                    <a:lstStyle/>
                    <a:p>
                      <a:pPr fontAlgn="t"/>
                      <a:r>
                        <a:rPr lang="ru-RU" sz="1200">
                          <a:solidFill>
                            <a:srgbClr val="003300"/>
                          </a:solidFill>
                        </a:rPr>
                        <a:t>ПЯТНИЦА</a:t>
                      </a:r>
                      <a:endParaRPr lang="ru-RU" sz="120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 smtClean="0"/>
                        <a:t>9.00-9.25</a:t>
                      </a:r>
                      <a:r>
                        <a:rPr lang="ru-RU" sz="1200" baseline="0" dirty="0" smtClean="0"/>
                        <a:t>                  1. «Развитие речи (восприятие художественной литературы)</a:t>
                      </a:r>
                    </a:p>
                    <a:p>
                      <a:pPr fontAlgn="t"/>
                      <a:r>
                        <a:rPr lang="ru-RU" sz="1200" baseline="0" dirty="0" smtClean="0"/>
                        <a:t>9.30-9.55                  2. «Художественно-эстетическое развитие»  (музыка)</a:t>
                      </a:r>
                      <a:endParaRPr lang="ru-RU" sz="1200" dirty="0"/>
                    </a:p>
                  </a:txBody>
                  <a:tcPr marL="40640" marR="40640" marT="40640" marB="40640">
                    <a:lnL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-2854562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b="1" dirty="0" smtClean="0">
                <a:solidFill>
                  <a:srgbClr val="800000"/>
                </a:solidFill>
                <a:latin typeface="Trebuchet MS" pitchFamily="34" charset="0"/>
                <a:cs typeface="Arial" pitchFamily="34" charset="0"/>
              </a:rPr>
              <a:t>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solidFill>
                <a:srgbClr val="800000"/>
              </a:solidFill>
              <a:latin typeface="Trebuchet MS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         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Организованная образовательная деятельность в МБДОУ «Теремок»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                                 на 2020-2021 учебный год  в старшей группе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   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                                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800000"/>
                </a:solidFill>
                <a:latin typeface="Trebuchet MS" pitchFamily="34" charset="0"/>
                <a:cs typeface="Arial" pitchFamily="34" charset="0"/>
              </a:rPr>
              <a:t>                                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Старшая группа «Ёжик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rebuchet MS" pitchFamily="34" charset="0"/>
                <a:cs typeface="Arial" pitchFamily="34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676A6C"/>
                </a:solidFill>
                <a:effectLst/>
                <a:latin typeface="Trebuchet MS" pitchFamily="34" charset="0"/>
                <a:cs typeface="Arial" pitchFamily="34" charset="0"/>
              </a:rPr>
              <a:t> 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5846"/>
            <a:ext cx="889248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r>
              <a:rPr lang="ru-RU" i="1" dirty="0" smtClean="0"/>
              <a:t>Возраст от 5 до 6 лет – новый важный этап в развитии и воспитании ребёнка-дошкольника.</a:t>
            </a:r>
          </a:p>
          <a:p>
            <a:r>
              <a:rPr lang="ru-RU" i="1" dirty="0" smtClean="0"/>
              <a:t>Воспитание 5-летних детей является качественно новой ступенью по сравнению с воспитанием детей среднего дошкольного возраста, нельзя упускать эти возможности.</a:t>
            </a:r>
          </a:p>
          <a:p>
            <a:r>
              <a:rPr lang="ru-RU" i="1" dirty="0" smtClean="0"/>
              <a:t>Успехи ребёнка в школе во многом будут зависеть от того, насколько внимательно родители будут относиться к решению воспитательно-образовательных задач в этом году.</a:t>
            </a:r>
          </a:p>
          <a:p>
            <a:r>
              <a:rPr lang="ru-RU" i="1" dirty="0" smtClean="0"/>
              <a:t>Переход детей в старшую группу связан с некоторыми изменениями в условиях их жизни и воспитания: они теперь включаются в систематическую и более сложную по содержанию коллективную деятельность (игра, труд, обучение).</a:t>
            </a:r>
          </a:p>
          <a:p>
            <a:r>
              <a:rPr lang="ru-RU" i="1" dirty="0" smtClean="0"/>
              <a:t> И программа, и методы обучения приобретают характер учебной деятельности.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88640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2. ВОЗРАСТНЫЕ ОСОБЕННОСТИ ДЕТЕЙ СТАРШЕГО ДОШКОЛЬНОГО ВОЗРАСТА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89644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1</a:t>
            </a:r>
            <a:r>
              <a:rPr lang="ru-RU" i="1" dirty="0" smtClean="0"/>
              <a:t>. Приводить ребенка в детский сад до 8.00 ч.; в чистой, опрятной и удобной одежде и обуви, с необходимым комплектом сменного белья, с аккуратно причесанными волосами и коротко подстриженными ногтям; здоровым (обо всех случаях недомогания ребенка извещайте воспитателя).</a:t>
            </a:r>
          </a:p>
          <a:p>
            <a:r>
              <a:rPr lang="ru-RU" i="1" dirty="0" smtClean="0"/>
              <a:t>2. Выявленные при утреннем приёме больные и дети с подозрением на заболевание в детский сад не принимаются.</a:t>
            </a:r>
          </a:p>
          <a:p>
            <a:r>
              <a:rPr lang="ru-RU" i="1" dirty="0" smtClean="0"/>
              <a:t>3. Информировать воспитателя об отсутствии ребенка в связи с болезнью в день заболевания.</a:t>
            </a:r>
          </a:p>
          <a:p>
            <a:r>
              <a:rPr lang="ru-RU" i="1" dirty="0" smtClean="0"/>
              <a:t>4. Лично передавать и забирать ребенка у воспитателя. Нужно написать доверенность на имя заведующего и предоставить копию паспорта, если право забирать ребенка передоверяете родственникам.</a:t>
            </a:r>
          </a:p>
          <a:p>
            <a:r>
              <a:rPr lang="ru-RU" i="1" dirty="0" smtClean="0"/>
              <a:t>5. Накануне предполагаемого отсутствия ребенка в детском саду по семейным обстоятельствам (отпуск, летний период, санаторно-курортное лечение и пр.) оставьте заявление .</a:t>
            </a:r>
          </a:p>
          <a:p>
            <a:r>
              <a:rPr lang="ru-RU" i="1" dirty="0" smtClean="0"/>
              <a:t>6. Соблюдать этические нормы в общении с детьми и сотрудниками детского сада.</a:t>
            </a:r>
            <a:r>
              <a:rPr lang="ru-RU" b="1" i="1" dirty="0" smtClean="0"/>
              <a:t> </a:t>
            </a:r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0" y="4690807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На физкультурные занятия: всем белая футболка, черные шорты, белые носки, чешки. Хранится форма в мешочке в шкафчике.</a:t>
            </a:r>
          </a:p>
          <a:p>
            <a:endParaRPr lang="ru-RU" i="1" dirty="0" smtClean="0"/>
          </a:p>
          <a:p>
            <a:r>
              <a:rPr lang="ru-RU" i="1" dirty="0" smtClean="0"/>
              <a:t>Обязательным условием на праздничные утренники форма одежды:</a:t>
            </a:r>
          </a:p>
          <a:p>
            <a:r>
              <a:rPr lang="ru-RU" i="1" dirty="0" smtClean="0"/>
              <a:t>для мальчиков – рубашка, брюки, галстук, чешки;</a:t>
            </a:r>
          </a:p>
          <a:p>
            <a:r>
              <a:rPr lang="ru-RU" i="1" dirty="0" smtClean="0"/>
              <a:t>для девочек – нарядное платье, банты, чешки.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9644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Просьба родителям</a:t>
            </a:r>
            <a:r>
              <a:rPr lang="ru-RU" dirty="0" smtClean="0"/>
              <a:t> – принимать участие в жизни группы и детского сада в оформлении участка, группы.</a:t>
            </a:r>
          </a:p>
          <a:p>
            <a:r>
              <a:rPr lang="ru-RU" dirty="0" smtClean="0"/>
              <a:t>Участвовать в конкурсах, мероприятиях, посвящённых праздникам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76672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Не рекомендуется:</a:t>
            </a:r>
            <a:endParaRPr lang="ru-RU" dirty="0" smtClean="0"/>
          </a:p>
          <a:p>
            <a:r>
              <a:rPr lang="ru-RU" dirty="0" smtClean="0"/>
              <a:t>-приносить в детский сад ценные вещи и игрушки, помады, духи , жевательную резинку, конфеты.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708920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В нашей </a:t>
            </a:r>
            <a:r>
              <a:rPr lang="ru-RU" i="1" dirty="0" smtClean="0"/>
              <a:t>приёмной </a:t>
            </a:r>
            <a:r>
              <a:rPr lang="ru-RU" i="1" dirty="0" smtClean="0"/>
              <a:t>после занятий проходит выставка работ, разговаривайте пожалуйста с детьми чем они занимались на занятии, рисовали, лепили, конструировали.</a:t>
            </a:r>
          </a:p>
          <a:p>
            <a:r>
              <a:rPr lang="ru-RU" i="1" dirty="0" smtClean="0"/>
              <a:t>Так же вывешивается тема недели как в приемной, так и сообщается в группе </a:t>
            </a:r>
            <a:r>
              <a:rPr lang="ru-RU" i="1" dirty="0" err="1" smtClean="0"/>
              <a:t>вайбер</a:t>
            </a:r>
            <a:r>
              <a:rPr lang="ru-RU" i="1" dirty="0" smtClean="0"/>
              <a:t>.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4077072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000000"/>
              </a:solidFill>
              <a:latin typeface="PT Sans"/>
            </a:endParaRPr>
          </a:p>
          <a:p>
            <a:pPr algn="ctr"/>
            <a:r>
              <a:rPr lang="ru-RU" b="1" dirty="0" smtClean="0">
                <a:solidFill>
                  <a:srgbClr val="000000"/>
                </a:solidFill>
                <a:latin typeface="PT Sans"/>
              </a:rPr>
              <a:t>ПОМНИТЕ</a:t>
            </a:r>
            <a:r>
              <a:rPr lang="ru-RU" b="1" dirty="0" smtClean="0">
                <a:solidFill>
                  <a:srgbClr val="000000"/>
                </a:solidFill>
                <a:latin typeface="PT Sans"/>
              </a:rPr>
              <a:t>! Ребенок- самая большая ценность в Вашей жизни!</a:t>
            </a:r>
            <a:endParaRPr lang="ru-RU" dirty="0" smtClean="0">
              <a:solidFill>
                <a:srgbClr val="000000"/>
              </a:solidFill>
              <a:latin typeface="PT Sans"/>
            </a:endParaRPr>
          </a:p>
          <a:p>
            <a:pPr algn="ctr"/>
            <a:r>
              <a:rPr lang="ru-RU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Стремитесь понять и узнать его, относитесь к нему с уважением, придерживайтесь наиболее прогрессивных методов воспитания и постоянной линии поведения. Успехов Вам и больше веры в себя и в возможности своего ребенка.</a:t>
            </a:r>
          </a:p>
          <a:p>
            <a:endParaRPr lang="ru-RU" dirty="0" smtClean="0"/>
          </a:p>
          <a:p>
            <a:pPr algn="ctr"/>
            <a:endParaRPr lang="ru-RU" b="1" dirty="0" smtClean="0">
              <a:solidFill>
                <a:srgbClr val="000000"/>
              </a:solidFill>
              <a:latin typeface="Times New Roman"/>
            </a:endParaRPr>
          </a:p>
          <a:p>
            <a:pPr algn="ctr"/>
            <a:endParaRPr lang="ru-RU" b="1" dirty="0" smtClean="0">
              <a:solidFill>
                <a:srgbClr val="000000"/>
              </a:solidFill>
              <a:latin typeface="Times New Roman"/>
            </a:endParaRPr>
          </a:p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Желаем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здоровья, терпения и успехов!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AppData\Local\Microsoft\Windows\Temporary Internet Files\Content.Word\IMG_20200901_09513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484784"/>
            <a:ext cx="2334895" cy="4035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Admin\AppData\Local\Microsoft\Windows\Temporary Internet Files\Content.Word\IMG_20200901_0947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2611755" cy="45150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Admin\AppData\Local\Microsoft\Windows\Temporary Internet Files\Content.Word\IMG_20200901_09490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40968"/>
            <a:ext cx="2592288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188640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                </a:t>
            </a:r>
            <a:r>
              <a:rPr lang="ru-RU" sz="2000" i="1" dirty="0" smtClean="0"/>
              <a:t>Развлечение </a:t>
            </a:r>
            <a:r>
              <a:rPr lang="ru-RU" sz="2000" i="1" dirty="0" smtClean="0"/>
              <a:t>«День знаний»</a:t>
            </a:r>
            <a:endParaRPr lang="ru-RU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389</TotalTime>
  <Words>816</Words>
  <Application>Microsoft Office PowerPoint</Application>
  <PresentationFormat>Экран (4:3)</PresentationFormat>
  <Paragraphs>217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Cerberus</dc:creator>
  <cp:lastModifiedBy>User</cp:lastModifiedBy>
  <cp:revision>50</cp:revision>
  <dcterms:created xsi:type="dcterms:W3CDTF">2019-03-20T13:02:46Z</dcterms:created>
  <dcterms:modified xsi:type="dcterms:W3CDTF">2020-10-20T15:39:13Z</dcterms:modified>
</cp:coreProperties>
</file>