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7" r:id="rId5"/>
    <p:sldId id="268" r:id="rId6"/>
    <p:sldId id="269" r:id="rId7"/>
    <p:sldId id="259" r:id="rId8"/>
    <p:sldId id="260" r:id="rId9"/>
    <p:sldId id="271" r:id="rId10"/>
    <p:sldId id="273" r:id="rId11"/>
    <p:sldId id="262" r:id="rId12"/>
    <p:sldId id="263" r:id="rId13"/>
    <p:sldId id="278" r:id="rId14"/>
    <p:sldId id="275" r:id="rId15"/>
    <p:sldId id="276" r:id="rId16"/>
    <p:sldId id="274" r:id="rId17"/>
    <p:sldId id="277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1032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7A3F7-30BE-4F23-AA72-957B86297F90}" type="datetimeFigureOut">
              <a:rPr lang="ru-RU" smtClean="0"/>
              <a:pPr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E04D8-2BB9-4D7E-8B36-558CEB577E5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65393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7A3F7-30BE-4F23-AA72-957B86297F90}" type="datetimeFigureOut">
              <a:rPr lang="ru-RU" smtClean="0"/>
              <a:pPr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E04D8-2BB9-4D7E-8B36-558CEB577E5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84885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7A3F7-30BE-4F23-AA72-957B86297F90}" type="datetimeFigureOut">
              <a:rPr lang="ru-RU" smtClean="0"/>
              <a:pPr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E04D8-2BB9-4D7E-8B36-558CEB577E5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00198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7A3F7-30BE-4F23-AA72-957B86297F90}" type="datetimeFigureOut">
              <a:rPr lang="ru-RU" smtClean="0"/>
              <a:pPr/>
              <a:t>11.10.2021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E04D8-2BB9-4D7E-8B36-558CEB577E5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80874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7A3F7-30BE-4F23-AA72-957B86297F90}" type="datetimeFigureOut">
              <a:rPr lang="ru-RU" smtClean="0"/>
              <a:pPr/>
              <a:t>11.10.2021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E04D8-2BB9-4D7E-8B36-558CEB577E5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49248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7A3F7-30BE-4F23-AA72-957B86297F90}" type="datetimeFigureOut">
              <a:rPr lang="ru-RU" smtClean="0"/>
              <a:pPr/>
              <a:t>11.10.2021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E04D8-2BB9-4D7E-8B36-558CEB577E5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85562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7A3F7-30BE-4F23-AA72-957B86297F90}" type="datetimeFigureOut">
              <a:rPr lang="ru-RU" smtClean="0"/>
              <a:pPr/>
              <a:t>11.10.2021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E04D8-2BB9-4D7E-8B36-558CEB577E5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5045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7A3F7-30BE-4F23-AA72-957B86297F90}" type="datetimeFigureOut">
              <a:rPr lang="ru-RU" smtClean="0"/>
              <a:pPr/>
              <a:t>11.10.2021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E04D8-2BB9-4D7E-8B36-558CEB577E5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18621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7A3F7-30BE-4F23-AA72-957B86297F90}" type="datetimeFigureOut">
              <a:rPr lang="ru-RU" smtClean="0"/>
              <a:pPr/>
              <a:t>11.10.2021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E04D8-2BB9-4D7E-8B36-558CEB577E5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32873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7A3F7-30BE-4F23-AA72-957B86297F90}" type="datetimeFigureOut">
              <a:rPr lang="ru-RU" smtClean="0"/>
              <a:pPr/>
              <a:t>11.10.2021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E04D8-2BB9-4D7E-8B36-558CEB577E5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17740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7A3F7-30BE-4F23-AA72-957B86297F90}" type="datetimeFigureOut">
              <a:rPr lang="ru-RU" smtClean="0"/>
              <a:pPr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E04D8-2BB9-4D7E-8B36-558CEB577E5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42538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7A3F7-30BE-4F23-AA72-957B86297F90}" type="datetimeFigureOut">
              <a:rPr lang="ru-RU" smtClean="0"/>
              <a:pPr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E04D8-2BB9-4D7E-8B36-558CEB577E5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046599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7A3F7-30BE-4F23-AA72-957B86297F90}" type="datetimeFigureOut">
              <a:rPr lang="ru-RU" smtClean="0"/>
              <a:pPr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E04D8-2BB9-4D7E-8B36-558CEB577E5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71394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7A3F7-30BE-4F23-AA72-957B86297F90}" type="datetimeFigureOut">
              <a:rPr lang="ru-RU" smtClean="0"/>
              <a:pPr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E04D8-2BB9-4D7E-8B36-558CEB577E5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368451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7A3F7-30BE-4F23-AA72-957B86297F90}" type="datetimeFigureOut">
              <a:rPr lang="ru-RU" smtClean="0"/>
              <a:pPr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E04D8-2BB9-4D7E-8B36-558CEB577E5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97173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7A3F7-30BE-4F23-AA72-957B86297F90}" type="datetimeFigureOut">
              <a:rPr lang="ru-RU" smtClean="0"/>
              <a:pPr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E04D8-2BB9-4D7E-8B36-558CEB577E5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9771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7A3F7-30BE-4F23-AA72-957B86297F90}" type="datetimeFigureOut">
              <a:rPr lang="ru-RU" smtClean="0"/>
              <a:pPr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E04D8-2BB9-4D7E-8B36-558CEB577E5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98497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2947A3F7-30BE-4F23-AA72-957B86297F90}" type="datetimeFigureOut">
              <a:rPr lang="ru-RU" smtClean="0"/>
              <a:pPr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78E04D8-2BB9-4D7E-8B36-558CEB577E5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366544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4.e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2656"/>
            <a:ext cx="7772400" cy="3267795"/>
          </a:xfrm>
        </p:spPr>
        <p:txBody>
          <a:bodyPr>
            <a:normAutofit/>
          </a:bodyPr>
          <a:lstStyle/>
          <a:p>
            <a:pPr algn="ctr"/>
            <a:r>
              <a:rPr lang="ru-RU" sz="40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Детская журналистика, как средство формирования исследовательских умений и навыков у детей подготовительного возраста.</a:t>
            </a:r>
            <a:endParaRPr lang="ru-RU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03950" y="3933056"/>
            <a:ext cx="4954250" cy="1913466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МБДОУ №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95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Авторы  проекта: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Бухинская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О.М.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Мурманск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2021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198" y="260648"/>
            <a:ext cx="8229600" cy="2400424"/>
          </a:xfrm>
        </p:spPr>
        <p:txBody>
          <a:bodyPr>
            <a:noAutofit/>
          </a:bodyPr>
          <a:lstStyle/>
          <a:p>
            <a:pPr algn="ctr"/>
            <a:r>
              <a:rPr lang="ru-RU" sz="40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 проекта: </a:t>
            </a:r>
            <a:br>
              <a:rPr lang="ru-RU" sz="40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информационно - познавательный.</a:t>
            </a:r>
            <a:br>
              <a:rPr lang="ru-RU" sz="28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проекта: дети, родители и воспитатели  </a:t>
            </a:r>
            <a:r>
              <a:rPr lang="ru-RU" sz="28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 descr="F:\журналисты\P101005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705" y="2640112"/>
            <a:ext cx="6094585" cy="40927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5400" y="406986"/>
            <a:ext cx="8964488" cy="449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666666"/>
              </a:solidFill>
              <a:effectLst/>
              <a:latin typeface="Georgia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0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 проекта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: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666666"/>
              </a:solidFill>
              <a:effectLst/>
              <a:latin typeface="Times New Roman" panose="02020603050405020304" pitchFamily="18" charset="0"/>
              <a:ea typeface="Times New Roman" pitchFamily="18" charset="0"/>
              <a:cs typeface="Times New Roman" panose="02020603050405020304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ормирование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культурной, творческой, социально-активной личности, ориентированной на социально-значимую деятельность.</a:t>
            </a:r>
            <a:endParaRPr kumimoji="0" lang="ru-RU" sz="4000" b="1" i="0" u="none" strike="noStrike" cap="none" normalizeH="0" baseline="0" dirty="0" smtClean="0">
              <a:ln>
                <a:noFill/>
              </a:ln>
              <a:solidFill>
                <a:srgbClr val="666666"/>
              </a:solidFill>
              <a:effectLst/>
              <a:latin typeface="Times New Roman" panose="02020603050405020304" pitchFamily="18" charset="0"/>
              <a:ea typeface="Times New Roman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 smtClean="0"/>
          </a:p>
          <a:p>
            <a:endParaRPr lang="ru-RU" b="1" dirty="0" smtClean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55576" y="188640"/>
            <a:ext cx="7416824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4000" b="1" dirty="0"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Задачи проекта:</a:t>
            </a:r>
          </a:p>
          <a:p>
            <a:pPr algn="ctr"/>
            <a:endParaRPr lang="ru-RU" sz="2000" dirty="0" smtClean="0"/>
          </a:p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познавательные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процессы,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способность к поисково-исследовательской деятельности, к экспериментированию и проведению различных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опытов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научить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раскрывать причинно-следственные связи между явлениями окружающей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действительности;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научить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строить простейшие гипотезы, проверять их, иллюстрировать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примерами;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монологическую и диалогическую речь, обогащать словарный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запас;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учить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проявлять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толерантность во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взаимодействии,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координируя свои действия с действиями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партнёров;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организаторские способности, умения, навыки и действия работать по определённым игровым правилам, доводить начатое дело до конца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8263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27856"/>
            <a:ext cx="8604448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направления проекта.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Познавательно-речевое: </a:t>
            </a:r>
          </a:p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подбор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переработка художественной, публицистической, познавательной литературы по изучению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журналистики; </a:t>
            </a:r>
          </a:p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знакомство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профессиями: журналист, редактор, оператор и т.д.; с жанрами и понятиями журналистики через организацию исследовательской образовательной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деятельности;</a:t>
            </a:r>
          </a:p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создание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условий: организация пресс-центра в группе, мини-музея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журналистики;</a:t>
            </a:r>
          </a:p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бучение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проведению интервью с разными людьми, умению вести себя раскованно и свободно.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3394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836712"/>
            <a:ext cx="7560840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Игровое направление:</a:t>
            </a:r>
          </a:p>
          <a:p>
            <a:pPr marL="457200" indent="-457200" algn="ctr">
              <a:buFontTx/>
              <a:buChar char="-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идактические игры, сюжетно – ролевые игры, режиссёрские игры.</a:t>
            </a: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Продуктивное направление: </a:t>
            </a:r>
          </a:p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-подготовка и выпуск репортажа;   </a:t>
            </a:r>
          </a:p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-подготовка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выпуск газеты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анализ вышедшего номера и составление плана выпуска следующего номера газеты.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8943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0" y="260648"/>
            <a:ext cx="9144000" cy="5139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0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Актуальность.</a:t>
            </a:r>
            <a:endParaRPr kumimoji="0" lang="ru-RU" sz="4000" b="0" i="0" u="none" strike="noStrike" cap="none" normalizeH="0" baseline="0" dirty="0" smtClean="0">
              <a:ln>
                <a:noFill/>
              </a:ln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образовательной деятельности инновационных технологий: </a:t>
            </a:r>
          </a:p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детская журналистика;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организация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проектной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деятельности;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развитие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исследовательских умений и навыков у детей дошкольного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возраста;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мозговой штурм;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информационные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компьютерные технологии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rgbClr val="666666"/>
              </a:solidFill>
              <a:effectLst/>
              <a:latin typeface="Times New Roman" panose="02020603050405020304" pitchFamily="18" charset="0"/>
              <a:ea typeface="Times New Roman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07691" y="120204"/>
            <a:ext cx="4040188" cy="3459275"/>
          </a:xfrm>
        </p:spPr>
        <p:txBody>
          <a:bodyPr>
            <a:normAutofit fontScale="25000" lnSpcReduction="20000"/>
          </a:bodyPr>
          <a:lstStyle/>
          <a:p>
            <a:pPr lvl="0"/>
            <a:r>
              <a:rPr lang="ru-RU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lvl="0"/>
            <a:r>
              <a:rPr lang="ru-RU" sz="96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Изучение литературы  по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96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еме проекта.</a:t>
            </a:r>
          </a:p>
          <a:p>
            <a:pPr lvl="0"/>
            <a:r>
              <a:rPr lang="ru-RU" sz="96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и составление плана работы.</a:t>
            </a:r>
          </a:p>
          <a:p>
            <a:pPr lvl="0"/>
            <a:r>
              <a:rPr lang="ru-RU" sz="96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Подбор дидактических пособий, иллюстраций по теме. </a:t>
            </a:r>
          </a:p>
          <a:p>
            <a:pPr lvl="0"/>
            <a:r>
              <a:rPr lang="ru-RU" sz="96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Приготовление материалов для сюжетно-ролевой игры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9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18437" name="Picture 5" descr="F:\журналисты\P101004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6189" y="3710934"/>
            <a:ext cx="4429126" cy="2849104"/>
          </a:xfrm>
          <a:prstGeom prst="rect">
            <a:avLst/>
          </a:prstGeom>
          <a:noFill/>
        </p:spPr>
      </p:pic>
      <p:pic>
        <p:nvPicPr>
          <p:cNvPr id="12" name="Picture 2" descr="F:\журналисты\P1010012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765315" y="120204"/>
            <a:ext cx="3948112" cy="2961084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5364088" y="3710934"/>
            <a:ext cx="404472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карточек – символов к умению брать интервью. 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Пополнение развивающей среды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дидактическими пособиями.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F:\журналисты\P1010057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571403" y="3284984"/>
            <a:ext cx="3956050" cy="2849104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396800" y="-1736"/>
            <a:ext cx="8279655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Беседа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«Кто издает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журнал»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профессиями – журналист, фотограф, редактор, корректор, а также с орудиями их труда. </a:t>
            </a:r>
          </a:p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Занятие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«Мы – журналисты»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Дать знания о том, какие навыки и умения нужны людям этих профессий. Отметить, что журналист должен быть наблюдательным, внимательным, с хорошей зрительной памятью. </a:t>
            </a:r>
          </a:p>
        </p:txBody>
      </p:sp>
      <p:pic>
        <p:nvPicPr>
          <p:cNvPr id="2050" name="Picture 2" descr="C:\Users\Луиза\Desktop\журналисты\P101007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120205"/>
            <a:ext cx="2571750" cy="3177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7816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09984"/>
            <a:ext cx="8229600" cy="692696"/>
          </a:xfrm>
        </p:spPr>
        <p:txBody>
          <a:bodyPr>
            <a:normAutofit fontScale="90000"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</a:t>
            </a:r>
            <a:r>
              <a:rPr lang="ru-RU" sz="40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Игровая   деятельность.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62530" y="992312"/>
            <a:ext cx="4040188" cy="1932632"/>
          </a:xfrm>
        </p:spPr>
        <p:txBody>
          <a:bodyPr>
            <a:normAutofit fontScale="77500" lnSpcReduction="20000"/>
          </a:bodyPr>
          <a:lstStyle/>
          <a:p>
            <a:r>
              <a:rPr lang="ru-RU" sz="31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Дидактическая игра </a:t>
            </a:r>
            <a:r>
              <a:rPr lang="ru-RU" sz="3100" i="1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«подбери то, что тебе нужно для работы»</a:t>
            </a:r>
            <a:r>
              <a:rPr lang="ru-RU" sz="31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Систематизация знаний детей об орудиях труда издателей журнала.</a:t>
            </a:r>
          </a:p>
          <a:p>
            <a:endParaRPr lang="ru-RU" dirty="0"/>
          </a:p>
        </p:txBody>
      </p:sp>
      <p:pic>
        <p:nvPicPr>
          <p:cNvPr id="19458" name="Picture 2" descr="F:\журналисты\P101004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57200" y="3397672"/>
            <a:ext cx="3850848" cy="3157538"/>
          </a:xfrm>
          <a:prstGeom prst="rect">
            <a:avLst/>
          </a:prstGeom>
          <a:noFill/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954702" y="1224992"/>
            <a:ext cx="4041775" cy="1699952"/>
          </a:xfrm>
        </p:spPr>
        <p:txBody>
          <a:bodyPr>
            <a:normAutofit/>
          </a:bodyPr>
          <a:lstStyle/>
          <a:p>
            <a:r>
              <a:rPr lang="ru-RU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Дидактическая игра </a:t>
            </a:r>
            <a:r>
              <a:rPr lang="ru-RU" i="1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«угадай, о ком я говорю»</a:t>
            </a:r>
            <a:r>
              <a:rPr lang="ru-RU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Закрепление знаний о различных профессиях.</a:t>
            </a:r>
          </a:p>
          <a:p>
            <a:endParaRPr lang="ru-RU" dirty="0"/>
          </a:p>
        </p:txBody>
      </p:sp>
      <p:pic>
        <p:nvPicPr>
          <p:cNvPr id="19459" name="Picture 3" descr="F:\журналисты\P1010013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2503736"/>
            <a:ext cx="4041775" cy="35283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45268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09575" y="0"/>
            <a:ext cx="4234433" cy="3573016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Дидактическая игра: 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«Назови профессию». </a:t>
            </a:r>
          </a:p>
          <a:p>
            <a:r>
              <a:rPr lang="ru-RU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у детей способностей к переключению внимания, закрепление знаний о профессиях.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482" name="Picture 2" descr="F:\журналисты\P101001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78743" y="3427685"/>
            <a:ext cx="3944938" cy="2958703"/>
          </a:xfrm>
          <a:prstGeom prst="rect">
            <a:avLst/>
          </a:prstGeom>
          <a:noFill/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74841" y="546697"/>
            <a:ext cx="4469160" cy="1728191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sz="26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Ситуативный разговор: 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sz="3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i="1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«Гость в редакции»</a:t>
            </a:r>
            <a:r>
              <a:rPr lang="ru-RU" sz="3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sz="34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/>
          </a:p>
        </p:txBody>
      </p:sp>
      <p:pic>
        <p:nvPicPr>
          <p:cNvPr id="20484" name="Picture 4" descr="F:\журналисты\P1010023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931396" y="3140968"/>
            <a:ext cx="3956050" cy="2967037"/>
          </a:xfrm>
          <a:prstGeom prst="rect">
            <a:avLst/>
          </a:prstGeom>
          <a:noFill/>
        </p:spPr>
      </p:pic>
      <p:pic>
        <p:nvPicPr>
          <p:cNvPr id="6" name="Picture 4" descr="F:\журналисты\P1010023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4932040" y="3140968"/>
            <a:ext cx="3956050" cy="29670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18454" y="0"/>
            <a:ext cx="6554867" cy="1524000"/>
          </a:xfrm>
        </p:spPr>
        <p:txBody>
          <a:bodyPr>
            <a:noAutofit/>
          </a:bodyPr>
          <a:lstStyle/>
          <a:p>
            <a:r>
              <a:rPr lang="ru-RU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Беседа-игра </a:t>
            </a:r>
            <a:r>
              <a:rPr lang="ru-RU" i="1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«Интервью»</a:t>
            </a:r>
            <a:r>
              <a:rPr lang="ru-RU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1507" name="Picture 3" descr="F:\журналисты\P1010021.JPG"/>
          <p:cNvPicPr>
            <a:picLocks noGrp="1" noChangeAspect="1" noChangeArrowheads="1"/>
          </p:cNvPicPr>
          <p:nvPr>
            <p:ph sz="half" idx="13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51520" y="1515120"/>
            <a:ext cx="3949700" cy="2962275"/>
          </a:xfrm>
          <a:prstGeom prst="rect">
            <a:avLst/>
          </a:prstGeom>
          <a:noFill/>
        </p:spPr>
      </p:pic>
      <p:pic>
        <p:nvPicPr>
          <p:cNvPr id="21506" name="Picture 2" descr="F:\журналисты\P1010017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525209" y="3501008"/>
            <a:ext cx="3948112" cy="29610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Луиза\Desktop\журналисты\с РОДИТЕЛЯМИ\P101000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828" y="2090015"/>
            <a:ext cx="3600400" cy="2866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Луиза\Desktop\журналисты\Фото\DSC_012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717032"/>
            <a:ext cx="2952328" cy="2713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43608" y="332656"/>
            <a:ext cx="66967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Интервью у родителей, педагогов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других работников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ДОУ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436096" y="2090015"/>
            <a:ext cx="3528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совершенствовать умение строить диалог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8360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23728" y="260648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диагностики коммуникативных умений  и навыков детей</a:t>
            </a:r>
          </a:p>
        </p:txBody>
      </p:sp>
      <p:graphicFrame>
        <p:nvGraphicFramePr>
          <p:cNvPr id="4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46235557"/>
              </p:ext>
            </p:extLst>
          </p:nvPr>
        </p:nvGraphicFramePr>
        <p:xfrm>
          <a:off x="790228" y="2060848"/>
          <a:ext cx="7239000" cy="39485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" name="Диаграмма" r:id="rId3" imgW="7543768" imgH="4114867" progId="MSGraph.Chart.8">
                  <p:embed followColorScheme="full"/>
                </p:oleObj>
              </mc:Choice>
              <mc:Fallback>
                <p:oleObj name="Диаграмма" r:id="rId3" imgW="7543768" imgH="4114867" progId="MSGraph.Chart.8">
                  <p:embed followColorScheme="full"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0228" y="2060848"/>
                        <a:ext cx="7239000" cy="394854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7802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3568" y="332656"/>
            <a:ext cx="7560840" cy="47798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Bef>
                <a:spcPts val="750"/>
              </a:spcBef>
              <a:spcAft>
                <a:spcPts val="750"/>
              </a:spcAft>
            </a:pP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Благодаря игре в журналистов личность ребенка приобретает очень важное новообразование.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Bef>
                <a:spcPts val="750"/>
              </a:spcBef>
              <a:spcAft>
                <a:spcPts val="750"/>
              </a:spcAft>
            </a:pPr>
            <a:endParaRPr lang="ru-RU" sz="24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Bef>
                <a:spcPts val="750"/>
              </a:spcBef>
              <a:spcAft>
                <a:spcPts val="750"/>
              </a:spcAft>
            </a:pP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игре развивается мотивационно-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потребностная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сфера.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Bef>
                <a:spcPts val="750"/>
              </a:spcBef>
              <a:spcAft>
                <a:spcPts val="75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Преодолевается познавательный и эмоциональный эгоцентризм.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Bef>
                <a:spcPts val="750"/>
              </a:spcBef>
              <a:spcAft>
                <a:spcPts val="75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Развивается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произвольность поведения.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Bef>
                <a:spcPts val="750"/>
              </a:spcBef>
              <a:spcAft>
                <a:spcPts val="75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Развиваются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умственные действия.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6521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9720"/>
            <a:ext cx="8172400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Данной деятельностью мы заинтересовали родителей.</a:t>
            </a:r>
            <a:endParaRPr lang="ru-RU" sz="4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28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Составили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план: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ctr">
              <a:tabLst>
                <a:tab pos="457200" algn="l"/>
              </a:tabLst>
            </a:pP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1.Заинтересовали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привлекли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родителей к активному участию в реализации проекта.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ctr">
              <a:tabLst>
                <a:tab pos="457200" algn="l"/>
              </a:tabLst>
            </a:pP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2.Привлекли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родителей для сбора материала, необходимого для проекта, изготовлению атрибутов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 algn="ctr">
              <a:tabLst>
                <a:tab pos="457200" algn="l"/>
              </a:tabLst>
            </a:pP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Оформили родительский уголок: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консультации, статьи, фотовыставка, игротеки (информация в течение года изменяется).</a:t>
            </a:r>
          </a:p>
          <a:p>
            <a:pPr marL="342900" lvl="0" indent="-342900" algn="ctr">
              <a:tabLst>
                <a:tab pos="457200" algn="l"/>
              </a:tabLst>
            </a:pPr>
            <a:endParaRPr lang="ru-RU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4036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91680" y="2852936"/>
            <a:ext cx="63513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3715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TM03457491[[fn=Метрополия]]</Template>
  <TotalTime>448</TotalTime>
  <Words>583</Words>
  <Application>Microsoft Office PowerPoint</Application>
  <PresentationFormat>Экран (4:3)</PresentationFormat>
  <Paragraphs>76</Paragraphs>
  <Slides>17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5" baseType="lpstr">
      <vt:lpstr>Arial</vt:lpstr>
      <vt:lpstr>Calibri</vt:lpstr>
      <vt:lpstr>Century Gothic</vt:lpstr>
      <vt:lpstr>Georgia</vt:lpstr>
      <vt:lpstr>Times New Roman</vt:lpstr>
      <vt:lpstr>Wingdings 3</vt:lpstr>
      <vt:lpstr>Сектор</vt:lpstr>
      <vt:lpstr>Диаграмма</vt:lpstr>
      <vt:lpstr>Детская журналистика, как средство формирования исследовательских умений и навыков у детей подготовительного возраста.</vt:lpstr>
      <vt:lpstr>Вид проекта:  информационно - познавательный. Участники проекта: дети, родители и воспитатели  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         Игровая   деятельность.</vt:lpstr>
      <vt:lpstr>Презентация PowerPoint</vt:lpstr>
      <vt:lpstr>Беседа-игра «Интервью».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Grizli777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Познавательно-Игровой проект "Мы журналисты" </dc:title>
  <dc:creator>Луиза</dc:creator>
  <cp:lastModifiedBy>Оля</cp:lastModifiedBy>
  <cp:revision>53</cp:revision>
  <dcterms:created xsi:type="dcterms:W3CDTF">2017-01-08T14:00:00Z</dcterms:created>
  <dcterms:modified xsi:type="dcterms:W3CDTF">2021-10-11T16:58:06Z</dcterms:modified>
</cp:coreProperties>
</file>