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19" r:id="rId2"/>
    <p:sldId id="257" r:id="rId3"/>
    <p:sldId id="355" r:id="rId4"/>
    <p:sldId id="332" r:id="rId5"/>
    <p:sldId id="331" r:id="rId6"/>
    <p:sldId id="330" r:id="rId7"/>
    <p:sldId id="329" r:id="rId8"/>
    <p:sldId id="290" r:id="rId9"/>
    <p:sldId id="336" r:id="rId10"/>
    <p:sldId id="335" r:id="rId11"/>
    <p:sldId id="334" r:id="rId12"/>
    <p:sldId id="333" r:id="rId13"/>
    <p:sldId id="296" r:id="rId14"/>
    <p:sldId id="341" r:id="rId15"/>
    <p:sldId id="344" r:id="rId16"/>
    <p:sldId id="343" r:id="rId17"/>
    <p:sldId id="356" r:id="rId18"/>
    <p:sldId id="295" r:id="rId19"/>
    <p:sldId id="340" r:id="rId20"/>
    <p:sldId id="339" r:id="rId21"/>
    <p:sldId id="338" r:id="rId22"/>
    <p:sldId id="337" r:id="rId23"/>
    <p:sldId id="297" r:id="rId24"/>
    <p:sldId id="348" r:id="rId25"/>
    <p:sldId id="347" r:id="rId26"/>
    <p:sldId id="346" r:id="rId27"/>
    <p:sldId id="345" r:id="rId28"/>
    <p:sldId id="349" r:id="rId29"/>
    <p:sldId id="350" r:id="rId30"/>
    <p:sldId id="351" r:id="rId31"/>
    <p:sldId id="352" r:id="rId32"/>
    <p:sldId id="353" r:id="rId33"/>
    <p:sldId id="354" r:id="rId3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3505"/>
    <a:srgbClr val="421C5E"/>
    <a:srgbClr val="632B8D"/>
    <a:srgbClr val="8EB149"/>
    <a:srgbClr val="A40000"/>
    <a:srgbClr val="5A2781"/>
    <a:srgbClr val="A1BF65"/>
    <a:srgbClr val="B9D08C"/>
    <a:srgbClr val="381850"/>
    <a:srgbClr val="3744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852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92C68-0BA9-466F-A2A3-EB3FBB1D9B3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CDCDD-67A1-46FF-9990-AED9016F07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359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63F12487-6E5C-4DE8-99B2-9AD0B7F1266C}" type="slidenum">
              <a:rPr lang="ru-RU"/>
              <a:pPr eaLnBrk="1" hangingPunct="1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443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C41EC311-278C-4822-AF51-E67CCE3CFCDE}" type="slidenum">
              <a:rPr lang="ru-RU"/>
              <a:pPr eaLnBrk="1" hangingPunct="1"/>
              <a:t>2</a:t>
            </a:fld>
            <a:endParaRPr lang="ru-RU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364060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6AD224-FC18-4DF2-AC31-65641F186651}" type="slidenum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12735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4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691792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5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547990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6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701299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7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40460064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8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99400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9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140950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10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846045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11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4080642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12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4287011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13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2551230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14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4423307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15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41700210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16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5911219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6AD224-FC18-4DF2-AC31-65641F186651}" type="slidenum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09720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18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4568042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19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6211252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20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1286712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21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5301328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22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42460296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23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9819567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24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3530511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25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5337125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26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8820012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27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898415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9144000" cy="5143500"/>
          </a:xfrm>
          <a:prstGeom prst="frame">
            <a:avLst>
              <a:gd name="adj1" fmla="val 2956"/>
            </a:avLst>
          </a:prstGeom>
          <a:blipFill>
            <a:blip r:embed="rId13" cstate="email"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8.xml"/><Relationship Id="rId18" Type="http://schemas.openxmlformats.org/officeDocument/2006/relationships/slide" Target="slide13.xml"/><Relationship Id="rId26" Type="http://schemas.openxmlformats.org/officeDocument/2006/relationships/slide" Target="slide26.xml"/><Relationship Id="rId3" Type="http://schemas.openxmlformats.org/officeDocument/2006/relationships/slide" Target="slide3.xml"/><Relationship Id="rId21" Type="http://schemas.openxmlformats.org/officeDocument/2006/relationships/slide" Target="slide16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22.xml"/><Relationship Id="rId25" Type="http://schemas.openxmlformats.org/officeDocument/2006/relationships/slide" Target="slide25.xml"/><Relationship Id="rId2" Type="http://schemas.openxmlformats.org/officeDocument/2006/relationships/notesSlide" Target="../notesSlides/notesSlide2.xml"/><Relationship Id="rId16" Type="http://schemas.openxmlformats.org/officeDocument/2006/relationships/slide" Target="slide21.xml"/><Relationship Id="rId20" Type="http://schemas.openxmlformats.org/officeDocument/2006/relationships/slide" Target="slide15.xml"/><Relationship Id="rId29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24" Type="http://schemas.openxmlformats.org/officeDocument/2006/relationships/slide" Target="slide24.xml"/><Relationship Id="rId5" Type="http://schemas.openxmlformats.org/officeDocument/2006/relationships/slide" Target="slide5.xml"/><Relationship Id="rId15" Type="http://schemas.openxmlformats.org/officeDocument/2006/relationships/slide" Target="slide20.xml"/><Relationship Id="rId23" Type="http://schemas.openxmlformats.org/officeDocument/2006/relationships/slide" Target="slide23.xml"/><Relationship Id="rId28" Type="http://schemas.openxmlformats.org/officeDocument/2006/relationships/image" Target="../media/image6.png"/><Relationship Id="rId10" Type="http://schemas.openxmlformats.org/officeDocument/2006/relationships/slide" Target="slide10.xml"/><Relationship Id="rId19" Type="http://schemas.openxmlformats.org/officeDocument/2006/relationships/slide" Target="slide14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9.xml"/><Relationship Id="rId22" Type="http://schemas.openxmlformats.org/officeDocument/2006/relationships/slide" Target="slide17.xml"/><Relationship Id="rId27" Type="http://schemas.openxmlformats.org/officeDocument/2006/relationships/slide" Target="slide27.xml"/><Relationship Id="rId30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Рисунок 54" descr="Рисунок19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62330" y="4563417"/>
            <a:ext cx="2405814" cy="240581"/>
          </a:xfrm>
          <a:prstGeom prst="rect">
            <a:avLst/>
          </a:prstGeom>
        </p:spPr>
      </p:pic>
      <p:pic>
        <p:nvPicPr>
          <p:cNvPr id="56" name="Рисунок 55" descr="Рисунок18.png">
            <a:hlinkClick r:id="" action="ppaction://noaction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6413" y="4450135"/>
            <a:ext cx="1080120" cy="181572"/>
          </a:xfrm>
          <a:prstGeom prst="rect">
            <a:avLst/>
          </a:prstGeom>
        </p:spPr>
      </p:pic>
      <p:pic>
        <p:nvPicPr>
          <p:cNvPr id="58" name="Рисунок 57" descr="hello_html_31d07cd1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539552" y="1608444"/>
            <a:ext cx="2175428" cy="2852253"/>
          </a:xfrm>
          <a:prstGeom prst="rect">
            <a:avLst/>
          </a:prstGeom>
        </p:spPr>
      </p:pic>
      <p:pic>
        <p:nvPicPr>
          <p:cNvPr id="10" name="Рисунок 9" descr="5016520-thum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516216" y="1491630"/>
            <a:ext cx="1982713" cy="2926484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015716" y="123478"/>
            <a:ext cx="511256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</a:rPr>
              <a:t>Интеллектуальная игра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45060" y="1774060"/>
            <a:ext cx="50403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hangingPunct="0">
              <a:spcAft>
                <a:spcPts val="0"/>
              </a:spcAft>
            </a:pPr>
            <a:r>
              <a:rPr lang="ru-RU" sz="4800" b="1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Гонка </a:t>
            </a:r>
            <a:r>
              <a:rPr lang="ru-RU" sz="4800" b="1" i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 </a:t>
            </a:r>
            <a:r>
              <a:rPr lang="ru-RU" sz="4800" b="1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лидером</a:t>
            </a:r>
            <a:endParaRPr lang="ru-RU" sz="4800" i="1" dirty="0">
              <a:solidFill>
                <a:schemeClr val="accent3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9" name="AutoShape 4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931866" y="1383190"/>
            <a:ext cx="612000" cy="504000"/>
          </a:xfrm>
          <a:prstGeom prst="rect">
            <a:avLst/>
          </a:prstGeom>
          <a:solidFill>
            <a:srgbClr val="A0F0F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1" name="AutoShape 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866905" y="1383190"/>
            <a:ext cx="612000" cy="504000"/>
          </a:xfrm>
          <a:prstGeom prst="rect">
            <a:avLst/>
          </a:prstGeom>
          <a:solidFill>
            <a:srgbClr val="A0F0F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2" name="AutoShape 50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803530" y="1383190"/>
            <a:ext cx="612000" cy="504000"/>
          </a:xfrm>
          <a:prstGeom prst="rect">
            <a:avLst/>
          </a:prstGeom>
          <a:solidFill>
            <a:srgbClr val="A0F0F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3" name="AutoShape 5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740155" y="1383190"/>
            <a:ext cx="612000" cy="504000"/>
          </a:xfrm>
          <a:prstGeom prst="rect">
            <a:avLst/>
          </a:prstGeom>
          <a:solidFill>
            <a:srgbClr val="A0F0F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4" name="AutoShape 52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675191" y="1383190"/>
            <a:ext cx="612000" cy="504000"/>
          </a:xfrm>
          <a:prstGeom prst="rect">
            <a:avLst/>
          </a:prstGeom>
          <a:solidFill>
            <a:srgbClr val="A0F0F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25" name="AutoShape 53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931866" y="2031690"/>
            <a:ext cx="612000" cy="504000"/>
          </a:xfrm>
          <a:prstGeom prst="rect">
            <a:avLst/>
          </a:prstGeom>
          <a:solidFill>
            <a:srgbClr val="FFBDD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6" name="AutoShape 54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867697" y="2031690"/>
            <a:ext cx="612000" cy="504000"/>
          </a:xfrm>
          <a:prstGeom prst="rect">
            <a:avLst/>
          </a:prstGeom>
          <a:solidFill>
            <a:srgbClr val="FFBDD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7" name="AutoShape 55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803528" y="2031690"/>
            <a:ext cx="612000" cy="504000"/>
          </a:xfrm>
          <a:prstGeom prst="rect">
            <a:avLst/>
          </a:prstGeom>
          <a:solidFill>
            <a:srgbClr val="FFBDD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8" name="AutoShape 56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6739359" y="2031690"/>
            <a:ext cx="612000" cy="504000"/>
          </a:xfrm>
          <a:prstGeom prst="rect">
            <a:avLst/>
          </a:prstGeom>
          <a:solidFill>
            <a:srgbClr val="FFBDD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9" name="AutoShape 57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7675191" y="2031690"/>
            <a:ext cx="612000" cy="504000"/>
          </a:xfrm>
          <a:prstGeom prst="rect">
            <a:avLst/>
          </a:prstGeom>
          <a:solidFill>
            <a:srgbClr val="FFBDD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30" name="AutoShape 58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3932186" y="3327834"/>
            <a:ext cx="612000" cy="504000"/>
          </a:xfrm>
          <a:prstGeom prst="rect">
            <a:avLst/>
          </a:prstGeom>
          <a:solidFill>
            <a:srgbClr val="DCBA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1" name="AutoShape 59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868017" y="3327834"/>
            <a:ext cx="612000" cy="504000"/>
          </a:xfrm>
          <a:prstGeom prst="rect">
            <a:avLst/>
          </a:prstGeom>
          <a:solidFill>
            <a:srgbClr val="DCBA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2" name="AutoShape 60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803848" y="3327834"/>
            <a:ext cx="612000" cy="504000"/>
          </a:xfrm>
          <a:prstGeom prst="rect">
            <a:avLst/>
          </a:prstGeom>
          <a:solidFill>
            <a:srgbClr val="DCBA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3" name="AutoShape 6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739679" y="3327834"/>
            <a:ext cx="612000" cy="504000"/>
          </a:xfrm>
          <a:prstGeom prst="rect">
            <a:avLst/>
          </a:prstGeom>
          <a:solidFill>
            <a:srgbClr val="DCBA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4" name="AutoShape 62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7675511" y="3327834"/>
            <a:ext cx="612000" cy="504000"/>
          </a:xfrm>
          <a:prstGeom prst="rect">
            <a:avLst/>
          </a:prstGeom>
          <a:solidFill>
            <a:srgbClr val="DCBA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35" name="AutoShape 63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3923928" y="2679762"/>
            <a:ext cx="612000" cy="504000"/>
          </a:xfrm>
          <a:prstGeom prst="rect">
            <a:avLst/>
          </a:prstGeom>
          <a:solidFill>
            <a:srgbClr val="C8F57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6" name="AutoShape 64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4861824" y="2682873"/>
            <a:ext cx="612000" cy="504000"/>
          </a:xfrm>
          <a:prstGeom prst="rect">
            <a:avLst/>
          </a:prstGeom>
          <a:solidFill>
            <a:srgbClr val="C8F57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7" name="AutoShape 65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799720" y="2682873"/>
            <a:ext cx="612000" cy="504000"/>
          </a:xfrm>
          <a:prstGeom prst="rect">
            <a:avLst/>
          </a:prstGeom>
          <a:solidFill>
            <a:srgbClr val="C8F57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8" name="AutoShape 66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737616" y="2682873"/>
            <a:ext cx="612000" cy="504000"/>
          </a:xfrm>
          <a:prstGeom prst="rect">
            <a:avLst/>
          </a:prstGeom>
          <a:solidFill>
            <a:srgbClr val="C8F57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9" name="AutoShape 67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675511" y="2682873"/>
            <a:ext cx="612000" cy="504000"/>
          </a:xfrm>
          <a:prstGeom prst="rect">
            <a:avLst/>
          </a:prstGeom>
          <a:solidFill>
            <a:srgbClr val="C8F57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40" name="AutoShape 68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3931866" y="3975906"/>
            <a:ext cx="612000" cy="504000"/>
          </a:xfrm>
          <a:prstGeom prst="rect">
            <a:avLst/>
          </a:prstGeom>
          <a:solidFill>
            <a:srgbClr val="FFC9C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42" name="AutoShape 70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4867697" y="3975906"/>
            <a:ext cx="612000" cy="504000"/>
          </a:xfrm>
          <a:prstGeom prst="rect">
            <a:avLst/>
          </a:prstGeom>
          <a:solidFill>
            <a:srgbClr val="FFC9C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43" name="AutoShape 71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5803528" y="3975906"/>
            <a:ext cx="612000" cy="504000"/>
          </a:xfrm>
          <a:prstGeom prst="rect">
            <a:avLst/>
          </a:prstGeom>
          <a:solidFill>
            <a:srgbClr val="FFC9C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44" name="AutoShape 72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6739359" y="3975906"/>
            <a:ext cx="612000" cy="504000"/>
          </a:xfrm>
          <a:prstGeom prst="rect">
            <a:avLst/>
          </a:prstGeom>
          <a:solidFill>
            <a:srgbClr val="FFC9C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45" name="AutoShape 73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7675191" y="3975906"/>
            <a:ext cx="612000" cy="504000"/>
          </a:xfrm>
          <a:prstGeom prst="rect">
            <a:avLst/>
          </a:prstGeom>
          <a:solidFill>
            <a:srgbClr val="FFC9C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476684" y="1055570"/>
            <a:ext cx="3204000" cy="899616"/>
          </a:xfrm>
          <a:prstGeom prst="rect">
            <a:avLst/>
          </a:prstGeom>
          <a:solidFill>
            <a:srgbClr val="A0F0F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>
            <a:sp3d extrusionH="57150">
              <a:bevelT w="57150" h="38100" prst="artDeco"/>
            </a:sp3d>
          </a:bodyPr>
          <a:lstStyle/>
          <a:p>
            <a:pPr algn="ctr"/>
            <a:endParaRPr lang="ru-RU" sz="2800" b="1" dirty="0">
              <a:ln w="11430"/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AutoShape 68"/>
          <p:cNvSpPr>
            <a:spLocks noChangeArrowheads="1"/>
          </p:cNvSpPr>
          <p:nvPr/>
        </p:nvSpPr>
        <p:spPr bwMode="auto">
          <a:xfrm>
            <a:off x="467544" y="3975905"/>
            <a:ext cx="3204000" cy="933485"/>
          </a:xfrm>
          <a:prstGeom prst="rect">
            <a:avLst/>
          </a:prstGeom>
          <a:solidFill>
            <a:srgbClr val="FFC9C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endParaRPr lang="ru-RU" sz="2400" b="1" cap="all" dirty="0"/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467864" y="2682873"/>
            <a:ext cx="3204000" cy="504000"/>
          </a:xfrm>
          <a:prstGeom prst="rect">
            <a:avLst/>
          </a:prstGeom>
          <a:solidFill>
            <a:srgbClr val="C8F57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endParaRPr lang="ru-RU" sz="2400" b="1" cap="all" dirty="0"/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424530" y="2062220"/>
            <a:ext cx="3204000" cy="504000"/>
          </a:xfrm>
          <a:prstGeom prst="rect">
            <a:avLst/>
          </a:prstGeom>
          <a:solidFill>
            <a:srgbClr val="FFBDD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endParaRPr lang="ru-RU" sz="2400" b="1" cap="all" dirty="0"/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467864" y="3329024"/>
            <a:ext cx="3204000" cy="504000"/>
          </a:xfrm>
          <a:prstGeom prst="rect">
            <a:avLst/>
          </a:prstGeom>
          <a:solidFill>
            <a:srgbClr val="DCBA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/>
            <a:endParaRPr lang="ru-RU" sz="2400" b="1" cap="all" dirty="0"/>
          </a:p>
        </p:txBody>
      </p:sp>
      <p:pic>
        <p:nvPicPr>
          <p:cNvPr id="40" name="Picture 2" descr="http://serp-dm.ru/_nw/0/71629456.jpg"/>
          <p:cNvPicPr>
            <a:picLocks noChangeAspect="1" noChangeArrowheads="1"/>
          </p:cNvPicPr>
          <p:nvPr/>
        </p:nvPicPr>
        <p:blipFill>
          <a:blip r:embed="rId28" cstate="email"/>
          <a:stretch>
            <a:fillRect/>
          </a:stretch>
        </p:blipFill>
        <p:spPr bwMode="auto">
          <a:xfrm>
            <a:off x="-154423" y="41793"/>
            <a:ext cx="1157907" cy="1518158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Рисунок 42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9" cstate="email"/>
          <a:srcRect/>
          <a:stretch>
            <a:fillRect/>
          </a:stretch>
        </p:blipFill>
        <p:spPr>
          <a:xfrm>
            <a:off x="7380312" y="4683791"/>
            <a:ext cx="1152128" cy="225600"/>
          </a:xfrm>
          <a:prstGeom prst="rect">
            <a:avLst/>
          </a:prstGeom>
        </p:spPr>
      </p:pic>
      <p:sp>
        <p:nvSpPr>
          <p:cNvPr id="35" name="Прямоугольник 34"/>
          <p:cNvSpPr/>
          <p:nvPr/>
        </p:nvSpPr>
        <p:spPr>
          <a:xfrm>
            <a:off x="565915" y="1102263"/>
            <a:ext cx="324036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solidFill>
                  <a:srgbClr val="264B96"/>
                </a:solidFill>
              </a:rPr>
              <a:t>Математический марафон</a:t>
            </a:r>
            <a:endParaRPr lang="ru-RU" sz="2400" b="1" dirty="0">
              <a:ln w="11430"/>
              <a:solidFill>
                <a:srgbClr val="264B96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1995686"/>
            <a:ext cx="31683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rgbClr val="A40000"/>
                </a:solidFill>
              </a:rPr>
              <a:t>Задачи</a:t>
            </a:r>
            <a:endParaRPr lang="ru-RU" sz="3600" b="1" dirty="0">
              <a:ln w="11430"/>
              <a:solidFill>
                <a:srgbClr val="A40000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2643758"/>
            <a:ext cx="31683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chemeClr val="accent3">
                    <a:lumMod val="50000"/>
                  </a:schemeClr>
                </a:solidFill>
              </a:rPr>
              <a:t>Головоломки</a:t>
            </a:r>
            <a:endParaRPr lang="ru-RU" sz="2800" b="1" dirty="0">
              <a:ln w="11430"/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467544" y="3291830"/>
            <a:ext cx="31683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chemeClr val="accent4">
                    <a:lumMod val="75000"/>
                  </a:schemeClr>
                </a:solidFill>
              </a:rPr>
              <a:t>Загадки</a:t>
            </a:r>
            <a:endParaRPr lang="ru-RU" sz="2800" b="1" dirty="0">
              <a:ln w="11430"/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95536" y="3939902"/>
            <a:ext cx="331236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chemeClr val="accent6">
                    <a:lumMod val="50000"/>
                  </a:schemeClr>
                </a:solidFill>
              </a:rPr>
              <a:t>Повезет не повезет</a:t>
            </a:r>
            <a:endParaRPr lang="ru-RU" sz="2800" b="1" dirty="0">
              <a:ln w="11430"/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1" name="Рисунок 40" descr="5016520-thumb.png"/>
          <p:cNvPicPr>
            <a:picLocks noChangeAspect="1"/>
          </p:cNvPicPr>
          <p:nvPr/>
        </p:nvPicPr>
        <p:blipFill>
          <a:blip r:embed="rId30" cstate="email"/>
          <a:stretch>
            <a:fillRect/>
          </a:stretch>
        </p:blipFill>
        <p:spPr>
          <a:xfrm>
            <a:off x="7884368" y="0"/>
            <a:ext cx="1141839" cy="168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4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2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  <p:bldP spid="3140" grpId="0" animBg="1"/>
      <p:bldP spid="3142" grpId="0" animBg="1"/>
      <p:bldP spid="3143" grpId="0" animBg="1"/>
      <p:bldP spid="3144" grpId="0" animBg="1"/>
      <p:bldP spid="3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8657" y="304804"/>
            <a:ext cx="547260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 w="11430"/>
                <a:solidFill>
                  <a:srgbClr val="264B96"/>
                </a:solidFill>
                <a:effectLst/>
                <a:uLnTx/>
                <a:uFillTx/>
                <a:latin typeface="Georgia"/>
                <a:ea typeface="+mn-ea"/>
                <a:cs typeface="+mn-cs"/>
              </a:rPr>
              <a:t>Математический марафон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359104" y="4172079"/>
            <a:ext cx="20882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14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 w="11430"/>
                <a:solidFill>
                  <a:srgbClr val="264B96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10</a:t>
            </a:r>
            <a:endParaRPr kumimoji="0" lang="ru-RU" sz="4400" b="1" i="0" u="none" strike="noStrike" kern="1200" cap="none" spc="0" normalizeH="0" baseline="0" noProof="0" dirty="0">
              <a:ln w="11430"/>
              <a:solidFill>
                <a:srgbClr val="264B96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3996" y="3725683"/>
            <a:ext cx="1080000" cy="1416012"/>
          </a:xfrm>
          <a:prstGeom prst="rect">
            <a:avLst/>
          </a:prstGeom>
        </p:spPr>
      </p:pic>
      <p:pic>
        <p:nvPicPr>
          <p:cNvPr id="15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44575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016" y="918872"/>
            <a:ext cx="4104456" cy="3290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066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191408" y="3255289"/>
            <a:ext cx="446449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b="1" dirty="0">
                <a:solidFill>
                  <a:srgbClr val="FF0000"/>
                </a:solidFill>
                <a:latin typeface="Helvetica Neue"/>
              </a:rPr>
              <a:t>Ответ</a:t>
            </a:r>
            <a:r>
              <a:rPr lang="ru-RU" sz="2800" dirty="0">
                <a:solidFill>
                  <a:srgbClr val="FF0000"/>
                </a:solidFill>
                <a:latin typeface="Helvetica Neue"/>
              </a:rPr>
              <a:t>: Младшему - 3 года.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0015" y="3627335"/>
            <a:ext cx="1053337" cy="1381054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717561" y="1193575"/>
            <a:ext cx="8318935" cy="1877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dirty="0">
                <a:solidFill>
                  <a:srgbClr val="333333"/>
                </a:solidFill>
                <a:latin typeface="Helvetica Neue"/>
              </a:rPr>
              <a:t>Суммарный возраст членов семьи из 4 человек равняется 68, а 4 года назад равнялся 53. Сколько лет младшему члену семьи?</a:t>
            </a:r>
            <a:r>
              <a:rPr lang="ru-RU" sz="3200" dirty="0">
                <a:latin typeface="Helvetica Neue"/>
              </a:rPr>
              <a:t/>
            </a:r>
            <a:br>
              <a:rPr lang="ru-RU" sz="3200" dirty="0">
                <a:latin typeface="Helvetica Neue"/>
              </a:rPr>
            </a:br>
            <a:endParaRPr lang="ru-RU" sz="3200" b="1" dirty="0">
              <a:ln w="11430"/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838657" y="304804"/>
            <a:ext cx="547260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400" b="1" dirty="0">
                <a:ln w="11430"/>
                <a:solidFill>
                  <a:srgbClr val="264B96"/>
                </a:solidFill>
              </a:rPr>
              <a:t>Математический марафон</a:t>
            </a:r>
          </a:p>
        </p:txBody>
      </p:sp>
      <p:pic>
        <p:nvPicPr>
          <p:cNvPr id="13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328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827584" y="1923678"/>
            <a:ext cx="2592288" cy="131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Парабола</a:t>
            </a:r>
          </a:p>
          <a:p>
            <a:pPr eaLnBrk="1" hangingPunct="1">
              <a:spcBef>
                <a:spcPct val="20000"/>
              </a:spcBef>
            </a:pP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4891" y="3620965"/>
            <a:ext cx="1053338" cy="138105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11560" y="1059582"/>
            <a:ext cx="547260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График квадратичной функции? </a:t>
            </a:r>
            <a:endParaRPr lang="ru-RU" sz="2400" b="1" dirty="0">
              <a:ln w="11430"/>
              <a:solidFill>
                <a:srgbClr val="00206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38657" y="304804"/>
            <a:ext cx="547260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400" b="1" dirty="0">
                <a:ln w="11430"/>
                <a:solidFill>
                  <a:srgbClr val="264B96"/>
                </a:solidFill>
              </a:rPr>
              <a:t>Математический марафон</a:t>
            </a:r>
          </a:p>
        </p:txBody>
      </p:sp>
      <p:pic>
        <p:nvPicPr>
          <p:cNvPr id="15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44575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4048" y="1496510"/>
            <a:ext cx="3005588" cy="299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3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5"/>
              <p:cNvSpPr txBox="1">
                <a:spLocks noChangeArrowheads="1"/>
              </p:cNvSpPr>
              <p:nvPr/>
            </p:nvSpPr>
            <p:spPr bwMode="auto">
              <a:xfrm>
                <a:off x="1619672" y="1521247"/>
                <a:ext cx="1872208" cy="8989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Georgia" pitchFamily="18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Georgia" pitchFamily="18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Georgia" pitchFamily="18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Georgia" pitchFamily="18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Georgia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Georgia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Georgia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Georgia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Georgia" pitchFamily="18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b="1" i="1" dirty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1" i="1" dirty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2800" b="1" i="1" dirty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ru-RU" sz="2800" b="1" i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8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619672" y="1521247"/>
                <a:ext cx="1872208" cy="89896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Прямоугольник 8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21015" y="3639440"/>
            <a:ext cx="1052977" cy="138058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11560" y="1059582"/>
            <a:ext cx="604867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Какую часть часа составляет 20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мин? </a:t>
            </a:r>
            <a:endParaRPr lang="ru-RU" sz="2400" b="1" dirty="0">
              <a:ln w="11430"/>
              <a:solidFill>
                <a:srgbClr val="264B96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38657" y="304804"/>
            <a:ext cx="547260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400" b="1" dirty="0">
                <a:ln w="11430"/>
                <a:solidFill>
                  <a:srgbClr val="264B96"/>
                </a:solidFill>
              </a:rPr>
              <a:t>Математический марафон</a:t>
            </a:r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92088" y="-786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0975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90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635896" y="3486800"/>
            <a:ext cx="266429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Евклид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46786" y="3612452"/>
            <a:ext cx="1073561" cy="140757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80543" y="937918"/>
            <a:ext cx="727280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Основоположник  геометрии. Наши учебники геометрии содержат основные понятия, сформулированные этим древнегреческим учёным</a:t>
            </a:r>
            <a:endParaRPr lang="ru-RU" sz="2800" b="1" dirty="0">
              <a:ln w="11430"/>
              <a:solidFill>
                <a:srgbClr val="00206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38657" y="304804"/>
            <a:ext cx="547260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400" b="1" dirty="0">
                <a:ln w="11430"/>
                <a:solidFill>
                  <a:srgbClr val="264B96"/>
                </a:solidFill>
              </a:rPr>
              <a:t>Математический марафон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97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1835696" y="304805"/>
            <a:ext cx="46805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A40000"/>
                </a:solidFill>
              </a:rPr>
              <a:t>Задачи</a:t>
            </a:r>
            <a:endParaRPr lang="ru-RU" sz="3600" b="1" dirty="0">
              <a:ln w="11430"/>
              <a:solidFill>
                <a:srgbClr val="A4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1017" y="3639289"/>
            <a:ext cx="1053092" cy="1380733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547664" y="2796353"/>
            <a:ext cx="20882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b="1" i="1" dirty="0" smtClean="0">
                <a:solidFill>
                  <a:srgbClr val="C00000"/>
                </a:solidFill>
              </a:rPr>
              <a:t>2100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3568" y="1059582"/>
            <a:ext cx="482453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Отнимите  25% от 2800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3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131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1017" y="3625870"/>
            <a:ext cx="1053092" cy="1380733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832140" y="2419670"/>
            <a:ext cx="34563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b="1" i="1" dirty="0" smtClean="0">
                <a:solidFill>
                  <a:srgbClr val="C00000"/>
                </a:solidFill>
              </a:rPr>
              <a:t>7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3568" y="1059582"/>
            <a:ext cx="482453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dirty="0"/>
              <a:t>У отца шесть сыновей. Каждый сын имеет сестру. Сколько всего детей у этого отца?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35696" y="304805"/>
            <a:ext cx="46805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A40000"/>
                </a:solidFill>
              </a:rPr>
              <a:t>Задачи</a:t>
            </a:r>
            <a:endParaRPr lang="ru-RU" sz="3600" b="1" dirty="0">
              <a:ln w="11430"/>
              <a:solidFill>
                <a:srgbClr val="A40000"/>
              </a:solidFill>
            </a:endParaRPr>
          </a:p>
        </p:txBody>
      </p:sp>
      <p:pic>
        <p:nvPicPr>
          <p:cNvPr id="14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116" y="1652259"/>
            <a:ext cx="2729900" cy="2446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979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1016" y="3531302"/>
            <a:ext cx="1052977" cy="138058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475656" y="3240826"/>
            <a:ext cx="424847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b="1" i="1" dirty="0" smtClean="0">
                <a:solidFill>
                  <a:srgbClr val="C00000"/>
                </a:solidFill>
              </a:rPr>
              <a:t>Его вплотную положили к стене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987574"/>
            <a:ext cx="511256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Карандаш положили на пол и попросили нескольких человек перепрыгнуть его, но не кто не смог этого сделать. Почему?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35696" y="304805"/>
            <a:ext cx="46805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A40000"/>
                </a:solidFill>
              </a:rPr>
              <a:t>Задачи</a:t>
            </a:r>
            <a:endParaRPr lang="ru-RU" sz="3600" b="1" dirty="0">
              <a:ln w="11430"/>
              <a:solidFill>
                <a:srgbClr val="A40000"/>
              </a:solidFill>
            </a:endParaRP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960051"/>
            <a:ext cx="2460399" cy="2859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43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5877" y="3579862"/>
            <a:ext cx="1052977" cy="138058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059832" y="3746933"/>
            <a:ext cx="266429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lvl="0" eaLnBrk="1" hangingPunct="1">
              <a:spcBef>
                <a:spcPct val="20000"/>
              </a:spcBef>
            </a:pPr>
            <a:r>
              <a:rPr lang="ru-RU" sz="48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 часов </a:t>
            </a:r>
            <a:endParaRPr lang="ru-RU" sz="4800" b="1" i="1" dirty="0">
              <a:solidFill>
                <a:srgbClr val="FF0000"/>
              </a:solidFill>
              <a:latin typeface="Georgia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7605" y="1092100"/>
            <a:ext cx="8424936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педсовет собрались 40 строгих учительниц и все по очереди стали ругать одного печального третьеклассника. Каждая учительница ругала беднягу по 12 мин. Сколько часов ругали печального третьеклассника? </a:t>
            </a:r>
            <a:endParaRPr lang="ru-RU" sz="2800" b="1" dirty="0">
              <a:ln w="11430"/>
              <a:solidFill>
                <a:srgbClr val="00206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35696" y="304805"/>
            <a:ext cx="46805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A40000"/>
                </a:solidFill>
              </a:rPr>
              <a:t>Задачи</a:t>
            </a:r>
            <a:endParaRPr lang="ru-RU" sz="3600" b="1" dirty="0">
              <a:ln w="11430"/>
              <a:solidFill>
                <a:srgbClr val="A40000"/>
              </a:solidFill>
            </a:endParaRPr>
          </a:p>
        </p:txBody>
      </p:sp>
      <p:pic>
        <p:nvPicPr>
          <p:cNvPr id="14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2267" y="2848677"/>
            <a:ext cx="1987468" cy="214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15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93025" y="3537644"/>
            <a:ext cx="1052976" cy="1380581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162129" y="3646236"/>
            <a:ext cx="6027654" cy="1163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b="1" dirty="0" smtClean="0">
                <a:solidFill>
                  <a:srgbClr val="6F3505"/>
                </a:solidFill>
                <a:latin typeface="Arial" charset="0"/>
              </a:rPr>
              <a:t>1;   -3</a:t>
            </a:r>
          </a:p>
          <a:p>
            <a:pPr eaLnBrk="1" hangingPunct="1">
              <a:spcBef>
                <a:spcPct val="20000"/>
              </a:spcBef>
            </a:pPr>
            <a:r>
              <a:rPr lang="ru-RU" sz="2800" b="1" i="1" dirty="0" smtClean="0">
                <a:solidFill>
                  <a:srgbClr val="C00000"/>
                </a:solidFill>
              </a:rPr>
              <a:t> 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3959932" y="1349801"/>
                <a:ext cx="3760874" cy="72186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32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ru-RU" sz="3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ru-RU" sz="3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+2</m:t>
                      </m:r>
                      <m:r>
                        <a:rPr lang="ru-RU" sz="3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ru-RU" sz="3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−3=0</m:t>
                      </m:r>
                    </m:oMath>
                  </m:oMathPara>
                </a14:m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9932" y="1349801"/>
                <a:ext cx="3760874" cy="72186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Прямоугольник 12"/>
          <p:cNvSpPr/>
          <p:nvPr/>
        </p:nvSpPr>
        <p:spPr>
          <a:xfrm>
            <a:off x="1835696" y="304805"/>
            <a:ext cx="46805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A40000"/>
                </a:solidFill>
              </a:rPr>
              <a:t>Задачи</a:t>
            </a:r>
            <a:endParaRPr lang="ru-RU" sz="3600" b="1" dirty="0">
              <a:ln w="11430"/>
              <a:solidFill>
                <a:srgbClr val="A40000"/>
              </a:solidFill>
            </a:endParaRPr>
          </a:p>
        </p:txBody>
      </p:sp>
      <p:pic>
        <p:nvPicPr>
          <p:cNvPr id="14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9513" y="1349801"/>
            <a:ext cx="3401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prstClr val="black"/>
                </a:solidFill>
              </a:rPr>
              <a:t>Решить уравнение: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117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9BBB59">
                    <a:lumMod val="50000"/>
                  </a:srgbClr>
                </a:solidFill>
              </a:rPr>
              <a:t>Головоломки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668344" y="22324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0901" y="3579119"/>
            <a:ext cx="1044063" cy="1368895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39552" y="1059582"/>
            <a:ext cx="71287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solidFill>
                  <a:srgbClr val="37441C"/>
                </a:solidFill>
              </a:rPr>
              <a:t>Что вы видите на фото?</a:t>
            </a:r>
            <a:endParaRPr lang="ru-RU" sz="2400" b="1" dirty="0">
              <a:solidFill>
                <a:srgbClr val="37441C"/>
              </a:solidFill>
            </a:endParaRPr>
          </a:p>
        </p:txBody>
      </p:sp>
      <p:pic>
        <p:nvPicPr>
          <p:cNvPr id="14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951135"/>
            <a:ext cx="3231818" cy="355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39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9BBB59">
                    <a:lumMod val="50000"/>
                  </a:srgbClr>
                </a:solidFill>
              </a:rPr>
              <a:t>Головоломки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93024" y="3567433"/>
            <a:ext cx="1052976" cy="1380581"/>
          </a:xfrm>
          <a:prstGeom prst="rect">
            <a:avLst/>
          </a:prstGeom>
        </p:spPr>
      </p:pic>
      <p:pic>
        <p:nvPicPr>
          <p:cNvPr id="14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973012" y="356743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endParaRPr lang="ru-RU" kern="0" dirty="0">
              <a:solidFill>
                <a:sysClr val="windowText" lastClr="0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512" y="865555"/>
            <a:ext cx="8492464" cy="3310415"/>
          </a:xfrm>
          <a:prstGeom prst="rect">
            <a:avLst/>
          </a:prstGeom>
        </p:spPr>
      </p:pic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3059832" y="4171870"/>
            <a:ext cx="453354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b="1" dirty="0"/>
              <a:t>Играет в шахматы </a:t>
            </a:r>
            <a:r>
              <a:rPr lang="ru-RU" sz="2800" b="1" i="1" dirty="0" smtClean="0">
                <a:solidFill>
                  <a:srgbClr val="C00000"/>
                </a:solidFill>
              </a:rPr>
              <a:t> 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79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9BBB59">
                    <a:lumMod val="50000"/>
                  </a:srgbClr>
                </a:solidFill>
              </a:rPr>
              <a:t>Головоломки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1016" y="3567433"/>
            <a:ext cx="1052976" cy="1380581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915816" y="2855316"/>
            <a:ext cx="37849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kumimoji="1" lang="ru-RU" sz="28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Всего </a:t>
            </a:r>
            <a:r>
              <a:rPr kumimoji="1" lang="ru-RU" sz="2800" b="1" kern="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летело 3 утки</a:t>
            </a:r>
            <a:endParaRPr lang="ru-RU" sz="2800" b="1" i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1070975"/>
            <a:ext cx="741682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kumimoji="1" lang="ru-RU" sz="2800" kern="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Летели утки: одна впереди и две позади, одна позади и две впереди, одна между двумя и три в ряд. Сколько всего летело уток?</a:t>
            </a:r>
            <a:endParaRPr lang="ru-RU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4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4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9BBB59">
                    <a:lumMod val="50000"/>
                  </a:srgbClr>
                </a:solidFill>
              </a:rPr>
              <a:t>Головоломки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92901" y="3579863"/>
            <a:ext cx="1043496" cy="1368151"/>
          </a:xfrm>
          <a:prstGeom prst="rect">
            <a:avLst/>
          </a:prstGeom>
        </p:spPr>
      </p:pic>
      <p:pic>
        <p:nvPicPr>
          <p:cNvPr id="14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51315"/>
            <a:ext cx="4324350" cy="1295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1981623" y="2971474"/>
            <a:ext cx="4322439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08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1430"/>
                <a:solidFill>
                  <a:srgbClr val="9BBB59">
                    <a:lumMod val="50000"/>
                  </a:srgbClr>
                </a:solidFill>
                <a:effectLst/>
                <a:uLnTx/>
                <a:uFillTx/>
                <a:latin typeface="Georgia"/>
                <a:ea typeface="+mn-ea"/>
                <a:cs typeface="+mn-cs"/>
              </a:rPr>
              <a:t>Головоломки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 w="11430"/>
                <a:solidFill>
                  <a:srgbClr val="00763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50</a:t>
            </a:r>
            <a:endParaRPr kumimoji="0" lang="ru-RU" sz="4400" b="1" i="0" u="none" strike="noStrike" kern="1200" cap="none" spc="0" normalizeH="0" baseline="0" noProof="0" dirty="0">
              <a:ln w="11430"/>
              <a:solidFill>
                <a:srgbClr val="007635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04346" y="3579862"/>
            <a:ext cx="1055856" cy="1384357"/>
          </a:xfrm>
          <a:prstGeom prst="rect">
            <a:avLst/>
          </a:prstGeom>
        </p:spPr>
      </p:pic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838656" y="2752426"/>
            <a:ext cx="6261735" cy="2603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elvetica Neue"/>
              </a:rPr>
              <a:t>Ответ</a:t>
            </a:r>
            <a:r>
              <a:rPr lang="ru-RU" sz="48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elvetica Neue"/>
              </a:rPr>
              <a:t>: (5-1/5)*5=24</a:t>
            </a:r>
            <a:endParaRPr lang="ru-RU" sz="4800" b="1" i="1" dirty="0">
              <a:solidFill>
                <a:srgbClr val="FF0000"/>
              </a:solidFill>
              <a:latin typeface="Georgi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endParaRPr kumimoji="0" lang="ru-RU" sz="48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1117" y="1015995"/>
            <a:ext cx="81784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чисел 5, 5, 5, 1 и простых арифметических действий «+», «-» «*», «/» нужно получить число 24.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073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838657" y="304804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3600" b="1" dirty="0">
                <a:ln w="11430"/>
                <a:solidFill>
                  <a:srgbClr val="8064A2">
                    <a:lumMod val="75000"/>
                  </a:srgbClr>
                </a:solidFill>
              </a:rPr>
              <a:t>Загадки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33518" y="3553014"/>
            <a:ext cx="1063973" cy="1395000"/>
          </a:xfrm>
          <a:prstGeom prst="rect">
            <a:avLst/>
          </a:prstGeom>
        </p:spPr>
      </p:pic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12919" y="1179460"/>
            <a:ext cx="75600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/>
              <a:t>Как человеку не спать 8 дней? 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520752" y="2283718"/>
            <a:ext cx="37444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b="1" dirty="0">
                <a:solidFill>
                  <a:srgbClr val="FF0000"/>
                </a:solidFill>
              </a:rPr>
              <a:t>Спать по ночам 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69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10783" y="3612452"/>
            <a:ext cx="1073561" cy="1407570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851920" y="2499742"/>
            <a:ext cx="21602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b="1" i="1" dirty="0" smtClean="0">
                <a:solidFill>
                  <a:srgbClr val="C00000"/>
                </a:solidFill>
              </a:rPr>
              <a:t>Доля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8517" y="794739"/>
            <a:ext cx="7992888" cy="25053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14300"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629DD1"/>
              </a:buClr>
              <a:defRPr/>
            </a:pPr>
            <a:r>
              <a:rPr lang="ru-RU" sz="3200" b="1" spc="150" dirty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3200" b="1" spc="150" dirty="0" smtClean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   </a:t>
            </a:r>
            <a:r>
              <a:rPr lang="ru-RU" sz="3200" spc="150" dirty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Женская, </a:t>
            </a:r>
          </a:p>
          <a:p>
            <a:pPr marL="114300"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629DD1"/>
              </a:buClr>
              <a:defRPr/>
            </a:pPr>
            <a:r>
              <a:rPr lang="ru-RU" sz="3200" spc="150" dirty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    львиная, </a:t>
            </a:r>
          </a:p>
          <a:p>
            <a:pPr marL="114300"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629DD1"/>
              </a:buClr>
              <a:defRPr/>
            </a:pPr>
            <a:r>
              <a:rPr lang="ru-RU" sz="3200" spc="150" dirty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    тяжёлая, …</a:t>
            </a:r>
            <a:endParaRPr lang="ru-RU" sz="3200" spc="150" dirty="0">
              <a:solidFill>
                <a:srgbClr val="072C62"/>
              </a:solidFill>
              <a:latin typeface="Arial Black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38657" y="304804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4">
                    <a:lumMod val="75000"/>
                  </a:schemeClr>
                </a:solidFill>
              </a:rPr>
              <a:t>Загадки</a:t>
            </a:r>
            <a:endParaRPr lang="ru-RU" sz="3600" b="1" dirty="0">
              <a:ln w="11430"/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669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34360" y="3507854"/>
            <a:ext cx="1098417" cy="1440160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409818" y="3062136"/>
            <a:ext cx="327077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Треугольник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563" y="1108213"/>
            <a:ext cx="7632848" cy="184050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68263" lvl="0" fontAlgn="base">
              <a:spcBef>
                <a:spcPct val="20000"/>
              </a:spcBef>
              <a:spcAft>
                <a:spcPct val="0"/>
              </a:spcAft>
              <a:buClr>
                <a:srgbClr val="629DD1"/>
              </a:buClr>
              <a:defRPr/>
            </a:pPr>
            <a:r>
              <a:rPr lang="ru-RU" sz="3200" spc="150" dirty="0" smtClean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    Бермудский</a:t>
            </a:r>
            <a:r>
              <a:rPr lang="ru-RU" sz="3200" spc="150" dirty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,</a:t>
            </a:r>
          </a:p>
          <a:p>
            <a:pPr marL="68263" lvl="0" fontAlgn="base">
              <a:spcBef>
                <a:spcPct val="20000"/>
              </a:spcBef>
              <a:spcAft>
                <a:spcPct val="0"/>
              </a:spcAft>
              <a:buClr>
                <a:srgbClr val="629DD1"/>
              </a:buClr>
              <a:defRPr/>
            </a:pPr>
            <a:r>
              <a:rPr lang="ru-RU" sz="3200" spc="150" dirty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     любовный,</a:t>
            </a:r>
          </a:p>
          <a:p>
            <a:pPr marL="68263" lvl="0" fontAlgn="base">
              <a:spcBef>
                <a:spcPct val="20000"/>
              </a:spcBef>
              <a:spcAft>
                <a:spcPct val="0"/>
              </a:spcAft>
              <a:buClr>
                <a:srgbClr val="629DD1"/>
              </a:buClr>
              <a:defRPr/>
            </a:pPr>
            <a:r>
              <a:rPr lang="ru-RU" sz="3200" spc="150" dirty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     равнобедренный</a:t>
            </a:r>
            <a:r>
              <a:rPr lang="ru-RU" sz="3600" spc="150" dirty="0">
                <a:solidFill>
                  <a:srgbClr val="072C62"/>
                </a:solidFill>
                <a:latin typeface="Arial Black" pitchFamily="34" charset="0"/>
                <a:cs typeface="Times New Roman" pitchFamily="18" charset="0"/>
              </a:rPr>
              <a:t>,… </a:t>
            </a:r>
            <a:endParaRPr lang="ru-RU" sz="3600" spc="150" dirty="0">
              <a:solidFill>
                <a:srgbClr val="072C62"/>
              </a:solidFill>
              <a:latin typeface="Arial Black" pitchFamily="34" charset="0"/>
            </a:endParaRP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2777" y="200371"/>
            <a:ext cx="5468586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3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19326" y="3468436"/>
            <a:ext cx="1128482" cy="1479578"/>
          </a:xfrm>
          <a:prstGeom prst="rect">
            <a:avLst/>
          </a:prstGeom>
        </p:spPr>
      </p:pic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838657" y="304804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4">
                    <a:lumMod val="75000"/>
                  </a:schemeClr>
                </a:solidFill>
              </a:rPr>
              <a:t>Загадки</a:t>
            </a:r>
            <a:endParaRPr lang="ru-RU" sz="3600" b="1" dirty="0">
              <a:ln w="11430"/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59860" y="1179460"/>
            <a:ext cx="61561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Идет то в гору, то с горы, но остается на месте.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03380" y="2931790"/>
            <a:ext cx="19431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Дорога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7342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34360" y="3507854"/>
            <a:ext cx="1098417" cy="1440160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779912" y="1995686"/>
            <a:ext cx="20567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3600" b="1" dirty="0">
                <a:solidFill>
                  <a:srgbClr val="6F3505"/>
                </a:solidFill>
              </a:rPr>
              <a:t>Стонет</a:t>
            </a:r>
            <a:r>
              <a:rPr lang="ru-RU" sz="2800" dirty="0"/>
              <a:t> 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1059582"/>
            <a:ext cx="828092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dirty="0"/>
              <a:t>В каком слове «нет» употребляется 100 раз? </a:t>
            </a:r>
            <a:endParaRPr lang="ru-RU" sz="2400" b="1" dirty="0">
              <a:solidFill>
                <a:srgbClr val="5A2781"/>
              </a:solidFill>
            </a:endParaRP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8657" y="304804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4">
                    <a:lumMod val="75000"/>
                  </a:schemeClr>
                </a:solidFill>
              </a:rPr>
              <a:t>Загадки</a:t>
            </a:r>
            <a:endParaRPr lang="ru-RU" sz="3600" b="1" dirty="0">
              <a:ln w="11430"/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26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835696" y="304804"/>
            <a:ext cx="547556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F79646">
                    <a:lumMod val="50000"/>
                  </a:srgbClr>
                </a:solidFill>
              </a:rPr>
              <a:t>Повезет не повезет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07505" y="3472644"/>
            <a:ext cx="1152128" cy="151058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115616" y="987574"/>
            <a:ext cx="331236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solidFill>
                  <a:srgbClr val="6F3505"/>
                </a:solidFill>
              </a:rPr>
              <a:t>Сладкий приз ВАШ</a:t>
            </a:r>
            <a:endParaRPr lang="ru-RU" sz="2400" b="1" dirty="0">
              <a:solidFill>
                <a:srgbClr val="6F3505"/>
              </a:solidFill>
            </a:endParaRP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to-world-travel.ru/img/2015/042507/273599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943978"/>
            <a:ext cx="3744416" cy="3788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8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06368" y="3507854"/>
            <a:ext cx="1098417" cy="144016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F79646">
                    <a:lumMod val="50000"/>
                  </a:srgbClr>
                </a:solidFill>
              </a:rPr>
              <a:t>Повезет не повезет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987574"/>
            <a:ext cx="63367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base"/>
            <a:r>
              <a:rPr lang="ru-RU" sz="2400" b="1" dirty="0" smtClean="0">
                <a:solidFill>
                  <a:srgbClr val="6F3505"/>
                </a:solidFill>
              </a:rPr>
              <a:t>Вы заработали </a:t>
            </a:r>
            <a:r>
              <a:rPr lang="ru-RU" sz="5400" b="1" dirty="0" smtClean="0">
                <a:solidFill>
                  <a:srgbClr val="6F3505"/>
                </a:solidFill>
              </a:rPr>
              <a:t>10</a:t>
            </a:r>
            <a:r>
              <a:rPr lang="ru-RU" sz="2400" b="1" dirty="0" smtClean="0">
                <a:solidFill>
                  <a:srgbClr val="6F3505"/>
                </a:solidFill>
              </a:rPr>
              <a:t> баллов</a:t>
            </a:r>
            <a:endParaRPr lang="ru-RU" sz="2400" b="1" dirty="0">
              <a:solidFill>
                <a:srgbClr val="6F3505"/>
              </a:solidFill>
            </a:endParaRPr>
          </a:p>
        </p:txBody>
      </p:sp>
      <p:pic>
        <p:nvPicPr>
          <p:cNvPr id="13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559" y="1779662"/>
            <a:ext cx="3510457" cy="2281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1835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3" y="3436640"/>
            <a:ext cx="1152128" cy="151058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F79646">
                    <a:lumMod val="50000"/>
                  </a:srgbClr>
                </a:solidFill>
              </a:rPr>
              <a:t>Повезет не повезет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3528" y="987574"/>
            <a:ext cx="5184576" cy="12926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solidFill>
                  <a:srgbClr val="6F3505"/>
                </a:solidFill>
              </a:rPr>
              <a:t>Вы заработали </a:t>
            </a:r>
            <a:r>
              <a:rPr lang="ru-RU" sz="5400" b="1" dirty="0" smtClean="0">
                <a:solidFill>
                  <a:srgbClr val="6F3505"/>
                </a:solidFill>
              </a:rPr>
              <a:t>10</a:t>
            </a:r>
            <a:r>
              <a:rPr lang="ru-RU" sz="2400" b="1" dirty="0" smtClean="0">
                <a:solidFill>
                  <a:srgbClr val="6F3505"/>
                </a:solidFill>
              </a:rPr>
              <a:t> баллов для команды соперников</a:t>
            </a:r>
            <a:endParaRPr lang="ru-RU" sz="2400" b="1" dirty="0">
              <a:solidFill>
                <a:srgbClr val="6F3505"/>
              </a:solidFill>
            </a:endParaRP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309" y="1553521"/>
            <a:ext cx="3276707" cy="2373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745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06368" y="3507854"/>
            <a:ext cx="1098417" cy="144016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F79646">
                    <a:lumMod val="50000"/>
                  </a:srgbClr>
                </a:solidFill>
              </a:rPr>
              <a:t>Повезет не повезет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987574"/>
            <a:ext cx="54006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solidFill>
                  <a:srgbClr val="6F3505"/>
                </a:solidFill>
              </a:rPr>
              <a:t>Вы лишены </a:t>
            </a:r>
            <a:r>
              <a:rPr lang="ru-RU" sz="2400" b="1" dirty="0" smtClean="0">
                <a:solidFill>
                  <a:srgbClr val="6F3505"/>
                </a:solidFill>
              </a:rPr>
              <a:t>20</a:t>
            </a:r>
            <a:r>
              <a:rPr lang="ru-RU" sz="2400" b="1" dirty="0" smtClean="0">
                <a:solidFill>
                  <a:srgbClr val="6F3505"/>
                </a:solidFill>
              </a:rPr>
              <a:t> </a:t>
            </a:r>
            <a:r>
              <a:rPr lang="ru-RU" sz="2400" b="1" dirty="0" smtClean="0">
                <a:solidFill>
                  <a:srgbClr val="6F3505"/>
                </a:solidFill>
              </a:rPr>
              <a:t>баллов</a:t>
            </a:r>
            <a:endParaRPr lang="ru-RU" sz="2400" b="1" dirty="0">
              <a:solidFill>
                <a:srgbClr val="6F3505"/>
              </a:solidFill>
            </a:endParaRPr>
          </a:p>
        </p:txBody>
      </p:sp>
      <p:pic>
        <p:nvPicPr>
          <p:cNvPr id="13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019" y="1372692"/>
            <a:ext cx="3538736" cy="2211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021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7720806" y="410019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3" y="3436640"/>
            <a:ext cx="1152128" cy="151058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907704" y="304805"/>
            <a:ext cx="540356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>
                <a:ln w="11430"/>
                <a:solidFill>
                  <a:srgbClr val="F79646">
                    <a:lumMod val="50000"/>
                  </a:srgbClr>
                </a:solidFill>
              </a:rPr>
              <a:t>Повезет не повезет</a:t>
            </a:r>
          </a:p>
        </p:txBody>
      </p:sp>
      <p:pic>
        <p:nvPicPr>
          <p:cNvPr id="13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tretch>
            <a:fillRect/>
          </a:stretch>
        </p:blipFill>
        <p:spPr bwMode="auto">
          <a:xfrm>
            <a:off x="8307874" y="3926574"/>
            <a:ext cx="728622" cy="1075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2362" y="1179460"/>
            <a:ext cx="5712447" cy="3724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33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 smtClean="0">
                <a:ln w="11430"/>
                <a:solidFill>
                  <a:srgbClr val="F79646">
                    <a:lumMod val="50000"/>
                  </a:srgbClr>
                </a:solidFill>
              </a:rPr>
              <a:t>Конкурс Капитанов</a:t>
            </a:r>
            <a:endParaRPr lang="ru-RU" sz="2800" b="1" dirty="0">
              <a:ln w="11430"/>
              <a:solidFill>
                <a:srgbClr val="F79646">
                  <a:lumMod val="50000"/>
                </a:srgbClr>
              </a:solidFill>
            </a:endParaRPr>
          </a:p>
        </p:txBody>
      </p:sp>
      <p:pic>
        <p:nvPicPr>
          <p:cNvPr id="4" name="Рисунок 3" descr="3d78fe2d9f15d2bd64bdf261638ca00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131840" y="1131590"/>
            <a:ext cx="3240359" cy="347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62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bfd9b05c05e5b9ca555d8a79ac84e66a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0"/>
            <a:ext cx="4032448" cy="49906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21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dn1.ozone.ru/multimedia/10367324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11510"/>
            <a:ext cx="530801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00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38657" y="304804"/>
            <a:ext cx="54726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dirty="0" smtClean="0">
                <a:ln w="11430"/>
                <a:solidFill>
                  <a:srgbClr val="F79646">
                    <a:lumMod val="50000"/>
                  </a:srgbClr>
                </a:solidFill>
              </a:rPr>
              <a:t>Конкурс Капитанов</a:t>
            </a:r>
            <a:endParaRPr lang="ru-RU" sz="2800" b="1" dirty="0">
              <a:ln w="11430"/>
              <a:solidFill>
                <a:srgbClr val="F79646">
                  <a:lumMod val="50000"/>
                </a:srgbClr>
              </a:solidFill>
            </a:endParaRPr>
          </a:p>
        </p:txBody>
      </p:sp>
      <p:pic>
        <p:nvPicPr>
          <p:cNvPr id="4" name="Рисунок 3" descr="3d78fe2d9f15d2bd64bdf261638ca00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292080" y="828024"/>
            <a:ext cx="3240359" cy="34702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1059582"/>
            <a:ext cx="540060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8050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Здесь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находится такой предмет, который когда–то являлся большой роскошью. А технология его изготовления долгое время оставалась под большим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секретом</a:t>
            </a:r>
            <a:endParaRPr lang="ru-RU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4801" y="3435846"/>
            <a:ext cx="2317494" cy="6227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08050" lvl="0" algn="just">
              <a:lnSpc>
                <a:spcPct val="115000"/>
              </a:lnSpc>
            </a:pP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Бумага</a:t>
            </a:r>
            <a:endParaRPr lang="ru-RU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165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755576" y="699542"/>
            <a:ext cx="7696200" cy="2561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Какое из чисел самое маленькое?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    А.                      В.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    Б.                       Г.   </a:t>
            </a:r>
            <a:r>
              <a:rPr kumimoji="0" 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4</a:t>
            </a: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6345308"/>
              </p:ext>
            </p:extLst>
          </p:nvPr>
        </p:nvGraphicFramePr>
        <p:xfrm>
          <a:off x="1763688" y="1275606"/>
          <a:ext cx="100012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Формула" r:id="rId3" imgW="304668" imgH="228501" progId="Equation.3">
                  <p:embed/>
                </p:oleObj>
              </mc:Choice>
              <mc:Fallback>
                <p:oleObj name="Формула" r:id="rId3" imgW="304668" imgH="22850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1275606"/>
                        <a:ext cx="1000125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70162"/>
            <a:ext cx="10001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75606"/>
            <a:ext cx="7143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28012"/>
            <a:ext cx="1000125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3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9502"/>
            <a:ext cx="3988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/>
                <a:ea typeface="Times New Roman"/>
              </a:rPr>
              <a:t>Что больше 2 см или 23 мм?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05958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latin typeface="Times New Roman"/>
                <a:ea typeface="Times New Roman"/>
              </a:rPr>
              <a:t>Это все математические термины: дискриминант, дискант, дифференциал? 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8998" y="270151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latin typeface="Times New Roman"/>
                <a:ea typeface="Times New Roman"/>
              </a:rPr>
              <a:t>Единица измерения скорости  у морских </a:t>
            </a:r>
            <a:r>
              <a:rPr lang="ru-RU" sz="2400" dirty="0" smtClean="0">
                <a:latin typeface="Times New Roman"/>
                <a:ea typeface="Times New Roman"/>
              </a:rPr>
              <a:t>судов.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408391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latin typeface="Times New Roman"/>
                <a:ea typeface="Times New Roman"/>
              </a:rPr>
              <a:t>Акробатика, комбинаторика, аэробика. Что здесь лишнее?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111089" y="339502"/>
            <a:ext cx="9605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23 мм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99718" y="1263376"/>
            <a:ext cx="27832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Дискант 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Times New Roman"/>
              </a:rPr>
              <a:t>– высокий </a:t>
            </a:r>
            <a:endParaRPr lang="ru-RU" sz="2400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lvl="0"/>
            <a:r>
              <a:rPr lang="ru-RU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детский голос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13448" y="2701519"/>
            <a:ext cx="17558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>
                <a:solidFill>
                  <a:srgbClr val="FF0000"/>
                </a:solidFill>
                <a:latin typeface="Times New Roman"/>
                <a:ea typeface="Times New Roman"/>
              </a:rPr>
              <a:t>У</a:t>
            </a:r>
            <a:r>
              <a:rPr lang="ru-RU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злов  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Times New Roman"/>
              </a:rPr>
              <a:t>в </a:t>
            </a:r>
            <a:r>
              <a:rPr lang="ru-RU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час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33812" y="4314749"/>
            <a:ext cx="2217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Комбинаторика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11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60000"/>
      </a:hlink>
      <a:folHlink>
        <a:srgbClr val="E36C09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3484</TotalTime>
  <Words>529</Words>
  <Application>Microsoft Office PowerPoint</Application>
  <PresentationFormat>Экран (16:9)</PresentationFormat>
  <Paragraphs>172</Paragraphs>
  <Slides>33</Slides>
  <Notes>27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3" baseType="lpstr">
      <vt:lpstr>Arial</vt:lpstr>
      <vt:lpstr>Arial Black</vt:lpstr>
      <vt:lpstr>Calibri</vt:lpstr>
      <vt:lpstr>Cambria Math</vt:lpstr>
      <vt:lpstr>Comic Sans MS</vt:lpstr>
      <vt:lpstr>Georgia</vt:lpstr>
      <vt:lpstr>Helvetica Neue</vt:lpstr>
      <vt:lpstr>Times New Roman</vt:lpstr>
      <vt:lpstr>Тема Office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Ранько Елена</dc:creator>
  <cp:lastModifiedBy>Пользователь Windows</cp:lastModifiedBy>
  <cp:revision>308</cp:revision>
  <dcterms:created xsi:type="dcterms:W3CDTF">2015-05-04T12:07:23Z</dcterms:created>
  <dcterms:modified xsi:type="dcterms:W3CDTF">2022-02-17T10:08:05Z</dcterms:modified>
</cp:coreProperties>
</file>