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03A27BA-488C-4B6B-BF2D-6C1C6453F111}">
          <p14:sldIdLst>
            <p14:sldId id="256"/>
            <p14:sldId id="267"/>
            <p14:sldId id="257"/>
            <p14:sldId id="261"/>
            <p14:sldId id="262"/>
            <p14:sldId id="263"/>
            <p14:sldId id="264"/>
            <p14:sldId id="265"/>
            <p14:sldId id="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642C"/>
    <a:srgbClr val="111111"/>
    <a:srgbClr val="29292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76" autoAdjust="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4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78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454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664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16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2578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9280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85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4035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35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21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079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8489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942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375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721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20113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839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32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2952328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marL="12700" marR="25400" indent="26670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</a:pPr>
            <a:r>
              <a:rPr lang="ru-RU" b="1" dirty="0">
                <a:solidFill>
                  <a:srgbClr val="292929"/>
                </a:solidFill>
                <a:latin typeface="Times New Roman"/>
                <a:ea typeface="Calibri"/>
                <a:cs typeface="Times New Roman"/>
              </a:rPr>
              <a:t>Профессиональная адаптация обучающихся 2-4 курсов на практике в рамках дуального  </a:t>
            </a:r>
            <a:r>
              <a:rPr lang="ru-RU" b="1" dirty="0" smtClean="0">
                <a:solidFill>
                  <a:srgbClr val="292929"/>
                </a:solidFill>
                <a:latin typeface="Times New Roman"/>
                <a:ea typeface="Calibri"/>
                <a:cs typeface="Times New Roman"/>
              </a:rPr>
              <a:t>обучения</a:t>
            </a:r>
            <a:br>
              <a:rPr lang="ru-RU" b="1" dirty="0" smtClean="0">
                <a:solidFill>
                  <a:srgbClr val="292929"/>
                </a:solidFill>
                <a:latin typeface="Times New Roman"/>
                <a:ea typeface="Calibri"/>
                <a:cs typeface="Times New Roman"/>
              </a:rPr>
            </a:br>
            <a:r>
              <a:rPr lang="ru-RU" dirty="0">
                <a:solidFill>
                  <a:srgbClr val="292929"/>
                </a:solidFill>
                <a:latin typeface="Times New Roman"/>
                <a:ea typeface="Calibri"/>
              </a:rPr>
              <a:t/>
            </a:r>
            <a:br>
              <a:rPr lang="ru-RU" dirty="0">
                <a:solidFill>
                  <a:srgbClr val="292929"/>
                </a:solidFill>
                <a:latin typeface="Times New Roman"/>
                <a:ea typeface="Calibri"/>
              </a:rPr>
            </a:br>
            <a:endParaRPr lang="ru-RU" dirty="0">
              <a:solidFill>
                <a:srgbClr val="29292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246043"/>
          </a:xfrm>
        </p:spPr>
        <p:txBody>
          <a:bodyPr>
            <a:normAutofit/>
          </a:bodyPr>
          <a:lstStyle/>
          <a:p>
            <a:pPr marL="12700" marR="25400" indent="347345">
              <a:lnSpc>
                <a:spcPts val="2400"/>
              </a:lnSpc>
              <a:spcBef>
                <a:spcPts val="300"/>
              </a:spcBef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12700" marR="25400" indent="347345">
              <a:lnSpc>
                <a:spcPts val="2400"/>
              </a:lnSpc>
              <a:spcBef>
                <a:spcPts val="300"/>
              </a:spcBef>
              <a:spcAft>
                <a:spcPts val="0"/>
              </a:spcAft>
            </a:pPr>
            <a:endParaRPr lang="ru-RU" sz="20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12700" marR="25400" indent="347345">
              <a:lnSpc>
                <a:spcPts val="2400"/>
              </a:lnSpc>
              <a:spcBef>
                <a:spcPts val="300"/>
              </a:spcBef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12700" marR="25400" indent="0">
              <a:lnSpc>
                <a:spcPts val="24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                  </a:t>
            </a:r>
            <a:endParaRPr lang="ru-RU" sz="2000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194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28141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865" y="1412777"/>
            <a:ext cx="6798736" cy="4522356"/>
          </a:xfrm>
        </p:spPr>
        <p:txBody>
          <a:bodyPr/>
          <a:lstStyle/>
          <a:p>
            <a:pPr marL="12700" marR="25400" lvl="0" indent="347345">
              <a:lnSpc>
                <a:spcPts val="2400"/>
              </a:lnSpc>
              <a:spcBef>
                <a:spcPts val="300"/>
              </a:spcBef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Важной целью нашего образовательного учреждения профессионального образования 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является</a:t>
            </a:r>
            <a:r>
              <a:rPr lang="ru-RU" sz="2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i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подготовка конкурентоспособных специалистов, востребованных на современном рынке труда. </a:t>
            </a:r>
            <a:endParaRPr lang="ru-RU" sz="2000" i="1" dirty="0">
              <a:solidFill>
                <a:srgbClr val="FF0000"/>
              </a:solidFill>
              <a:latin typeface="Times New Roman"/>
              <a:ea typeface="Calibri"/>
            </a:endParaRPr>
          </a:p>
          <a:p>
            <a:pPr marL="12700" marR="25400" lvl="0" indent="347345" algn="just">
              <a:lnSpc>
                <a:spcPts val="2400"/>
              </a:lnSpc>
              <a:spcBef>
                <a:spcPts val="300"/>
              </a:spcBef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Традиционно под конкурентоспособностью принято понимать: 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показатель качества подготовки и возможность реализации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профессиональных и личностных качеств обучающихся  в интересах современного производства.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412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8229600" cy="350912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профессиональной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адаптации обучающихся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выделить следующие ОСНОВНЫЕ  компоненты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0506" y="1600725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sz="2000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i="1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деятельность педагога</a:t>
            </a:r>
            <a:r>
              <a:rPr lang="ru-RU" sz="2000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1700" dirty="0">
                <a:latin typeface="Times New Roman"/>
                <a:ea typeface="Times New Roman"/>
                <a:cs typeface="Times New Roman"/>
              </a:rPr>
              <a:t> прямая причинная связь (личностно ориентированное обучение, выстраивание субъект-субъектных </a:t>
            </a:r>
            <a:r>
              <a:rPr lang="ru-RU" sz="1700" i="1" dirty="0">
                <a:latin typeface="Times New Roman"/>
                <a:ea typeface="Times New Roman"/>
                <a:cs typeface="Times New Roman"/>
              </a:rPr>
              <a:t>отношений, </a:t>
            </a:r>
            <a:r>
              <a:rPr lang="ru-RU" sz="1700" i="1" dirty="0" err="1">
                <a:latin typeface="Times New Roman"/>
                <a:ea typeface="Times New Roman"/>
                <a:cs typeface="Times New Roman"/>
              </a:rPr>
              <a:t>компетентностный</a:t>
            </a:r>
            <a:r>
              <a:rPr lang="ru-RU" sz="1700" i="1" dirty="0">
                <a:latin typeface="Times New Roman"/>
                <a:ea typeface="Times New Roman"/>
                <a:cs typeface="Times New Roman"/>
              </a:rPr>
              <a:t> подход и пр.);</a:t>
            </a:r>
            <a:endParaRPr lang="ru-RU" sz="17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544" y="3265550"/>
            <a:ext cx="4464496" cy="1500996"/>
          </a:xfrm>
        </p:spPr>
        <p:txBody>
          <a:bodyPr>
            <a:normAutofit fontScale="92500" lnSpcReduction="1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sz="2000" i="1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- деятельность обучающегося</a:t>
            </a:r>
            <a:r>
              <a:rPr lang="ru-RU" sz="2000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 - </a:t>
            </a:r>
            <a:r>
              <a:rPr lang="ru-RU" sz="1700" dirty="0">
                <a:latin typeface="Times New Roman"/>
                <a:ea typeface="Times New Roman"/>
                <a:cs typeface="Times New Roman"/>
              </a:rPr>
              <a:t>обратная рефлексивная связь (вариативность деятельности, формирование </a:t>
            </a:r>
            <a:r>
              <a:rPr lang="ru-RU" sz="1700" dirty="0" err="1">
                <a:latin typeface="Times New Roman"/>
                <a:ea typeface="Times New Roman"/>
                <a:cs typeface="Times New Roman"/>
              </a:rPr>
              <a:t>субъектности</a:t>
            </a:r>
            <a:r>
              <a:rPr lang="ru-RU" sz="1700" dirty="0">
                <a:latin typeface="Times New Roman"/>
                <a:ea typeface="Times New Roman"/>
                <a:cs typeface="Times New Roman"/>
              </a:rPr>
              <a:t>, формирование профессиональной культуры и пр</a:t>
            </a:r>
            <a:r>
              <a:rPr lang="ru-RU" sz="1700" dirty="0" smtClean="0">
                <a:latin typeface="Times New Roman"/>
                <a:ea typeface="Times New Roman"/>
                <a:cs typeface="Times New Roman"/>
              </a:rPr>
              <a:t>.);</a:t>
            </a:r>
            <a:endParaRPr lang="ru-RU" sz="17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1692884"/>
            <a:ext cx="3600400" cy="3073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i="1" dirty="0" err="1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общетрудовые</a:t>
            </a:r>
            <a:r>
              <a:rPr lang="ru-RU" i="1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 и общепедагогические</a:t>
            </a:r>
            <a:r>
              <a:rPr lang="ru-RU" dirty="0">
                <a:solidFill>
                  <a:srgbClr val="E0642C"/>
                </a:solidFill>
                <a:latin typeface="Times New Roman"/>
                <a:ea typeface="Times New Roman"/>
                <a:cs typeface="Times New Roman"/>
              </a:rPr>
              <a:t> функции;</a:t>
            </a:r>
            <a:endParaRPr lang="ru-RU" dirty="0">
              <a:solidFill>
                <a:srgbClr val="E0642C"/>
              </a:solidFill>
              <a:ea typeface="Calibri"/>
              <a:cs typeface="Times New Roman"/>
            </a:endParaRPr>
          </a:p>
          <a:p>
            <a:pPr marL="342900" lvl="0"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kern="600" dirty="0" smtClean="0">
                <a:latin typeface="Times New Roman"/>
                <a:ea typeface="Times New Roman"/>
                <a:cs typeface="Times New Roman"/>
              </a:rPr>
              <a:t>принципы </a:t>
            </a:r>
            <a:r>
              <a:rPr lang="ru-RU" kern="600" dirty="0">
                <a:latin typeface="Times New Roman"/>
                <a:ea typeface="Times New Roman"/>
                <a:cs typeface="Times New Roman"/>
              </a:rPr>
              <a:t>дидактического конструирования содержания педагогического образования;</a:t>
            </a:r>
            <a:endParaRPr lang="ru-RU" kern="600" dirty="0">
              <a:ea typeface="Calibri"/>
              <a:cs typeface="Times New Roman"/>
            </a:endParaRPr>
          </a:p>
          <a:p>
            <a:pPr marL="342900" lvl="0"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kern="600" dirty="0" smtClean="0">
                <a:latin typeface="Times New Roman"/>
                <a:ea typeface="Times New Roman"/>
                <a:cs typeface="Times New Roman"/>
              </a:rPr>
              <a:t>принципы </a:t>
            </a:r>
            <a:r>
              <a:rPr lang="ru-RU" kern="600" dirty="0">
                <a:latin typeface="Times New Roman"/>
                <a:ea typeface="Times New Roman"/>
                <a:cs typeface="Times New Roman"/>
              </a:rPr>
              <a:t>обучения;</a:t>
            </a:r>
            <a:endParaRPr lang="ru-RU" kern="600" dirty="0">
              <a:ea typeface="Calibri"/>
              <a:cs typeface="Times New Roman"/>
            </a:endParaRPr>
          </a:p>
          <a:p>
            <a:pPr marL="342900" lvl="0"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kern="600" dirty="0" smtClean="0">
                <a:latin typeface="Times New Roman"/>
                <a:ea typeface="Times New Roman"/>
                <a:cs typeface="Times New Roman"/>
              </a:rPr>
              <a:t>контрольно-оценочный </a:t>
            </a:r>
            <a:r>
              <a:rPr lang="ru-RU" kern="600" dirty="0">
                <a:latin typeface="Times New Roman"/>
                <a:ea typeface="Times New Roman"/>
                <a:cs typeface="Times New Roman"/>
              </a:rPr>
              <a:t>компонент (педагогическая диагностика);</a:t>
            </a:r>
            <a:endParaRPr lang="ru-RU" kern="600" dirty="0">
              <a:ea typeface="Calibri"/>
              <a:cs typeface="Times New Roman"/>
            </a:endParaRPr>
          </a:p>
          <a:p>
            <a:pPr marL="342900" lvl="0">
              <a:buSzPts val="1000"/>
              <a:buFont typeface="Wingdings"/>
              <a:buChar char=""/>
              <a:tabLst>
                <a:tab pos="457200" algn="l"/>
              </a:tabLst>
            </a:pPr>
            <a:r>
              <a:rPr lang="ru-RU" b="1" kern="6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kern="600" dirty="0">
                <a:latin typeface="Times New Roman"/>
                <a:ea typeface="Times New Roman"/>
                <a:cs typeface="Times New Roman"/>
              </a:rPr>
              <a:t>уровни подготовки</a:t>
            </a:r>
            <a:r>
              <a:rPr lang="ru-RU" kern="600" dirty="0">
                <a:latin typeface="Times New Roman"/>
                <a:ea typeface="Times New Roman"/>
                <a:cs typeface="Times New Roman"/>
              </a:rPr>
              <a:t>.</a:t>
            </a:r>
            <a:endParaRPr lang="ru-RU" kern="6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4919008"/>
            <a:ext cx="748883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Профессиональная сфера адаптации наших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студент</a:t>
            </a:r>
            <a:r>
              <a:rPr lang="ru-RU" sz="20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ов </a:t>
            </a:r>
            <a:r>
              <a:rPr lang="ru-RU" sz="20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это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организация прохождения учебной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и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производственной практики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в рамках дуального обучения, в реальных производственных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условиях. </a:t>
            </a:r>
          </a:p>
          <a:p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Участие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в профессиональных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конкурсах, олимпиадах и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чемпионатах.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297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FF0000"/>
                </a:solidFill>
                <a:latin typeface="Times New Roman"/>
                <a:ea typeface="Times New Roman"/>
              </a:rPr>
              <a:t>Особенности нашей специфики </a:t>
            </a:r>
            <a:r>
              <a:rPr lang="ru-RU" sz="31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отрасли - в сфере услуг</a:t>
            </a:r>
            <a:r>
              <a:rPr lang="ru-RU" sz="2000" i="1" dirty="0" smtClean="0">
                <a:latin typeface="Times New Roman"/>
                <a:ea typeface="Times New Roman"/>
              </a:rPr>
              <a:t>, </a:t>
            </a:r>
            <a:r>
              <a:rPr lang="ru-RU" sz="2000" i="1" dirty="0">
                <a:latin typeface="Times New Roman"/>
                <a:ea typeface="Times New Roman"/>
              </a:rPr>
              <a:t>это успешная профессиональная адаптация, которая определяется характерными особенностями  наших профессий и специальностей</a:t>
            </a:r>
            <a:endParaRPr lang="ru-RU" sz="20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latin typeface="Times New Roman"/>
                <a:ea typeface="Times New Roman"/>
              </a:rPr>
              <a:t>Многие </a:t>
            </a:r>
            <a:r>
              <a:rPr lang="ru-RU" sz="2000" b="1" dirty="0" smtClean="0">
                <a:latin typeface="Times New Roman"/>
                <a:ea typeface="Times New Roman"/>
              </a:rPr>
              <a:t>обучающиеся прейдя к нам техникум, уже определились в выборе профессий.</a:t>
            </a:r>
            <a:endParaRPr lang="ru-RU" sz="1800" dirty="0" smtClean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sz="1800" i="1" dirty="0" smtClean="0">
                <a:latin typeface="Times New Roman"/>
                <a:ea typeface="Times New Roman"/>
              </a:rPr>
              <a:t>Ломка </a:t>
            </a:r>
            <a:r>
              <a:rPr lang="ru-RU" sz="1800" i="1" dirty="0">
                <a:latin typeface="Times New Roman"/>
                <a:ea typeface="Times New Roman"/>
              </a:rPr>
              <a:t>стереотипов школьного обучения часто вызывает кризис профессионального </a:t>
            </a:r>
            <a:r>
              <a:rPr lang="ru-RU" sz="1800" i="1" dirty="0" smtClean="0">
                <a:latin typeface="Times New Roman"/>
                <a:ea typeface="Times New Roman"/>
              </a:rPr>
              <a:t>самоопределения, </a:t>
            </a:r>
            <a:r>
              <a:rPr lang="ru-RU" sz="1800" i="1" dirty="0">
                <a:latin typeface="Times New Roman"/>
                <a:ea typeface="Times New Roman"/>
              </a:rPr>
              <a:t>что тормозит процесс адаптации </a:t>
            </a:r>
            <a:r>
              <a:rPr lang="ru-RU" sz="1800" i="1" dirty="0" smtClean="0">
                <a:latin typeface="Times New Roman"/>
                <a:ea typeface="Times New Roman"/>
              </a:rPr>
              <a:t>впервые пришедших, студентов на практику</a:t>
            </a:r>
          </a:p>
          <a:p>
            <a:pPr indent="0">
              <a:spcBef>
                <a:spcPts val="0"/>
              </a:spcBef>
            </a:pP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Доминирующим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фактором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является их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мотивация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к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усвоению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профессии.</a:t>
            </a:r>
            <a:endParaRPr lang="ru-RU" sz="1600" dirty="0" smtClean="0">
              <a:ea typeface="Times New Roman"/>
              <a:cs typeface="Times New Roman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Особую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 в этом процессе играет  внутренняя и внешняя </a:t>
            </a:r>
            <a:r>
              <a:rPr lang="ru-RU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мотивациии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обучающихся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486695"/>
              </p:ext>
            </p:extLst>
          </p:nvPr>
        </p:nvGraphicFramePr>
        <p:xfrm>
          <a:off x="467544" y="4149080"/>
          <a:ext cx="8352928" cy="2596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4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48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722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Внутренняя мотивация</a:t>
                      </a:r>
                      <a:r>
                        <a:rPr lang="ru-RU" sz="1600" dirty="0" smtClean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 ориентация на собственные побуждения обучающегося, стремления, характеризуются высокой степенью самостоятельности выбора, незначительным влиянием среды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(Мотив внутренней мотивации-интерес к профессии, наличие способностей в этой области; влияние учёбы в специализированном классе. Семейная   традиция, родители; советы учителей, специалистов по профориентации.)</a:t>
                      </a:r>
                      <a:endParaRPr lang="ru-RU" sz="10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Внешняя мотивация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-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это стимулы извне: влияние среды, отсутствие собственных ориентиров при выборе профессии.</a:t>
                      </a:r>
                      <a:r>
                        <a:rPr lang="ru-RU" sz="1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Мотивы внешней мотивации: перспектива найти хорошую высокооплачиваемую выгодную работу после окончания техникума, престиж специальности, нежелание идти в армию, просто желание получить диплом)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500"/>
                        </a:spcAft>
                      </a:pP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375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Помочь обучающимся адаптироваться   в профессии реально, когда есть основа -</a:t>
            </a:r>
            <a:r>
              <a:rPr lang="ru-RU" sz="2400" b="1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хорошая  база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практики</a:t>
            </a:r>
            <a:endParaRPr lang="ru-RU" sz="2400" i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330824" cy="906115"/>
          </a:xfrm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Профессиональная адаптация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на производственных предприятиях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быть основана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на: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270349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latin typeface="Times New Roman"/>
                <a:ea typeface="Times New Roman"/>
                <a:cs typeface="Times New Roman"/>
              </a:rPr>
              <a:t>-  </a:t>
            </a:r>
            <a:r>
              <a:rPr lang="ru-RU" sz="3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принципах сотрудничества </a:t>
            </a:r>
            <a:r>
              <a:rPr lang="ru-RU" sz="29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(создание благоприятного климата и высокого уровня работоспособности трудового коллектива</a:t>
            </a:r>
            <a:r>
              <a:rPr lang="ru-RU" sz="29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</a:t>
            </a:r>
            <a:r>
              <a:rPr lang="ru-RU" sz="2900" b="1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деятельностного</a:t>
            </a:r>
            <a:r>
              <a:rPr lang="ru-RU" sz="29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900" b="1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опосредования</a:t>
            </a:r>
            <a:r>
              <a:rPr lang="ru-RU" sz="29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формирования личностных качеств у обучающихся </a:t>
            </a:r>
            <a:r>
              <a:rPr lang="ru-RU" sz="29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(осуществляется и закрепляется отношение </a:t>
            </a:r>
            <a:r>
              <a:rPr lang="ru-RU" sz="29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обучающихся к </a:t>
            </a:r>
            <a:r>
              <a:rPr lang="ru-RU" sz="29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окружающим его людям),</a:t>
            </a:r>
            <a:endParaRPr lang="ru-RU" sz="2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 вариативности </a:t>
            </a:r>
            <a:r>
              <a:rPr lang="ru-RU" sz="29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(обеспечение многообразия видов деятельности организациями, предприятиями, степень соответствия предварительной информации о процессе и содержании профессионального обучения и дальнейшей </a:t>
            </a:r>
            <a:r>
              <a:rPr lang="ru-RU" sz="29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профессиональной </a:t>
            </a:r>
            <a:r>
              <a:rPr lang="ru-RU" sz="29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деятельности</a:t>
            </a:r>
            <a:r>
              <a:rPr lang="ru-RU" sz="29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);</a:t>
            </a:r>
            <a:endParaRPr lang="ru-RU" sz="2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932040" y="1484784"/>
            <a:ext cx="3816424" cy="639762"/>
          </a:xfrm>
          <a:ln>
            <a:noFill/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</a:rPr>
              <a:t>Характер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</a:rPr>
              <a:t>, форма, условия труда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</a:rPr>
              <a:t>на производстве в рамках дуального обучения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932040" y="2174875"/>
            <a:ext cx="3754760" cy="3198341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500"/>
              </a:spcAft>
            </a:pPr>
            <a:r>
              <a:rPr lang="ru-RU" sz="1500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1500" b="1" dirty="0">
                <a:latin typeface="Times New Roman"/>
                <a:ea typeface="Times New Roman"/>
                <a:cs typeface="Times New Roman"/>
              </a:rPr>
              <a:t>система взаимоотношений в трудовом коллективе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500"/>
              </a:spcAft>
            </a:pPr>
            <a:r>
              <a:rPr lang="ru-RU" sz="1500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1500" b="1" dirty="0">
                <a:latin typeface="Times New Roman"/>
                <a:ea typeface="Times New Roman"/>
                <a:cs typeface="Times New Roman"/>
              </a:rPr>
              <a:t>создание условий </a:t>
            </a:r>
            <a:r>
              <a:rPr lang="ru-RU" sz="1500" dirty="0">
                <a:latin typeface="Times New Roman"/>
                <a:ea typeface="Times New Roman"/>
                <a:cs typeface="Times New Roman"/>
              </a:rPr>
              <a:t>для самореализации, саморазвития обучающихся, активизации интеллектуального, эмоционального, уровня. –</a:t>
            </a:r>
            <a:endParaRPr lang="ru-RU" sz="1500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778454"/>
              </p:ext>
            </p:extLst>
          </p:nvPr>
        </p:nvGraphicFramePr>
        <p:xfrm>
          <a:off x="683568" y="5445224"/>
          <a:ext cx="8064896" cy="1213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Адаптация обучающихся  происходит на всех этапах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за счет их активной самостоятельной деятельности и участие в различных производственных процессах предприятия, с учетом их возрастных, индивидуальных возможностей и мотивационных  механизмов деятельности.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tx2">
                            <a:lumMod val="40000"/>
                            <a:lumOff val="60000"/>
                            <a:tint val="66000"/>
                            <a:satMod val="160000"/>
                          </a:schemeClr>
                        </a:gs>
                        <a:gs pos="50000">
                          <a:schemeClr val="tx2">
                            <a:lumMod val="40000"/>
                            <a:lumOff val="60000"/>
                            <a:tint val="44500"/>
                            <a:satMod val="16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  <a:tint val="23500"/>
                            <a:satMod val="160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32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2700" marR="25400" indent="347345">
              <a:lnSpc>
                <a:spcPts val="2400"/>
              </a:lnSpc>
              <a:spcBef>
                <a:spcPts val="300"/>
              </a:spcBef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Основа </a:t>
            </a:r>
            <a:r>
              <a:rPr lang="ru-RU" sz="2800" b="1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профадаптации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и профессионального становления обучающихся</a:t>
            </a:r>
            <a:endParaRPr lang="ru-RU" sz="2000" dirty="0">
              <a:effectLst/>
              <a:latin typeface="Times New Roman"/>
              <a:ea typeface="Calibri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99592" y="2564904"/>
            <a:ext cx="3528392" cy="2088232"/>
          </a:xfr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2500" lnSpcReduction="10000"/>
          </a:bodyPr>
          <a:lstStyle/>
          <a:p>
            <a:pPr marL="0" marR="25400" indent="0">
              <a:spcBef>
                <a:spcPts val="0"/>
              </a:spcBef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Основа </a:t>
            </a:r>
            <a:r>
              <a:rPr lang="ru-RU" sz="1800" b="1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профадаптации</a:t>
            </a:r>
            <a:r>
              <a:rPr lang="ru-RU" sz="18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обучающихся-это овладение профессиональными компетенциями и навыками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, которые они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активно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осваивают на практике в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рамках дуального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обучения. Их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удельный вес характеризует </a:t>
            </a:r>
            <a:r>
              <a:rPr lang="ru-RU" sz="18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уровень </a:t>
            </a:r>
            <a:r>
              <a:rPr lang="ru-RU" sz="18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адаптации</a:t>
            </a:r>
            <a:r>
              <a:rPr lang="ru-RU" sz="23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300" b="1" dirty="0">
              <a:latin typeface="Times New Roman"/>
              <a:ea typeface="Calibri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4008" y="2564904"/>
            <a:ext cx="4032448" cy="208823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marR="254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Для профессионального становления обучающихся необходимо:</a:t>
            </a:r>
          </a:p>
          <a:p>
            <a:pPr marL="0" marR="254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1. поддержка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и развитие профессионального выбора студента; (1-2курс)</a:t>
            </a:r>
            <a:endParaRPr lang="ru-RU" sz="1800" dirty="0">
              <a:latin typeface="Times New Roman"/>
              <a:ea typeface="Calibri"/>
            </a:endParaRPr>
          </a:p>
          <a:p>
            <a:pPr marL="0" marR="254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2. развитие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важных профессиональных компетенций и качеств; (2-3 курс)</a:t>
            </a:r>
            <a:endParaRPr lang="ru-RU" sz="1800" dirty="0">
              <a:latin typeface="Times New Roman"/>
              <a:ea typeface="Calibri"/>
            </a:endParaRPr>
          </a:p>
          <a:p>
            <a:pPr marL="0" marR="254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3. достижение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высокого уровня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сформированности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профессиональных компетенций студента (не ниже70%, это реальное требование работодателя-3-4курс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1800" dirty="0"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95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500"/>
              </a:spcAft>
            </a:pP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 Этапы профессиональной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адаптации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обучающихся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практике</a:t>
            </a:r>
            <a:br>
              <a:rPr lang="ru-RU" sz="2000" b="1" dirty="0" smtClean="0">
                <a:latin typeface="Times New Roman"/>
                <a:ea typeface="Times New Roman"/>
                <a:cs typeface="Times New Roman"/>
              </a:rPr>
            </a:b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(</a:t>
            </a:r>
            <a:r>
              <a:rPr lang="ru-RU" sz="2000" i="1" dirty="0" smtClean="0">
                <a:latin typeface="Times New Roman"/>
                <a:ea typeface="Times New Roman"/>
                <a:cs typeface="Times New Roman"/>
              </a:rPr>
              <a:t>социально-психологические </a:t>
            </a:r>
            <a:r>
              <a:rPr lang="ru-RU" sz="2000" i="1" dirty="0">
                <a:latin typeface="Times New Roman"/>
                <a:ea typeface="Times New Roman"/>
                <a:cs typeface="Times New Roman"/>
              </a:rPr>
              <a:t>и </a:t>
            </a:r>
            <a:r>
              <a:rPr lang="ru-RU" sz="2000" i="1" dirty="0" smtClean="0">
                <a:latin typeface="Times New Roman"/>
                <a:ea typeface="Times New Roman"/>
                <a:cs typeface="Times New Roman"/>
              </a:rPr>
              <a:t>профессиональные аспекты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) 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>
            <a:normAutofit fontScale="40000" lnSpcReduction="20000"/>
          </a:bodyPr>
          <a:lstStyle/>
          <a:p>
            <a:pPr>
              <a:lnSpc>
                <a:spcPct val="115000"/>
              </a:lnSpc>
              <a:spcAft>
                <a:spcPts val="150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Первый этап: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2 курс - первичной адаптации; направлен на вхождение наших обучающегося в новую трудовую производственную среду с ее особыми нормами поведения и требованиями; освоение первичных профессиональных навыков, компетенций выполнение несложных технологических процессов при производстве и реализации блюд , изделий; выстраивание первичных отношений с трудовым коллективом в реальных производственных   условиях.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50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Второй этап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3 курс, период индивидуализации, направлен на раскрытие личностных особенностей и склонностей каждого обучающегося в выбранной профессии, освоения основных профессиональных навыков, компетенций в организации рабочих мест, в выполнении основных  технологических процессов приготовления , оформления и реализации блюд и изделий; выявление интересов, способностей к тому или иному виду  профессиональной заинтересованности; становление</a:t>
            </a:r>
            <a:br>
              <a:rPr lang="ru-RU" dirty="0">
                <a:latin typeface="Times New Roman"/>
                <a:ea typeface="Times New Roman"/>
                <a:cs typeface="Times New Roman"/>
              </a:rPr>
            </a:br>
            <a:r>
              <a:rPr lang="ru-RU" dirty="0">
                <a:latin typeface="Times New Roman"/>
                <a:ea typeface="Times New Roman"/>
                <a:cs typeface="Times New Roman"/>
              </a:rPr>
              <a:t>межличностных отношений (симпатий и антипатий), приобщение к</a:t>
            </a:r>
            <a:br>
              <a:rPr lang="ru-RU" dirty="0">
                <a:latin typeface="Times New Roman"/>
                <a:ea typeface="Times New Roman"/>
                <a:cs typeface="Times New Roman"/>
              </a:rPr>
            </a:br>
            <a:r>
              <a:rPr lang="ru-RU" dirty="0">
                <a:latin typeface="Times New Roman"/>
                <a:ea typeface="Times New Roman"/>
                <a:cs typeface="Times New Roman"/>
              </a:rPr>
              <a:t>самоуправлению, формирование положительной трудовой и профессиональной мотивации.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50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Третий этап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4 курс, период уже сформированных профессиональных компетенций, самостоятельной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деятельности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обучающихся, когда они могут выполнять ответственные производственные задания;   предусматривает активизацию процесса самореализации обучающихся посредством практической, творческой деятельности и общения; включает выстраивание дальнейшего профессионального самоопределения , самоорганизацию творческой деятельности(участие в конкурсах, в мастер-классах, проведение выставок), это период завершённой адаптации, самореализации проектно-производственной деятельности, развитие профессионально важных качеств. 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4402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785471"/>
          </a:xfrm>
        </p:spPr>
        <p:txBody>
          <a:bodyPr>
            <a:normAutofit fontScale="90000"/>
          </a:bodyPr>
          <a:lstStyle/>
          <a:p>
            <a:pPr marL="12700" marR="25400" indent="347345">
              <a:lnSpc>
                <a:spcPts val="2425"/>
              </a:lnSpc>
              <a:spcBef>
                <a:spcPts val="300"/>
              </a:spcBef>
              <a:spcAft>
                <a:spcPts val="0"/>
              </a:spcAft>
              <a:tabLst>
                <a:tab pos="899795" algn="l"/>
              </a:tabLst>
            </a:pPr>
            <a:r>
              <a:rPr lang="ru-RU" sz="27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Существенный признак адаптации к профессиональной деятельности</a:t>
            </a:r>
            <a:r>
              <a:rPr lang="ru-RU" sz="27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 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это результативность в виде конкурентоспособности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обучаемого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и его 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востребованность на рынке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труда</a:t>
            </a:r>
            <a:r>
              <a:rPr lang="ru-RU" dirty="0">
                <a:latin typeface="Times New Roman"/>
                <a:ea typeface="Calibri"/>
              </a:rPr>
              <a:t/>
            </a:r>
            <a:br>
              <a:rPr lang="ru-RU" dirty="0">
                <a:latin typeface="Times New Roman"/>
                <a:ea typeface="Calibri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060848"/>
            <a:ext cx="8229600" cy="3877891"/>
          </a:xfrm>
        </p:spPr>
        <p:txBody>
          <a:bodyPr>
            <a:normAutofit fontScale="77500" lnSpcReduction="20000"/>
          </a:bodyPr>
          <a:lstStyle/>
          <a:p>
            <a:pPr marL="355600" marR="25400" algn="just">
              <a:lnSpc>
                <a:spcPts val="2400"/>
              </a:lnSpc>
              <a:spcBef>
                <a:spcPts val="300"/>
              </a:spcBef>
              <a:spcAft>
                <a:spcPts val="0"/>
              </a:spcAft>
              <a:buAutoNum type="arabicPeriod"/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Важные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аспекты формирования конкурентоспособного и адаптированного выпускника при прохождении практики – это тесное согласованное сотрудничество педагогических работников техникума, мастеров производственного обучения и работодателей базовых предприятий и </a:t>
            </a:r>
            <a:endParaRPr lang="ru-RU" sz="18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355600" marR="25400" algn="just">
              <a:lnSpc>
                <a:spcPts val="2400"/>
              </a:lnSpc>
              <a:spcBef>
                <a:spcPts val="300"/>
              </a:spcBef>
              <a:spcAft>
                <a:spcPts val="0"/>
              </a:spcAft>
              <a:buAutoNum type="arabicPeriod"/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Профессионализм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 обучающимся приходит с опытом на конкретных рабочих местах в реальных производственных условиях в рамках дуального обучения, то есть высококвалифицированного специалиста надо вырастить. Для нашего профессионального образования главный критерий качества работы - трудоустройство выпускников, их глубокая профессиональная ориентация (закрепление за отраслью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).</a:t>
            </a:r>
          </a:p>
          <a:p>
            <a:pPr marL="355600" marR="25400" algn="just">
              <a:lnSpc>
                <a:spcPts val="2400"/>
              </a:lnSpc>
              <a:spcBef>
                <a:spcPts val="300"/>
              </a:spcBef>
              <a:buFont typeface="Arial" pitchFamily="34" charset="0"/>
              <a:buAutoNum type="arabicPeriod"/>
            </a:pPr>
            <a:r>
              <a:rPr lang="ru-RU" sz="18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Для того чтобы при трудоустройстве обучающихся на предприятия отрасли,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8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меньше требовалось времени на адаптацию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, наш техникум создает тесные взаимоотношения в цепочке «работодатель – техникум - обучающийся» (заключаем договоры). </a:t>
            </a:r>
            <a:endParaRPr lang="ru-RU" sz="1800" dirty="0"/>
          </a:p>
          <a:p>
            <a:pPr marL="355600" marR="25400" algn="just">
              <a:lnSpc>
                <a:spcPts val="2400"/>
              </a:lnSpc>
              <a:spcBef>
                <a:spcPts val="300"/>
              </a:spcBef>
              <a:spcAft>
                <a:spcPts val="0"/>
              </a:spcAft>
              <a:buAutoNum type="arabicPeriod"/>
            </a:pPr>
            <a:endParaRPr lang="ru-RU" sz="1800" dirty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25057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12700" marR="25400" lvl="0" indent="347345">
              <a:lnSpc>
                <a:spcPts val="2400"/>
              </a:lnSpc>
              <a:spcBef>
                <a:spcPts val="300"/>
              </a:spcBef>
            </a:pPr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Основные факторы влияющие на процесс адаптации обучающихся при прохождение практики в производственных условиях</a:t>
            </a:r>
            <a:r>
              <a:rPr lang="ru-RU" sz="22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600201"/>
            <a:ext cx="7272808" cy="3196951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предприятий-партнеров (квалификация закрепленных наставников), производственные условия, техническая оснащенность рабочих мест на производственных предприятиях.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Профессионализм мастеров производственного обучения и преподавателей.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Привитие любви к профессии: (участие обучающихся в творческих выставках, семинарах, мастер классах, фестивалях, чемпионатах)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smtClean="0">
                <a:latin typeface="Times New Roman"/>
                <a:ea typeface="Times New Roman"/>
              </a:rPr>
              <a:t>Профессионально-адаптиванные </a:t>
            </a:r>
            <a:r>
              <a:rPr lang="ru-RU" sz="2000" b="1" dirty="0">
                <a:latin typeface="Times New Roman"/>
                <a:ea typeface="Times New Roman"/>
              </a:rPr>
              <a:t>обучающиеся готовы к деятельности в любых производственных условиях </a:t>
            </a:r>
            <a:endParaRPr lang="ru-RU" sz="1800" b="1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513904"/>
              </p:ext>
            </p:extLst>
          </p:nvPr>
        </p:nvGraphicFramePr>
        <p:xfrm>
          <a:off x="1691680" y="5229200"/>
          <a:ext cx="6096000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Спасибо за внимание!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54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187</TotalTime>
  <Words>993</Words>
  <Application>Microsoft Office PowerPoint</Application>
  <PresentationFormat>Экран (4:3)</PresentationFormat>
  <Paragraphs>55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Garamond</vt:lpstr>
      <vt:lpstr>Times New Roman</vt:lpstr>
      <vt:lpstr>Wingdings</vt:lpstr>
      <vt:lpstr>Натуральные материалы</vt:lpstr>
      <vt:lpstr>Профессиональная адаптация обучающихся 2-4 курсов на практике в рамках дуального  обучения  </vt:lpstr>
      <vt:lpstr>Презентация PowerPoint</vt:lpstr>
      <vt:lpstr>В ходе профессиональной адаптации обучающихся важно выделить следующие ОСНОВНЫЕ  компоненты </vt:lpstr>
      <vt:lpstr>Особенности нашей специфики отрасли - в сфере услуг, это успешная профессиональная адаптация, которая определяется характерными особенностями  наших профессий и специальностей</vt:lpstr>
      <vt:lpstr>Помочь обучающимся адаптироваться   в профессии реально, когда есть основа - хорошая  база практики</vt:lpstr>
      <vt:lpstr>Основа профадаптации и профессионального становления обучающихся</vt:lpstr>
      <vt:lpstr> Этапы профессиональной адаптации обучающихся на практике (социально-психологические и профессиональные аспекты) </vt:lpstr>
      <vt:lpstr>Существенный признак адаптации к профессиональной деятельности - это результативность в виде конкурентоспособности обучаемого и его востребованность на рынке труда </vt:lpstr>
      <vt:lpstr>Основные факторы влияющие на процесс адаптации обучающихся при прохождение практики в производственных условиях.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Профессиональная адаптация обучающихся 2-4 курсов на практике в рамках дуального  обучения </dc:title>
  <dc:creator>Матвеева Нина Константиновна</dc:creator>
  <cp:lastModifiedBy>Admin</cp:lastModifiedBy>
  <cp:revision>20</cp:revision>
  <dcterms:created xsi:type="dcterms:W3CDTF">2019-11-27T10:33:47Z</dcterms:created>
  <dcterms:modified xsi:type="dcterms:W3CDTF">2023-11-23T18:05:46Z</dcterms:modified>
</cp:coreProperties>
</file>