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70" r:id="rId3"/>
    <p:sldId id="271" r:id="rId4"/>
    <p:sldId id="265" r:id="rId5"/>
    <p:sldId id="266" r:id="rId6"/>
    <p:sldId id="259" r:id="rId7"/>
    <p:sldId id="267" r:id="rId8"/>
    <p:sldId id="260" r:id="rId9"/>
    <p:sldId id="268" r:id="rId10"/>
    <p:sldId id="261" r:id="rId11"/>
    <p:sldId id="269" r:id="rId12"/>
    <p:sldId id="262" r:id="rId13"/>
    <p:sldId id="263" r:id="rId14"/>
    <p:sldId id="264" r:id="rId15"/>
    <p:sldId id="25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282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33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803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150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925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721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521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019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023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141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20843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91560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3486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573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0156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03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388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192B259-E039-4A89-A54B-2E9D65C115B7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EA57A-F0A9-4C49-90D4-29088CE30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0568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&#1073;&#1083;&#1086;&#1082;&#1072;&#1076;&#1072;%20&#1083;&#1077;&#1085;&#1080;&#1085;&#1075;&#1088;&#1072;&#1076;&#1072;.pptx" TargetMode="External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1.png"/><Relationship Id="rId4" Type="http://schemas.openxmlformats.org/officeDocument/2006/relationships/slide" Target="slide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4.xml"/><Relationship Id="rId5" Type="http://schemas.openxmlformats.org/officeDocument/2006/relationships/image" Target="../media/image12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12.png"/><Relationship Id="rId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14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2420" y="577515"/>
            <a:ext cx="7657434" cy="57430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1895" y="3930316"/>
            <a:ext cx="61441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Блокада </a:t>
            </a:r>
          </a:p>
          <a:p>
            <a:pPr algn="ctr"/>
            <a:r>
              <a:rPr lang="ru-RU" sz="6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Ленинграда</a:t>
            </a:r>
            <a:endParaRPr lang="ru-RU" sz="6000" b="1" dirty="0">
              <a:solidFill>
                <a:schemeClr val="bg1">
                  <a:lumMod val="95000"/>
                  <a:lumOff val="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0873346" y="5624945"/>
            <a:ext cx="894065" cy="84845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75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4921" y="154379"/>
            <a:ext cx="4676550" cy="634276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6884" y="154379"/>
            <a:ext cx="706581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22 июня 1941 года Германия напала на СССР. </a:t>
            </a:r>
          </a:p>
          <a:p>
            <a:r>
              <a:rPr lang="ru-RU" sz="2800" b="1" dirty="0" smtClean="0"/>
              <a:t>Война ворвалась в мирную жизнь.</a:t>
            </a:r>
          </a:p>
          <a:p>
            <a:r>
              <a:rPr lang="ru-RU" sz="2800" b="1" dirty="0" smtClean="0"/>
              <a:t>Очень скоро враги оказались рядом с городом Ленинград.</a:t>
            </a:r>
          </a:p>
          <a:p>
            <a:r>
              <a:rPr lang="ru-RU" sz="2800" b="1" dirty="0" smtClean="0"/>
              <a:t>Днем и ночью враги бомбили город.</a:t>
            </a:r>
          </a:p>
          <a:p>
            <a:r>
              <a:rPr lang="ru-RU" sz="2800" b="1" dirty="0" smtClean="0"/>
              <a:t>Фашисты перекрыли все входы и выходы в Ленинград. И город оказался в блокадном кольце.</a:t>
            </a:r>
          </a:p>
          <a:p>
            <a:r>
              <a:rPr lang="ru-RU" sz="2800" b="1" dirty="0" smtClean="0"/>
              <a:t>Что такое блокада?..</a:t>
            </a:r>
          </a:p>
          <a:p>
            <a:r>
              <a:rPr lang="ru-RU" sz="2800" b="1" dirty="0" smtClean="0"/>
              <a:t>Это кольцо в которое взяли город , в город перестали завозить продукты, отключили свет, отопление и воду.</a:t>
            </a:r>
          </a:p>
          <a:p>
            <a:r>
              <a:rPr lang="ru-RU" sz="2800" b="1" dirty="0" smtClean="0"/>
              <a:t>Жизнь в Ленинграде становилась труднее и труднее…</a:t>
            </a: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10584873" y="5288760"/>
            <a:ext cx="1039091" cy="93157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40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509" y="462828"/>
            <a:ext cx="9753600" cy="5876925"/>
          </a:xfrm>
          <a:prstGeom prst="rect">
            <a:avLst/>
          </a:prstGeom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10875817" y="5566202"/>
            <a:ext cx="748146" cy="77355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6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859" y="371048"/>
            <a:ext cx="6510337" cy="472305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74821" y="417095"/>
            <a:ext cx="93525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Когда началась блокада города Ленинград</a:t>
            </a:r>
            <a:endParaRPr lang="ru-RU" sz="4000" dirty="0">
              <a:solidFill>
                <a:schemeClr val="bg1">
                  <a:lumMod val="95000"/>
                  <a:lumOff val="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Блок-схема: альтернативный процесс 2">
            <a:hlinkClick r:id="rId3" action="ppaction://hlinkpres?slideindex=1&amp;slidetitle="/>
          </p:cNvPr>
          <p:cNvSpPr/>
          <p:nvPr/>
        </p:nvSpPr>
        <p:spPr>
          <a:xfrm>
            <a:off x="737938" y="5094098"/>
            <a:ext cx="3085918" cy="117663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1941 год  </a:t>
            </a:r>
          </a:p>
          <a:p>
            <a:pPr algn="ctr"/>
            <a:r>
              <a:rPr lang="ru-RU" dirty="0" smtClean="0"/>
              <a:t>8 сентября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0176" y="5094098"/>
            <a:ext cx="3048264" cy="117663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283206" y="5419907"/>
            <a:ext cx="4442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1945 год</a:t>
            </a:r>
          </a:p>
          <a:p>
            <a:pPr algn="ctr"/>
            <a:r>
              <a:rPr lang="ru-RU" dirty="0" smtClean="0"/>
              <a:t> 1 апреля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953491" y="3976817"/>
            <a:ext cx="7342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1.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8631382" y="4561862"/>
            <a:ext cx="1260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2.</a:t>
            </a:r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465" y="3819924"/>
            <a:ext cx="1908213" cy="1274174"/>
          </a:xfrm>
          <a:prstGeom prst="rect">
            <a:avLst/>
          </a:prstGeom>
        </p:spPr>
      </p:pic>
      <p:pic>
        <p:nvPicPr>
          <p:cNvPr id="19" name="Рисунок 1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50201" y="3879273"/>
            <a:ext cx="1908213" cy="127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43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78" y="324464"/>
            <a:ext cx="9270032" cy="63150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476510" y="1343891"/>
            <a:ext cx="271549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Блокада Ленинграда началась</a:t>
            </a:r>
          </a:p>
          <a:p>
            <a:endParaRPr lang="ru-RU" sz="2800" dirty="0">
              <a:latin typeface="Arial Black" panose="020B0A04020102020204" pitchFamily="34" charset="0"/>
            </a:endParaRPr>
          </a:p>
          <a:p>
            <a:r>
              <a:rPr lang="ru-RU" sz="2800" dirty="0" smtClean="0">
                <a:latin typeface="Arial Black" panose="020B0A04020102020204" pitchFamily="34" charset="0"/>
              </a:rPr>
              <a:t>8 сентября 1941 года</a:t>
            </a:r>
            <a:endParaRPr lang="ru-RU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05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55032" y="192505"/>
            <a:ext cx="91760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Arial Black" panose="020B0A04020102020204" pitchFamily="34" charset="0"/>
              </a:rPr>
              <a:t>Сколько дней длилась осада города Ленинград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721895" y="5085347"/>
            <a:ext cx="3320716" cy="141170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9509" y="3290174"/>
            <a:ext cx="3340898" cy="143268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99411" y="5438274"/>
            <a:ext cx="2053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100 дней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908884" y="3946358"/>
            <a:ext cx="2454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900 дней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299411" y="4523874"/>
            <a:ext cx="1082842" cy="380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908884" y="2743200"/>
            <a:ext cx="1588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2.</a:t>
            </a:r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8884" y="2049018"/>
            <a:ext cx="1908213" cy="1274174"/>
          </a:xfrm>
          <a:prstGeom prst="rect">
            <a:avLst/>
          </a:prstGeom>
        </p:spPr>
      </p:pic>
      <p:pic>
        <p:nvPicPr>
          <p:cNvPr id="18" name="Рисунок 1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7502" y="3886787"/>
            <a:ext cx="1908213" cy="127417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/>
          <a:srcRect l="16041"/>
          <a:stretch/>
        </p:blipFill>
        <p:spPr>
          <a:xfrm>
            <a:off x="7862701" y="1341455"/>
            <a:ext cx="4061463" cy="47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4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89" y="310428"/>
            <a:ext cx="8909338" cy="6181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94619" y="1330036"/>
            <a:ext cx="329738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Осада Ленинграда продолжалась </a:t>
            </a:r>
          </a:p>
          <a:p>
            <a:endParaRPr lang="ru-RU" sz="2800" dirty="0">
              <a:latin typeface="Arial Black" panose="020B0A04020102020204" pitchFamily="34" charset="0"/>
            </a:endParaRPr>
          </a:p>
          <a:p>
            <a:r>
              <a:rPr lang="ru-RU" sz="4000" dirty="0" smtClean="0">
                <a:latin typeface="Arial Black" panose="020B0A04020102020204" pitchFamily="34" charset="0"/>
              </a:rPr>
              <a:t>900 дней</a:t>
            </a:r>
            <a:endParaRPr lang="ru-RU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49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9388" y="599037"/>
            <a:ext cx="7014799" cy="467881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41095" y="304800"/>
            <a:ext cx="82616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Arial Black" panose="020B0A04020102020204" pitchFamily="34" charset="0"/>
              </a:rPr>
              <a:t>Сколько человек погибло в городе Ленинград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625642" y="4858738"/>
            <a:ext cx="3593432" cy="149191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3406" y="4838714"/>
            <a:ext cx="3609145" cy="15119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90863" y="5277853"/>
            <a:ext cx="2486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Около 650 тысяч человек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646695" y="5277853"/>
            <a:ext cx="2695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Около 500 человек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90863" y="4154905"/>
            <a:ext cx="850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454189" y="4154905"/>
            <a:ext cx="1459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3" name="Рисунок 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863" y="3517818"/>
            <a:ext cx="1908213" cy="1274174"/>
          </a:xfrm>
          <a:prstGeom prst="rect">
            <a:avLst/>
          </a:prstGeom>
        </p:spPr>
      </p:pic>
      <p:pic>
        <p:nvPicPr>
          <p:cNvPr id="14" name="Рисунок 1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34499" y="3584564"/>
            <a:ext cx="1908213" cy="127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06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36" y="332508"/>
            <a:ext cx="9432577" cy="60682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581513" y="1246909"/>
            <a:ext cx="26104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В блокадном Ленинграде погибло около </a:t>
            </a:r>
          </a:p>
          <a:p>
            <a:endParaRPr lang="ru-RU" sz="2800" dirty="0">
              <a:latin typeface="Arial Black" panose="020B0A04020102020204" pitchFamily="34" charset="0"/>
            </a:endParaRPr>
          </a:p>
          <a:p>
            <a:r>
              <a:rPr lang="ru-RU" sz="4000" dirty="0" smtClean="0">
                <a:latin typeface="Arial Black" panose="020B0A04020102020204" pitchFamily="34" charset="0"/>
              </a:rPr>
              <a:t>650 тысяч человек</a:t>
            </a:r>
            <a:endParaRPr lang="ru-RU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3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217" y="1385451"/>
            <a:ext cx="6000267" cy="46279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3137" y="160421"/>
            <a:ext cx="98177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Arial Black" panose="020B0A04020102020204" pitchFamily="34" charset="0"/>
              </a:rPr>
              <a:t>Когда закончилась блокада Ленинграда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893462" y="5256425"/>
            <a:ext cx="3271964" cy="124878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4898" y="3178549"/>
            <a:ext cx="3339877" cy="11978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55842" y="3455719"/>
            <a:ext cx="1521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2020 году</a:t>
            </a:r>
          </a:p>
          <a:p>
            <a:pPr algn="ctr"/>
            <a:r>
              <a:rPr lang="ru-RU" dirty="0" smtClean="0"/>
              <a:t>9 мая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128156" y="5557652"/>
            <a:ext cx="2802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1943 году</a:t>
            </a:r>
          </a:p>
          <a:p>
            <a:pPr algn="ctr"/>
            <a:r>
              <a:rPr lang="ru-RU" dirty="0" smtClean="0"/>
              <a:t>27 января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448790" y="4607626"/>
            <a:ext cx="688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082639" y="2719449"/>
            <a:ext cx="760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2.</a:t>
            </a:r>
            <a:endParaRPr lang="ru-RU" dirty="0"/>
          </a:p>
        </p:txBody>
      </p:sp>
      <p:pic>
        <p:nvPicPr>
          <p:cNvPr id="12" name="Рисунок 1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7060" y="1971288"/>
            <a:ext cx="1908213" cy="1274174"/>
          </a:xfrm>
          <a:prstGeom prst="rect">
            <a:avLst/>
          </a:prstGeom>
        </p:spPr>
      </p:pic>
      <p:pic>
        <p:nvPicPr>
          <p:cNvPr id="13" name="Рисунок 1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98209" y="3968071"/>
            <a:ext cx="1908213" cy="127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78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55" y="479135"/>
            <a:ext cx="8950036" cy="59666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57855" y="1288473"/>
            <a:ext cx="303414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600" dirty="0" smtClean="0">
              <a:latin typeface="Arial Black" panose="020B0A04020102020204" pitchFamily="34" charset="0"/>
            </a:endParaRPr>
          </a:p>
          <a:p>
            <a:r>
              <a:rPr lang="ru-RU" sz="3600" dirty="0" smtClean="0">
                <a:latin typeface="Arial Black" panose="020B0A04020102020204" pitchFamily="34" charset="0"/>
              </a:rPr>
              <a:t>27 января 1943 года </a:t>
            </a:r>
          </a:p>
          <a:p>
            <a:endParaRPr lang="ru-RU" sz="3600" dirty="0">
              <a:latin typeface="Arial Black" panose="020B0A04020102020204" pitchFamily="34" charset="0"/>
            </a:endParaRPr>
          </a:p>
          <a:p>
            <a:r>
              <a:rPr lang="ru-RU" sz="2800" dirty="0" smtClean="0">
                <a:latin typeface="Arial Black" panose="020B0A04020102020204" pitchFamily="34" charset="0"/>
              </a:rPr>
              <a:t>была снята блокада Ленинграда</a:t>
            </a:r>
            <a:endParaRPr lang="ru-RU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85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2985" y="1181649"/>
            <a:ext cx="7228115" cy="542108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2192" y="-81649"/>
            <a:ext cx="95358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Arial Black" panose="020B0A04020102020204" pitchFamily="34" charset="0"/>
              </a:rPr>
              <a:t>Сколько весил кусочек хлеба, который давали жителям Ленинграда на </a:t>
            </a:r>
          </a:p>
          <a:p>
            <a:r>
              <a:rPr lang="ru-RU" sz="3600" dirty="0" smtClean="0">
                <a:latin typeface="Arial Black" panose="020B0A04020102020204" pitchFamily="34" charset="0"/>
              </a:rPr>
              <a:t>весь день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688769" y="5248894"/>
            <a:ext cx="2945079" cy="129441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3105397" y="3353621"/>
            <a:ext cx="2802577" cy="117565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633848" y="3776353"/>
            <a:ext cx="1830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125 грамм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33153" y="5640779"/>
            <a:ext cx="2256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500 грамм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128156" y="4714505"/>
            <a:ext cx="1021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940135" y="3004457"/>
            <a:ext cx="938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2.</a:t>
            </a:r>
            <a:endParaRPr lang="ru-RU" dirty="0"/>
          </a:p>
        </p:txBody>
      </p:sp>
      <p:pic>
        <p:nvPicPr>
          <p:cNvPr id="12" name="Рисунок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7455" y="2210075"/>
            <a:ext cx="1908213" cy="1274174"/>
          </a:xfrm>
          <a:prstGeom prst="rect">
            <a:avLst/>
          </a:prstGeom>
        </p:spPr>
      </p:pic>
      <p:pic>
        <p:nvPicPr>
          <p:cNvPr id="13" name="Рисунок 1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3153" y="3892192"/>
            <a:ext cx="1908213" cy="127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963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8434" r="10324" b="7394"/>
          <a:stretch/>
        </p:blipFill>
        <p:spPr>
          <a:xfrm>
            <a:off x="435428" y="523009"/>
            <a:ext cx="6291943" cy="5379027"/>
          </a:xfrm>
          <a:prstGeom prst="rect">
            <a:avLst/>
          </a:prstGeom>
        </p:spPr>
      </p:pic>
      <p:sp>
        <p:nvSpPr>
          <p:cNvPr id="4" name="Управляющая кнопка: далее 3">
            <a:hlinkClick r:id="" action="ppaction://hlinkshowjump?jump=lastslide" highlightClick="1"/>
          </p:cNvPr>
          <p:cNvSpPr/>
          <p:nvPr/>
        </p:nvSpPr>
        <p:spPr>
          <a:xfrm>
            <a:off x="10782795" y="5902036"/>
            <a:ext cx="831272" cy="82866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8571" t="16381" r="11714" b="28572"/>
          <a:stretch/>
        </p:blipFill>
        <p:spPr>
          <a:xfrm>
            <a:off x="7625122" y="2046514"/>
            <a:ext cx="4218535" cy="3331029"/>
          </a:xfrm>
          <a:prstGeom prst="rect">
            <a:avLst/>
          </a:prstGeom>
        </p:spPr>
      </p:pic>
      <p:sp>
        <p:nvSpPr>
          <p:cNvPr id="5" name="Стрелка вправо 4"/>
          <p:cNvSpPr/>
          <p:nvPr/>
        </p:nvSpPr>
        <p:spPr>
          <a:xfrm>
            <a:off x="6482769" y="3004457"/>
            <a:ext cx="1386955" cy="9498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6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1283" y="926275"/>
            <a:ext cx="876399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Arial Black" panose="020B0A04020102020204" pitchFamily="34" charset="0"/>
              </a:rPr>
              <a:t>Подумай ещё!</a:t>
            </a:r>
          </a:p>
          <a:p>
            <a:pPr algn="ctr"/>
            <a:endParaRPr lang="ru-RU" sz="4400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4400" dirty="0" smtClean="0">
                <a:latin typeface="Arial Black" panose="020B0A04020102020204" pitchFamily="34" charset="0"/>
              </a:rPr>
              <a:t>Знай историю своей Родины!</a:t>
            </a:r>
          </a:p>
          <a:p>
            <a:pPr algn="ctr"/>
            <a:endParaRPr lang="ru-RU" sz="4400" dirty="0">
              <a:latin typeface="Arial Black" panose="020B0A04020102020204" pitchFamily="34" charset="0"/>
            </a:endParaRPr>
          </a:p>
          <a:p>
            <a:pPr algn="ctr"/>
            <a:r>
              <a:rPr lang="ru-RU" sz="4400" dirty="0" smtClean="0">
                <a:latin typeface="Arial Black" panose="020B0A04020102020204" pitchFamily="34" charset="0"/>
              </a:rPr>
              <a:t>Делись историей с друзьями!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3" name="Управляющая кнопка: назад 2">
            <a:hlinkClick r:id="" action="ppaction://hlinkshowjump?jump=lastslideviewed" highlightClick="1"/>
          </p:cNvPr>
          <p:cNvSpPr/>
          <p:nvPr/>
        </p:nvSpPr>
        <p:spPr>
          <a:xfrm>
            <a:off x="10521538" y="5605153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71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05" y="272716"/>
            <a:ext cx="11213431" cy="62724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56548" y="481263"/>
            <a:ext cx="487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Игру – презентацию разработала методист МБУК Центр развития народных промыслов и туризма Пименова Анжелика Владимировна</a:t>
            </a:r>
          </a:p>
        </p:txBody>
      </p:sp>
    </p:spTree>
    <p:extLst>
      <p:ext uri="{BB962C8B-B14F-4D97-AF65-F5344CB8AC3E}">
        <p14:creationId xmlns:p14="http://schemas.microsoft.com/office/powerpoint/2010/main" val="420800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441</TotalTime>
  <Words>222</Words>
  <Application>Microsoft Office PowerPoint</Application>
  <PresentationFormat>Широкоэкранный</PresentationFormat>
  <Paragraphs>61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Century Gothic</vt:lpstr>
      <vt:lpstr>Wingdings 3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26</cp:revision>
  <dcterms:created xsi:type="dcterms:W3CDTF">2021-01-25T06:18:31Z</dcterms:created>
  <dcterms:modified xsi:type="dcterms:W3CDTF">2021-02-01T05:23:44Z</dcterms:modified>
</cp:coreProperties>
</file>