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26"/>
    <p:sldId id="257" r:id="rId27"/>
    <p:sldId id="258" r:id="rId28"/>
    <p:sldId id="259" r:id="rId29"/>
    <p:sldId id="260" r:id="rId30"/>
    <p:sldId id="261" r:id="rId31"/>
    <p:sldId id="262" r:id="rId32"/>
    <p:sldId id="263" r:id="rId33"/>
    <p:sldId id="264" r:id="rId34"/>
    <p:sldId id="265" r:id="rId35"/>
    <p:sldId id="266" r:id="rId36"/>
    <p:sldId id="267" r:id="rId37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Open Sans Light" charset="1" panose="020B0306030504020204"/>
      <p:regular r:id="rId10"/>
    </p:embeddedFont>
    <p:embeddedFont>
      <p:font typeface="Open Sans Light Bold" charset="1" panose="020B0806030504020204"/>
      <p:regular r:id="rId11"/>
    </p:embeddedFont>
    <p:embeddedFont>
      <p:font typeface="Open Sans Light Italics" charset="1" panose="020B0306030504020204"/>
      <p:regular r:id="rId12"/>
    </p:embeddedFont>
    <p:embeddedFont>
      <p:font typeface="Open Sans Light Bold Italics" charset="1" panose="020B0806030504020204"/>
      <p:regular r:id="rId13"/>
    </p:embeddedFont>
    <p:embeddedFont>
      <p:font typeface="Open Sans" charset="1" panose="020B0606030504020204"/>
      <p:regular r:id="rId14"/>
    </p:embeddedFont>
    <p:embeddedFont>
      <p:font typeface="Open Sans Bold" charset="1" panose="020B0806030504020204"/>
      <p:regular r:id="rId15"/>
    </p:embeddedFont>
    <p:embeddedFont>
      <p:font typeface="Open Sans Italics" charset="1" panose="020B0606030504020204"/>
      <p:regular r:id="rId16"/>
    </p:embeddedFont>
    <p:embeddedFont>
      <p:font typeface="Open Sans Bold Italics" charset="1" panose="020B0806030504020204"/>
      <p:regular r:id="rId17"/>
    </p:embeddedFont>
    <p:embeddedFont>
      <p:font typeface="Montserrat Semi-Bold" charset="1" panose="00000700000000000000"/>
      <p:regular r:id="rId18"/>
    </p:embeddedFont>
    <p:embeddedFont>
      <p:font typeface="Montserrat Semi-Bold Bold" charset="1" panose="00000800000000000000"/>
      <p:regular r:id="rId19"/>
    </p:embeddedFont>
    <p:embeddedFont>
      <p:font typeface="Montserrat Semi-Bold Italics" charset="1" panose="00000700000000000000"/>
      <p:regular r:id="rId20"/>
    </p:embeddedFont>
    <p:embeddedFont>
      <p:font typeface="Montserrat Semi-Bold Bold Italics" charset="1" panose="00000800000000000000"/>
      <p:regular r:id="rId21"/>
    </p:embeddedFont>
    <p:embeddedFont>
      <p:font typeface="A Day Without Sun Text" charset="1" panose="02000506000000090004"/>
      <p:regular r:id="rId22"/>
    </p:embeddedFont>
    <p:embeddedFont>
      <p:font typeface="A Day Without Sun Text Bold" charset="1" panose="02000506000000090004"/>
      <p:regular r:id="rId23"/>
    </p:embeddedFont>
    <p:embeddedFont>
      <p:font typeface="A Day Without Sun Text Italics" charset="1" panose="02000506000000090004"/>
      <p:regular r:id="rId24"/>
    </p:embeddedFont>
    <p:embeddedFont>
      <p:font typeface="A Day Without Sun Text Bold Italics" charset="1" panose="02000506000000090004"/>
      <p:regular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slides/slide1.xml" Type="http://schemas.openxmlformats.org/officeDocument/2006/relationships/slide"/><Relationship Id="rId27" Target="slides/slide2.xml" Type="http://schemas.openxmlformats.org/officeDocument/2006/relationships/slide"/><Relationship Id="rId28" Target="slides/slide3.xml" Type="http://schemas.openxmlformats.org/officeDocument/2006/relationships/slide"/><Relationship Id="rId29" Target="slides/slide4.xml" Type="http://schemas.openxmlformats.org/officeDocument/2006/relationships/slide"/><Relationship Id="rId3" Target="viewProps.xml" Type="http://schemas.openxmlformats.org/officeDocument/2006/relationships/viewProps"/><Relationship Id="rId30" Target="slides/slide5.xml" Type="http://schemas.openxmlformats.org/officeDocument/2006/relationships/slide"/><Relationship Id="rId31" Target="slides/slide6.xml" Type="http://schemas.openxmlformats.org/officeDocument/2006/relationships/slide"/><Relationship Id="rId32" Target="slides/slide7.xml" Type="http://schemas.openxmlformats.org/officeDocument/2006/relationships/slide"/><Relationship Id="rId33" Target="slides/slide8.xml" Type="http://schemas.openxmlformats.org/officeDocument/2006/relationships/slide"/><Relationship Id="rId34" Target="slides/slide9.xml" Type="http://schemas.openxmlformats.org/officeDocument/2006/relationships/slide"/><Relationship Id="rId35" Target="slides/slide10.xml" Type="http://schemas.openxmlformats.org/officeDocument/2006/relationships/slide"/><Relationship Id="rId36" Target="slides/slide11.xml" Type="http://schemas.openxmlformats.org/officeDocument/2006/relationships/slide"/><Relationship Id="rId37" Target="slides/slide12.xml" Type="http://schemas.openxmlformats.org/officeDocument/2006/relationships/slide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../media/image4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8.jpe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jpe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jpe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21.png" Type="http://schemas.openxmlformats.org/officeDocument/2006/relationships/image"/><Relationship Id="rId9" Target="../media/image22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png" Type="http://schemas.openxmlformats.org/officeDocument/2006/relationships/image"/><Relationship Id="rId3" Target="../media/image24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37214" t="0" r="0" b="0"/>
          <a:stretch>
            <a:fillRect/>
          </a:stretch>
        </p:blipFill>
        <p:spPr>
          <a:xfrm flipH="false" flipV="false" rot="0">
            <a:off x="6030422" y="-986401"/>
            <a:ext cx="11542405" cy="12259801"/>
          </a:xfrm>
          <a:prstGeom prst="rect">
            <a:avLst/>
          </a:prstGeom>
        </p:spPr>
      </p:pic>
      <p:sp>
        <p:nvSpPr>
          <p:cNvPr name="AutoShape 3" id="3"/>
          <p:cNvSpPr/>
          <p:nvPr/>
        </p:nvSpPr>
        <p:spPr>
          <a:xfrm rot="0">
            <a:off x="1028700" y="1028700"/>
            <a:ext cx="7698811" cy="8229600"/>
          </a:xfrm>
          <a:prstGeom prst="rect">
            <a:avLst/>
          </a:prstGeom>
          <a:solidFill>
            <a:srgbClr val="628474"/>
          </a:solidFill>
        </p:spPr>
      </p:sp>
      <p:grpSp>
        <p:nvGrpSpPr>
          <p:cNvPr name="Group 4" id="4"/>
          <p:cNvGrpSpPr/>
          <p:nvPr/>
        </p:nvGrpSpPr>
        <p:grpSpPr>
          <a:xfrm rot="0">
            <a:off x="1028700" y="2211705"/>
            <a:ext cx="7698811" cy="5863590"/>
            <a:chOff x="0" y="0"/>
            <a:chExt cx="10265081" cy="7818120"/>
          </a:xfrm>
        </p:grpSpPr>
        <p:sp>
          <p:nvSpPr>
            <p:cNvPr name="TextBox 5" id="5"/>
            <p:cNvSpPr txBox="true"/>
            <p:nvPr/>
          </p:nvSpPr>
          <p:spPr>
            <a:xfrm rot="0">
              <a:off x="0" y="-24130"/>
              <a:ext cx="10265081" cy="47434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9360"/>
                </a:lnSpc>
              </a:pPr>
              <a:r>
                <a:rPr lang="en-US" sz="7800">
                  <a:solidFill>
                    <a:srgbClr val="F4F8F3"/>
                  </a:solidFill>
                  <a:latin typeface="A Day Without Sun Text Bold"/>
                </a:rPr>
                <a:t>ЗАМЕНА  ПОЛИЭТИЛЕНОВЫХ ПАКЕТОВ </a:t>
              </a:r>
            </a:p>
          </p:txBody>
        </p:sp>
        <p:sp>
          <p:nvSpPr>
            <p:cNvPr name="TextBox 6" id="6"/>
            <p:cNvSpPr txBox="true"/>
            <p:nvPr/>
          </p:nvSpPr>
          <p:spPr>
            <a:xfrm rot="0">
              <a:off x="387881" y="5728970"/>
              <a:ext cx="9877201" cy="208915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 spc="179">
                  <a:solidFill>
                    <a:srgbClr val="F4F8F3"/>
                  </a:solidFill>
                  <a:latin typeface="Montserrat Semi-Bold"/>
                </a:rPr>
                <a:t>Подготовила:</a:t>
              </a:r>
            </a:p>
            <a:p>
              <a:pPr algn="ctr">
                <a:lnSpc>
                  <a:spcPts val="4200"/>
                </a:lnSpc>
              </a:pPr>
              <a:r>
                <a:rPr lang="en-US" sz="3000" spc="179">
                  <a:solidFill>
                    <a:srgbClr val="F4F8F3"/>
                  </a:solidFill>
                  <a:latin typeface="Montserrat Semi-Bold"/>
                </a:rPr>
                <a:t> воспитательница МБДОУ 254,</a:t>
              </a:r>
            </a:p>
            <a:p>
              <a:pPr algn="ctr">
                <a:lnSpc>
                  <a:spcPts val="4200"/>
                </a:lnSpc>
              </a:pPr>
              <a:r>
                <a:rPr lang="en-US" sz="3000" spc="179">
                  <a:solidFill>
                    <a:srgbClr val="F4F8F3"/>
                  </a:solidFill>
                  <a:latin typeface="Montserrat Semi-Bold"/>
                </a:rPr>
                <a:t>Курлина Т.А.</a:t>
              </a:r>
            </a:p>
          </p:txBody>
        </p:sp>
      </p:grpSp>
      <p:sp>
        <p:nvSpPr>
          <p:cNvPr name="AutoShape 7" id="7"/>
          <p:cNvSpPr/>
          <p:nvPr/>
        </p:nvSpPr>
        <p:spPr>
          <a:xfrm rot="0">
            <a:off x="1261262" y="6044713"/>
            <a:ext cx="20651" cy="4715555"/>
          </a:xfrm>
          <a:prstGeom prst="rect">
            <a:avLst/>
          </a:prstGeom>
          <a:solidFill>
            <a:srgbClr val="628474"/>
          </a:solid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AutoShape 2" id="2"/>
          <p:cNvSpPr/>
          <p:nvPr/>
        </p:nvSpPr>
        <p:spPr>
          <a:xfrm rot="0">
            <a:off x="0" y="-331575"/>
            <a:ext cx="8210643" cy="10950151"/>
          </a:xfrm>
          <a:prstGeom prst="rect">
            <a:avLst/>
          </a:prstGeom>
          <a:solidFill>
            <a:srgbClr val="628474"/>
          </a:solidFill>
        </p:spPr>
      </p:sp>
      <p:sp>
        <p:nvSpPr>
          <p:cNvPr name="AutoShape 3" id="3"/>
          <p:cNvSpPr/>
          <p:nvPr/>
        </p:nvSpPr>
        <p:spPr>
          <a:xfrm rot="-5400000">
            <a:off x="13871934" y="-3138060"/>
            <a:ext cx="20651" cy="9476519"/>
          </a:xfrm>
          <a:prstGeom prst="rect">
            <a:avLst/>
          </a:prstGeom>
          <a:solidFill>
            <a:srgbClr val="628474"/>
          </a:solidFill>
        </p:spPr>
      </p: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17633" t="0" r="17633" b="9260"/>
          <a:stretch>
            <a:fillRect/>
          </a:stretch>
        </p:blipFill>
        <p:spPr>
          <a:xfrm flipH="false" flipV="false" rot="0">
            <a:off x="589430" y="1859926"/>
            <a:ext cx="7031784" cy="6567149"/>
          </a:xfrm>
          <a:prstGeom prst="rect">
            <a:avLst/>
          </a:prstGeom>
        </p:spPr>
      </p:pic>
      <p:grpSp>
        <p:nvGrpSpPr>
          <p:cNvPr name="Group 5" id="5"/>
          <p:cNvGrpSpPr/>
          <p:nvPr/>
        </p:nvGrpSpPr>
        <p:grpSpPr>
          <a:xfrm rot="0">
            <a:off x="8902026" y="974276"/>
            <a:ext cx="8852361" cy="6245221"/>
            <a:chOff x="0" y="0"/>
            <a:chExt cx="11803148" cy="8326962"/>
          </a:xfrm>
        </p:grpSpPr>
        <p:sp>
          <p:nvSpPr>
            <p:cNvPr name="TextBox 6" id="6"/>
            <p:cNvSpPr txBox="true"/>
            <p:nvPr/>
          </p:nvSpPr>
          <p:spPr>
            <a:xfrm rot="0">
              <a:off x="4" y="-20965"/>
              <a:ext cx="11803143" cy="4429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599"/>
                </a:lnSpc>
              </a:pPr>
              <a:r>
                <a:rPr lang="en-US" sz="5499">
                  <a:solidFill>
                    <a:srgbClr val="628474"/>
                  </a:solidFill>
                  <a:latin typeface="A Day Without Sun Text Bold"/>
                </a:rPr>
                <a:t>ЧТО ТАКОЕ «ПОЛИЭТИЛЕНОВЫЙ ПАКЕТ?»</a:t>
              </a:r>
            </a:p>
            <a:p>
              <a:pPr algn="ctr">
                <a:lnSpc>
                  <a:spcPts val="6599"/>
                </a:lnSpc>
              </a:pPr>
            </a:p>
            <a:p>
              <a:pPr algn="ctr">
                <a:lnSpc>
                  <a:spcPts val="6599"/>
                </a:lnSpc>
              </a:pPr>
            </a:p>
          </p:txBody>
        </p:sp>
        <p:sp>
          <p:nvSpPr>
            <p:cNvPr name="TextBox 7" id="7"/>
            <p:cNvSpPr txBox="true"/>
            <p:nvPr/>
          </p:nvSpPr>
          <p:spPr>
            <a:xfrm rot="0">
              <a:off x="0" y="4971436"/>
              <a:ext cx="11803143" cy="335552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just">
                <a:lnSpc>
                  <a:spcPts val="5066"/>
                </a:lnSpc>
              </a:pPr>
              <a:r>
                <a:rPr lang="en-US" sz="3377" spc="33">
                  <a:solidFill>
                    <a:srgbClr val="628474"/>
                  </a:solidFill>
                  <a:latin typeface="A Day Without Sun Text"/>
                </a:rPr>
                <a:t>Полиэтиленовый пакет-это самый распространенный тип упаковки, применяемый для упаковывания продуктов, одежды, сыпучих материалов и прочих вещей </a:t>
              </a:r>
            </a:p>
          </p:txBody>
        </p:sp>
      </p:grpSp>
      <p:sp>
        <p:nvSpPr>
          <p:cNvPr name="AutoShape 8" id="8"/>
          <p:cNvSpPr/>
          <p:nvPr/>
        </p:nvSpPr>
        <p:spPr>
          <a:xfrm rot="0">
            <a:off x="8902026" y="3076170"/>
            <a:ext cx="8852361" cy="0"/>
          </a:xfrm>
          <a:prstGeom prst="line">
            <a:avLst/>
          </a:prstGeom>
          <a:ln cap="rnd" w="47625">
            <a:solidFill>
              <a:srgbClr val="628474"/>
            </a:solidFill>
            <a:prstDash val="solid"/>
            <a:headEnd type="none" len="sm" w="sm"/>
            <a:tailEnd type="none" len="sm" w="sm"/>
          </a:ln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0972498" y="2255519"/>
            <a:ext cx="5096356" cy="6380415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843335" y="131128"/>
            <a:ext cx="16601331" cy="1595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628474"/>
                </a:solidFill>
                <a:latin typeface="A Day Without Sun Text Bold"/>
              </a:rPr>
              <a:t>ПЛЮСЫ ПОЛИЭТИЛЕНОВЫХ ПАКЕТОВ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1905967" y="2499486"/>
            <a:ext cx="5665589" cy="5784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•уд</a:t>
            </a:r>
            <a:r>
              <a:rPr lang="en-US" sz="5499">
                <a:solidFill>
                  <a:srgbClr val="628474"/>
                </a:solidFill>
                <a:latin typeface="Open Sans Light"/>
              </a:rPr>
              <a:t>обство;</a:t>
            </a:r>
          </a:p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•прочность; </a:t>
            </a:r>
          </a:p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•лёгкий вес;</a:t>
            </a:r>
          </a:p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•гигиеничность; </a:t>
            </a:r>
          </a:p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•экономичность; </a:t>
            </a:r>
          </a:p>
          <a:p>
            <a:pPr>
              <a:lnSpc>
                <a:spcPts val="7699"/>
              </a:lnSpc>
            </a:pPr>
            <a:r>
              <a:rPr lang="en-US" sz="5499">
                <a:solidFill>
                  <a:srgbClr val="628474"/>
                </a:solidFill>
                <a:latin typeface="Open Sans Light"/>
              </a:rPr>
              <a:t>•компактность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0310912" y="2385515"/>
            <a:ext cx="6400281" cy="6872785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1078409" y="321628"/>
            <a:ext cx="16512183" cy="1595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>
                <a:solidFill>
                  <a:srgbClr val="628474"/>
                </a:solidFill>
                <a:latin typeface="A Day Without Sun Text Bold"/>
              </a:rPr>
              <a:t>МИНУСЫ ПОЛИЭТИЛЕНОВЫХ ПАКЕТОВ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2076524" y="3318827"/>
            <a:ext cx="8234387" cy="4582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628474"/>
                </a:solidFill>
                <a:latin typeface="Open Sans"/>
              </a:rPr>
              <a:t>К сожалению,минусов намного больше,чем плюсов,поэтому и их следует разобрать подробнее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31461" t="24464" r="27571" b="18681"/>
          <a:stretch>
            <a:fillRect/>
          </a:stretch>
        </p:blipFill>
        <p:spPr>
          <a:xfrm flipH="false" flipV="false" rot="0">
            <a:off x="10169889" y="1689588"/>
            <a:ext cx="7407343" cy="6840409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455287" y="-3565931"/>
            <a:ext cx="9812235" cy="14920053"/>
            <a:chOff x="0" y="0"/>
            <a:chExt cx="3079896" cy="4683155"/>
          </a:xfrm>
        </p:grpSpPr>
        <p:sp>
          <p:nvSpPr>
            <p:cNvPr name="Freeform 4" id="4"/>
            <p:cNvSpPr/>
            <p:nvPr/>
          </p:nvSpPr>
          <p:spPr>
            <a:xfrm>
              <a:off x="0" y="0"/>
              <a:ext cx="3079896" cy="4683155"/>
            </a:xfrm>
            <a:custGeom>
              <a:avLst/>
              <a:gdLst/>
              <a:ahLst/>
              <a:cxnLst/>
              <a:rect r="r" b="b" t="t" l="l"/>
              <a:pathLst>
                <a:path h="4683155" w="3079896">
                  <a:moveTo>
                    <a:pt x="0" y="0"/>
                  </a:moveTo>
                  <a:lnTo>
                    <a:pt x="3079896" y="0"/>
                  </a:lnTo>
                  <a:lnTo>
                    <a:pt x="3079896" y="4683155"/>
                  </a:lnTo>
                  <a:lnTo>
                    <a:pt x="0" y="4683155"/>
                  </a:lnTo>
                  <a:close/>
                </a:path>
              </a:pathLst>
            </a:custGeom>
            <a:solidFill>
              <a:srgbClr val="DAEDD6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1028700" y="1240167"/>
            <a:ext cx="7662862" cy="1935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88"/>
              </a:lnSpc>
            </a:pPr>
            <a:r>
              <a:rPr lang="en-US" sz="556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450878" y="5019675"/>
            <a:ext cx="6425803" cy="10617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6200">
                <a:solidFill>
                  <a:srgbClr val="628474"/>
                </a:solidFill>
                <a:latin typeface="A Day Without Sun Text"/>
              </a:rPr>
              <a:t>1.Загрязнение природы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F8F3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0" r="32068" b="883"/>
          <a:stretch>
            <a:fillRect/>
          </a:stretch>
        </p:blipFill>
        <p:spPr>
          <a:xfrm flipH="false" flipV="false" rot="0">
            <a:off x="10007209" y="1453447"/>
            <a:ext cx="7587212" cy="7380107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-1373096" y="-230096"/>
            <a:ext cx="10517096" cy="10517096"/>
            <a:chOff x="0" y="0"/>
            <a:chExt cx="1913890" cy="1913890"/>
          </a:xfrm>
        </p:grpSpPr>
        <p:sp>
          <p:nvSpPr>
            <p:cNvPr name="Freeform 4" id="4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AEDD6"/>
            </a:solidFill>
          </p:spPr>
        </p:sp>
      </p:grpSp>
      <p:sp>
        <p:nvSpPr>
          <p:cNvPr name="TextBox 5" id="5"/>
          <p:cNvSpPr txBox="true"/>
          <p:nvPr/>
        </p:nvSpPr>
        <p:spPr>
          <a:xfrm rot="0">
            <a:off x="567227" y="1329622"/>
            <a:ext cx="8169844" cy="203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4"/>
              </a:lnSpc>
            </a:pPr>
            <a:r>
              <a:rPr lang="en-US" sz="580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292607" y="4522246"/>
            <a:ext cx="6719084" cy="21570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80"/>
              </a:lnSpc>
            </a:pPr>
            <a:r>
              <a:rPr lang="en-US" sz="6200">
                <a:solidFill>
                  <a:srgbClr val="365D4B"/>
                </a:solidFill>
                <a:latin typeface="A Day Without Sun Text"/>
              </a:rPr>
              <a:t>2.Опасность для    живых организмов   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478743"/>
            <a:ext cx="9487798" cy="15136970"/>
            <a:chOff x="0" y="0"/>
            <a:chExt cx="1913890" cy="3053448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1913890" cy="3053448"/>
            </a:xfrm>
            <a:custGeom>
              <a:avLst/>
              <a:gdLst/>
              <a:ahLst/>
              <a:cxnLst/>
              <a:rect r="r" b="b" t="t" l="l"/>
              <a:pathLst>
                <a:path h="3053448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3053448"/>
                  </a:lnTo>
                  <a:lnTo>
                    <a:pt x="0" y="3053448"/>
                  </a:lnTo>
                  <a:close/>
                </a:path>
              </a:pathLst>
            </a:custGeom>
            <a:solidFill>
              <a:srgbClr val="F4F8F3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29290" t="0" r="3468" b="0"/>
          <a:stretch>
            <a:fillRect/>
          </a:stretch>
        </p:blipFill>
        <p:spPr>
          <a:xfrm flipH="false" flipV="false" rot="0">
            <a:off x="10229713" y="1539235"/>
            <a:ext cx="7316372" cy="7208529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12018" y="5019675"/>
            <a:ext cx="5339804" cy="31987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2"/>
              </a:lnSpc>
            </a:pPr>
            <a:r>
              <a:rPr lang="en-US" sz="6066">
                <a:solidFill>
                  <a:srgbClr val="365D4B"/>
                </a:solidFill>
                <a:latin typeface="A Day Without Sun Text"/>
              </a:rPr>
              <a:t>3.Разлагаются они</a:t>
            </a:r>
          </a:p>
          <a:p>
            <a:pPr algn="ctr">
              <a:lnSpc>
                <a:spcPts val="8492"/>
              </a:lnSpc>
            </a:pPr>
            <a:r>
              <a:rPr lang="en-US" sz="6066">
                <a:solidFill>
                  <a:srgbClr val="365D4B"/>
                </a:solidFill>
                <a:latin typeface="A Day Without Sun Text"/>
              </a:rPr>
              <a:t> от 100 до 400 лет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96998" y="1415410"/>
            <a:ext cx="8169844" cy="203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4"/>
              </a:lnSpc>
            </a:pPr>
            <a:r>
              <a:rPr lang="en-US" sz="580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358074" y="-127017"/>
            <a:ext cx="10541033" cy="10541033"/>
            <a:chOff x="0" y="0"/>
            <a:chExt cx="1913890" cy="1913890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144000" y="1575066"/>
            <a:ext cx="8711934" cy="8711934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88230" y="904875"/>
            <a:ext cx="8169844" cy="203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4"/>
              </a:lnSpc>
            </a:pPr>
            <a:r>
              <a:rPr lang="en-US" sz="580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924613" y="5019675"/>
            <a:ext cx="6697077" cy="21223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2"/>
              </a:lnSpc>
            </a:pPr>
            <a:r>
              <a:rPr lang="en-US" sz="6066">
                <a:solidFill>
                  <a:srgbClr val="365D4B"/>
                </a:solidFill>
                <a:latin typeface="A Day Without Sun Text"/>
              </a:rPr>
              <a:t>4.При сжигании выделяют угарный газ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842963"/>
            <a:ext cx="11972925" cy="11972925"/>
            <a:chOff x="0" y="0"/>
            <a:chExt cx="1913890" cy="1913890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4F8F3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/>
          <a:srcRect l="0" t="18615" r="0" b="16288"/>
          <a:stretch>
            <a:fillRect/>
          </a:stretch>
        </p:blipFill>
        <p:spPr>
          <a:xfrm flipH="false" flipV="false" rot="0">
            <a:off x="10078101" y="1485069"/>
            <a:ext cx="7493407" cy="7316861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1028700" y="4901464"/>
            <a:ext cx="7133007" cy="1830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365D4B"/>
                </a:solidFill>
                <a:latin typeface="A Day Without Sun Text"/>
              </a:rPr>
              <a:t>5.Токсичные вещества из них проникают в продукты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510282" y="1361244"/>
            <a:ext cx="8169844" cy="203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4"/>
              </a:lnSpc>
            </a:pPr>
            <a:r>
              <a:rPr lang="en-US" sz="580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9144000" y="-686462"/>
            <a:ext cx="11659923" cy="11659923"/>
            <a:chOff x="0" y="0"/>
            <a:chExt cx="1913890" cy="1913890"/>
          </a:xfrm>
        </p:grpSpPr>
        <p:sp>
          <p:nvSpPr>
            <p:cNvPr name="Freeform 3" id="3"/>
            <p:cNvSpPr/>
            <p:nvPr/>
          </p:nvSpPr>
          <p:spPr>
            <a:xfrm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F4F8F3"/>
            </a:solidFill>
          </p:spPr>
        </p:sp>
      </p:grpSp>
      <p:pic>
        <p:nvPicPr>
          <p:cNvPr name="Picture 4" id="4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9291083" y="2320639"/>
            <a:ext cx="8996917" cy="7966361"/>
          </a:xfrm>
          <a:prstGeom prst="rect">
            <a:avLst/>
          </a:prstGeom>
        </p:spPr>
      </p:pic>
      <p:sp>
        <p:nvSpPr>
          <p:cNvPr name="TextBox 5" id="5"/>
          <p:cNvSpPr txBox="true"/>
          <p:nvPr/>
        </p:nvSpPr>
        <p:spPr>
          <a:xfrm rot="0">
            <a:off x="652700" y="904875"/>
            <a:ext cx="8169844" cy="20338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4"/>
              </a:lnSpc>
            </a:pPr>
            <a:r>
              <a:rPr lang="en-US" sz="5803">
                <a:solidFill>
                  <a:srgbClr val="628474"/>
                </a:solidFill>
                <a:latin typeface="A Day Without Sun Text Bold"/>
              </a:rPr>
              <a:t>ПОСЛЕДСТВИЯ ИСПОЛЬЗОВАНИЯ ПАКЕТОВ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52700" y="4142751"/>
            <a:ext cx="8169844" cy="2161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55"/>
              </a:lnSpc>
            </a:pPr>
            <a:r>
              <a:rPr lang="en-US" sz="6182">
                <a:solidFill>
                  <a:srgbClr val="50785E"/>
                </a:solidFill>
                <a:latin typeface="A Day Without Sun Text"/>
              </a:rPr>
              <a:t>6.Являются  главным источником мусора 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670241" y="5263792"/>
            <a:ext cx="2742674" cy="4585017"/>
          </a:xfrm>
          <a:prstGeom prst="rect">
            <a:avLst/>
          </a:prstGeom>
        </p:spPr>
      </p:pic>
      <p:pic>
        <p:nvPicPr>
          <p:cNvPr name="Picture 3" id="3"/>
          <p:cNvPicPr>
            <a:picLocks noChangeAspect="true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12360935" y="334522"/>
            <a:ext cx="5927065" cy="9617956"/>
          </a:xfrm>
          <a:prstGeom prst="rect">
            <a:avLst/>
          </a:prstGeom>
        </p:spPr>
      </p:pic>
      <p:pic>
        <p:nvPicPr>
          <p:cNvPr name="Picture 4" id="4"/>
          <p:cNvPicPr>
            <a:picLocks noChangeAspect="true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732895" y="6201281"/>
            <a:ext cx="2913464" cy="3647529"/>
          </a:xfrm>
          <a:prstGeom prst="rect">
            <a:avLst/>
          </a:prstGeom>
        </p:spPr>
      </p:pic>
      <p:pic>
        <p:nvPicPr>
          <p:cNvPr name="Picture 5" id="5"/>
          <p:cNvPicPr>
            <a:picLocks noChangeAspect="true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8665257" y="4515032"/>
            <a:ext cx="3216935" cy="5333778"/>
          </a:xfrm>
          <a:prstGeom prst="rect">
            <a:avLst/>
          </a:prstGeom>
        </p:spPr>
      </p:pic>
      <p:sp>
        <p:nvSpPr>
          <p:cNvPr name="TextBox 6" id="6"/>
          <p:cNvSpPr txBox="true"/>
          <p:nvPr/>
        </p:nvSpPr>
        <p:spPr>
          <a:xfrm rot="0">
            <a:off x="-861738" y="354330"/>
            <a:ext cx="14102730" cy="1196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660"/>
              </a:lnSpc>
            </a:pPr>
            <a:r>
              <a:rPr lang="en-US" sz="6900">
                <a:solidFill>
                  <a:srgbClr val="50785E"/>
                </a:solidFill>
                <a:latin typeface="A Day Without Sun Text Bold"/>
              </a:rPr>
              <a:t>ЧТО ЖЕ Я ХОЧУ ВАМ ПРЕДЛОЖИТЬ?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742674" y="1913258"/>
            <a:ext cx="6893906" cy="3693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880"/>
              </a:lnSpc>
            </a:pPr>
            <a:r>
              <a:rPr lang="en-US" sz="4200">
                <a:solidFill>
                  <a:srgbClr val="50785E"/>
                </a:solidFill>
                <a:latin typeface="A Day Without Sun Text"/>
              </a:rPr>
              <a:t>Давайте </a:t>
            </a:r>
            <a:r>
              <a:rPr lang="en-US" sz="4200">
                <a:solidFill>
                  <a:srgbClr val="50785E"/>
                </a:solidFill>
                <a:latin typeface="A Day Without Sun Text"/>
              </a:rPr>
              <a:t>пользоваться многоразовой сумкой вместо привычных пакетов. Это не только практично, но очень стильно и экономно. 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AEDD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0" t="0" r="0" b="0"/>
          <a:stretch>
            <a:fillRect/>
          </a:stretch>
        </p:blipFill>
        <p:spPr>
          <a:xfrm flipH="false" flipV="false" rot="0">
            <a:off x="4232284" y="2320110"/>
            <a:ext cx="9823431" cy="1085462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 rot="0">
            <a:off x="2583135" y="-1676400"/>
            <a:ext cx="13121729" cy="31623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99"/>
              </a:lnSpc>
            </a:pPr>
          </a:p>
          <a:p>
            <a:pPr algn="ctr">
              <a:lnSpc>
                <a:spcPts val="12599"/>
              </a:lnSpc>
            </a:pPr>
            <a:r>
              <a:rPr lang="en-US" sz="9000">
                <a:solidFill>
                  <a:srgbClr val="50785E"/>
                </a:solidFill>
                <a:latin typeface="A Day Without Sun Text Bold"/>
              </a:rPr>
              <a:t>СПАСЁМ НАШУ ПЛАНЕТУ ВМЕСТЕ!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DAErBQkkyGM</dc:identifier>
  <dcterms:modified xsi:type="dcterms:W3CDTF">2011-08-01T06:04:30Z</dcterms:modified>
  <cp:revision>1</cp:revision>
  <dc:title>Зеленый Природа Спа Франшиза Информация Презентация</dc:title>
</cp:coreProperties>
</file>