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4" r:id="rId5"/>
    <p:sldId id="258" r:id="rId6"/>
    <p:sldId id="265" r:id="rId7"/>
    <p:sldId id="260" r:id="rId8"/>
    <p:sldId id="261" r:id="rId9"/>
    <p:sldId id="262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Популяция, сообщества, экосистемы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29134" y="642918"/>
            <a:ext cx="4614866" cy="5572164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Популяция</a:t>
            </a:r>
            <a:r>
              <a:rPr lang="ru-RU" dirty="0" smtClean="0"/>
              <a:t>-это совокупность особей одного вида, проживающих на одной, относительно изолированной территории, обменивающихся генетической информацией и объединенных общими условиями существования, необходимыми для поддержания численности в течение длительного времени.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4609" t="13379" r="32617" b="39013"/>
          <a:stretch>
            <a:fillRect/>
          </a:stretch>
        </p:blipFill>
        <p:spPr bwMode="auto">
          <a:xfrm>
            <a:off x="0" y="0"/>
            <a:ext cx="4492901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ZM_7.3_конспект_220905-02.png"/>
          <p:cNvPicPr>
            <a:picLocks noChangeAspect="1"/>
          </p:cNvPicPr>
          <p:nvPr/>
        </p:nvPicPr>
        <p:blipFill>
          <a:blip r:embed="rId2" cstate="print"/>
          <a:srcRect l="7031" t="8040" r="7031" b="6936"/>
          <a:stretch>
            <a:fillRect/>
          </a:stretch>
        </p:blipFill>
        <p:spPr>
          <a:xfrm>
            <a:off x="285720" y="142852"/>
            <a:ext cx="8585982" cy="657229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ZM_7.3_конспект_220905-03.png"/>
          <p:cNvPicPr>
            <a:picLocks noChangeAspect="1"/>
          </p:cNvPicPr>
          <p:nvPr/>
        </p:nvPicPr>
        <p:blipFill>
          <a:blip r:embed="rId2" cstate="print"/>
          <a:srcRect l="7031" t="6936" r="6250" b="8040"/>
          <a:stretch>
            <a:fillRect/>
          </a:stretch>
        </p:blipFill>
        <p:spPr>
          <a:xfrm>
            <a:off x="142844" y="142852"/>
            <a:ext cx="8786874" cy="64294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ru-RU" b="1" dirty="0" smtClean="0"/>
              <a:t>Типы популяций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Элементарная популяция </a:t>
            </a:r>
            <a:r>
              <a:rPr lang="ru-RU" dirty="0" smtClean="0"/>
              <a:t>– это совокупность особей одного вида, занимающих небольшой участок однородной площади. </a:t>
            </a:r>
            <a:endParaRPr lang="ru-RU" dirty="0" smtClean="0"/>
          </a:p>
          <a:p>
            <a:r>
              <a:rPr lang="ru-RU" b="1" dirty="0" smtClean="0"/>
              <a:t>Экологическая </a:t>
            </a:r>
            <a:r>
              <a:rPr lang="ru-RU" b="1" dirty="0" smtClean="0"/>
              <a:t>популяция </a:t>
            </a:r>
            <a:r>
              <a:rPr lang="ru-RU" dirty="0" smtClean="0"/>
              <a:t>– совокупность элементарных популяций, внутривидовые группировки, приуроченные к конкретным биоценозам. </a:t>
            </a:r>
            <a:endParaRPr lang="ru-RU" dirty="0" smtClean="0"/>
          </a:p>
          <a:p>
            <a:r>
              <a:rPr lang="ru-RU" b="1" dirty="0" smtClean="0"/>
              <a:t>Географическая </a:t>
            </a:r>
            <a:r>
              <a:rPr lang="ru-RU" b="1" dirty="0" smtClean="0"/>
              <a:t>популяция </a:t>
            </a:r>
            <a:r>
              <a:rPr lang="ru-RU" dirty="0" smtClean="0"/>
              <a:t>– совокупность экологических популяций, заселивших географически сходные районы.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6841" t="19571" r="3820" b="24510"/>
          <a:stretch>
            <a:fillRect/>
          </a:stretch>
        </p:blipFill>
        <p:spPr bwMode="auto">
          <a:xfrm>
            <a:off x="214282" y="142852"/>
            <a:ext cx="8929718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642918"/>
            <a:ext cx="8229600" cy="5768997"/>
          </a:xfrm>
        </p:spPr>
        <p:txBody>
          <a:bodyPr>
            <a:normAutofit fontScale="85000" lnSpcReduction="20000"/>
          </a:bodyPr>
          <a:lstStyle/>
          <a:p>
            <a:pPr fontAlgn="base">
              <a:buNone/>
            </a:pPr>
            <a:r>
              <a:rPr lang="ru-RU" b="1" dirty="0" smtClean="0"/>
              <a:t>Численность</a:t>
            </a:r>
            <a:endParaRPr lang="ru-RU" dirty="0" smtClean="0"/>
          </a:p>
          <a:p>
            <a:pPr fontAlgn="base">
              <a:buNone/>
            </a:pPr>
            <a:r>
              <a:rPr lang="ru-RU" dirty="0" smtClean="0"/>
              <a:t>Численностью определяется количество особей в популяции. Нередко подсчитать её чрезвычайно трудно, ведь географические границы участка ареала могут быть обширны, а число особей— крайне огромным. По этой причине чаще используют другую категорию— плотность популяции.</a:t>
            </a:r>
          </a:p>
          <a:p>
            <a:pPr fontAlgn="base">
              <a:buNone/>
            </a:pPr>
            <a:r>
              <a:rPr lang="ru-RU" b="1" dirty="0" smtClean="0"/>
              <a:t>Плотность</a:t>
            </a:r>
            <a:endParaRPr lang="ru-RU" dirty="0" smtClean="0"/>
          </a:p>
          <a:p>
            <a:pPr fontAlgn="base">
              <a:buNone/>
            </a:pPr>
            <a:r>
              <a:rPr lang="ru-RU" dirty="0" smtClean="0"/>
              <a:t>Плотность популяции — число особей на заданной единице пространства: в литре воды, на квадратном километре, гектаре и т.д.</a:t>
            </a:r>
          </a:p>
          <a:p>
            <a:pPr fontAlgn="base">
              <a:buNone/>
            </a:pPr>
            <a:r>
              <a:rPr lang="ru-RU" dirty="0" smtClean="0"/>
              <a:t>Именно этой категорией пользуются при оценке динамики популяции — изменении ее состава во времени.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 fontScale="77500" lnSpcReduction="20000"/>
          </a:bodyPr>
          <a:lstStyle/>
          <a:p>
            <a:pPr fontAlgn="base">
              <a:buNone/>
            </a:pPr>
            <a:r>
              <a:rPr lang="ru-RU" b="1" dirty="0" smtClean="0"/>
              <a:t>Рождаемость</a:t>
            </a:r>
            <a:endParaRPr lang="ru-RU" dirty="0" smtClean="0"/>
          </a:p>
          <a:p>
            <a:pPr fontAlgn="base">
              <a:buNone/>
            </a:pPr>
            <a:r>
              <a:rPr lang="ru-RU" dirty="0" smtClean="0"/>
              <a:t>Рождаемость популяции оценивают в числе особей, родившихся за определенный промежуток времени.</a:t>
            </a:r>
          </a:p>
          <a:p>
            <a:pPr fontAlgn="base">
              <a:buNone/>
            </a:pPr>
            <a:r>
              <a:rPr lang="ru-RU" b="1" dirty="0" smtClean="0"/>
              <a:t>Плодовитость</a:t>
            </a:r>
            <a:r>
              <a:rPr lang="ru-RU" dirty="0" smtClean="0"/>
              <a:t> — среднее число потомков, производимых особями определенного возраста. Однако выше она в популяциях тех видов, для которых характерна высокая смертность потомков, не достигших половой зрелости.</a:t>
            </a:r>
          </a:p>
          <a:p>
            <a:pPr fontAlgn="base">
              <a:buNone/>
            </a:pPr>
            <a:r>
              <a:rPr lang="ru-RU" b="1" dirty="0" smtClean="0"/>
              <a:t>Смертность</a:t>
            </a:r>
            <a:endParaRPr lang="ru-RU" dirty="0" smtClean="0"/>
          </a:p>
          <a:p>
            <a:pPr fontAlgn="base">
              <a:buNone/>
            </a:pPr>
            <a:r>
              <a:rPr lang="ru-RU" dirty="0" smtClean="0"/>
              <a:t>Смертность популяции исчисляется в количестве умерших за определенный промежуток времени особей.</a:t>
            </a:r>
          </a:p>
          <a:p>
            <a:pPr fontAlgn="base">
              <a:buNone/>
            </a:pPr>
            <a:r>
              <a:rPr lang="ru-RU" dirty="0" smtClean="0"/>
              <a:t>Совокупность рождаемости и смертности позволяет оценить прирост популяции, эти категории чрезвычайно важны с точки зрения биологического успеха группы особей.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 lnSpcReduction="10000"/>
          </a:bodyPr>
          <a:lstStyle/>
          <a:p>
            <a:pPr fontAlgn="base">
              <a:buNone/>
            </a:pPr>
            <a:r>
              <a:rPr lang="ru-RU" b="1" dirty="0" smtClean="0"/>
              <a:t>Возрастная структура</a:t>
            </a:r>
            <a:endParaRPr lang="ru-RU" dirty="0" smtClean="0"/>
          </a:p>
          <a:p>
            <a:pPr fontAlgn="base">
              <a:buNone/>
            </a:pPr>
            <a:r>
              <a:rPr lang="ru-RU" dirty="0" smtClean="0"/>
              <a:t>Анализ возрастной структуры необходим для прогнозирования изменения численности популяции, ведь именно от возрастного ее состава зависит дальнейшее соотношение рождаемости и смертности.</a:t>
            </a:r>
          </a:p>
          <a:p>
            <a:pPr fontAlgn="base">
              <a:buNone/>
            </a:pPr>
            <a:r>
              <a:rPr lang="ru-RU" dirty="0" smtClean="0"/>
              <a:t>Возрастная структура популяции характеризует как среднюю продолжительность жизни особей внутри популяции, так и соотношение различных возрастных групп.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571504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Экосистемы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500042"/>
            <a:ext cx="8658228" cy="261461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Группа популяций разных видов, населяющая определённую территорию, образует </a:t>
            </a:r>
            <a:r>
              <a:rPr lang="ru-RU" sz="2400" b="1" dirty="0" smtClean="0"/>
              <a:t>сообщество</a:t>
            </a:r>
            <a:r>
              <a:rPr lang="ru-RU" sz="2400" dirty="0" smtClean="0"/>
              <a:t>.</a:t>
            </a:r>
          </a:p>
          <a:p>
            <a:r>
              <a:rPr lang="ru-RU" sz="2400" b="1" dirty="0" smtClean="0"/>
              <a:t>Экосистема –</a:t>
            </a:r>
            <a:r>
              <a:rPr lang="ru-RU" sz="2400" dirty="0" smtClean="0"/>
              <a:t> это устойчивое сообщество растений, животных и микроорганизмов, находящихся в постоянном взаимодействии с компонентами </a:t>
            </a:r>
            <a:r>
              <a:rPr lang="ru-RU" dirty="0" smtClean="0"/>
              <a:t>атмосферы, гидросферы и литосферы.</a:t>
            </a:r>
          </a:p>
          <a:p>
            <a:endParaRPr lang="ru-RU" dirty="0"/>
          </a:p>
        </p:txBody>
      </p:sp>
      <p:pic>
        <p:nvPicPr>
          <p:cNvPr id="4" name="Рисунок 3" descr="5c739c358b141757fe1ec173.png"/>
          <p:cNvPicPr>
            <a:picLocks noChangeAspect="1"/>
          </p:cNvPicPr>
          <p:nvPr/>
        </p:nvPicPr>
        <p:blipFill>
          <a:blip r:embed="rId2" cstate="print"/>
          <a:srcRect t="4656" b="10036"/>
          <a:stretch>
            <a:fillRect/>
          </a:stretch>
        </p:blipFill>
        <p:spPr>
          <a:xfrm>
            <a:off x="571472" y="3071810"/>
            <a:ext cx="7587717" cy="364333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 smtClean="0"/>
              <a:t>Организмы с разными способами питания играют разные роли в экосистеме. </a:t>
            </a:r>
            <a:endParaRPr lang="ru-RU" sz="3200" dirty="0"/>
          </a:p>
        </p:txBody>
      </p:sp>
      <p:pic>
        <p:nvPicPr>
          <p:cNvPr id="5" name="Рисунок 4" descr="3Btx5x14UkY.jpg"/>
          <p:cNvPicPr>
            <a:picLocks noChangeAspect="1"/>
          </p:cNvPicPr>
          <p:nvPr/>
        </p:nvPicPr>
        <p:blipFill>
          <a:blip r:embed="rId2" cstate="print"/>
          <a:srcRect b="17474"/>
          <a:stretch>
            <a:fillRect/>
          </a:stretch>
        </p:blipFill>
        <p:spPr>
          <a:xfrm>
            <a:off x="357158" y="1428736"/>
            <a:ext cx="8572560" cy="521497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85791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В </a:t>
            </a:r>
            <a:r>
              <a:rPr lang="ru-RU" dirty="0" smtClean="0"/>
              <a:t>экосистемах сложились цепи взаимосвязанных видов, последовательно извлекающих материалы и энергию из исходного пищевого вещества – </a:t>
            </a:r>
            <a:r>
              <a:rPr lang="ru-RU" b="1" dirty="0" smtClean="0"/>
              <a:t>пищевые цепи</a:t>
            </a:r>
            <a:r>
              <a:rPr lang="ru-RU" i="1" dirty="0" smtClean="0"/>
              <a:t>.</a:t>
            </a:r>
            <a:r>
              <a:rPr lang="ru-RU" dirty="0" smtClean="0"/>
              <a:t> </a:t>
            </a:r>
            <a:r>
              <a:rPr lang="ru-RU" b="1" dirty="0" smtClean="0"/>
              <a:t>Пищевой цепью (</a:t>
            </a:r>
            <a:r>
              <a:rPr lang="ru-RU" b="1" dirty="0" err="1" smtClean="0"/>
              <a:t>цепью</a:t>
            </a:r>
            <a:r>
              <a:rPr lang="ru-RU" b="1" dirty="0" smtClean="0"/>
              <a:t> питания)</a:t>
            </a:r>
            <a:r>
              <a:rPr lang="ru-RU" dirty="0" smtClean="0"/>
              <a:t> называется перенос потенциальной энергии пищи, созданной автотрофами, через ряд организмов путем поедания одних видов другими.</a:t>
            </a:r>
          </a:p>
          <a:p>
            <a:pPr algn="ctr">
              <a:buNone/>
            </a:pPr>
            <a:r>
              <a:rPr lang="ru-RU" b="1" dirty="0" smtClean="0"/>
              <a:t>2 типа пищевых цепей:</a:t>
            </a:r>
          </a:p>
          <a:p>
            <a:pPr>
              <a:buNone/>
            </a:pPr>
            <a:r>
              <a:rPr lang="ru-RU" dirty="0" smtClean="0"/>
              <a:t>1 тип начинается с растений и идёт к растительноядным животным и далее к хищникам. Это так называемая цепь </a:t>
            </a:r>
            <a:r>
              <a:rPr lang="ru-RU" dirty="0" err="1" smtClean="0"/>
              <a:t>выедания</a:t>
            </a:r>
            <a:r>
              <a:rPr lang="ru-RU" dirty="0" smtClean="0"/>
              <a:t> (пастбищная).</a:t>
            </a:r>
          </a:p>
          <a:p>
            <a:pPr>
              <a:buNone/>
            </a:pPr>
            <a:r>
              <a:rPr lang="ru-RU" dirty="0" smtClean="0"/>
              <a:t>2 начинается с отмерших остатков растений, трупов животных и их экскрементов (детрита) и идет к мелким животным и микроорганизмам, которые ими питаются. Это цепь разложения (</a:t>
            </a:r>
            <a:r>
              <a:rPr lang="ru-RU" dirty="0" err="1" smtClean="0"/>
              <a:t>детритная</a:t>
            </a:r>
            <a:r>
              <a:rPr lang="ru-RU" dirty="0" smtClean="0"/>
              <a:t>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258</Words>
  <Application>Microsoft Office PowerPoint</Application>
  <PresentationFormat>Экран (4:3)</PresentationFormat>
  <Paragraphs>28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Популяция, сообщества, экосистемы</vt:lpstr>
      <vt:lpstr>Слайд 2</vt:lpstr>
      <vt:lpstr>Слайд 3</vt:lpstr>
      <vt:lpstr>Слайд 4</vt:lpstr>
      <vt:lpstr>Типы популяций</vt:lpstr>
      <vt:lpstr>Слайд 6</vt:lpstr>
      <vt:lpstr>Слайд 7</vt:lpstr>
      <vt:lpstr>Слайд 8</vt:lpstr>
      <vt:lpstr>Слайд 9</vt:lpstr>
      <vt:lpstr>Экосистемы</vt:lpstr>
      <vt:lpstr>Организмы с разными способами питания играют разные роли в экосистеме. 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Популяция, сообщества, экосистемы</dc:title>
  <dc:creator>Галина Андреевна Ковалёва</dc:creator>
  <cp:lastModifiedBy>Kovaleva</cp:lastModifiedBy>
  <cp:revision>3</cp:revision>
  <dcterms:created xsi:type="dcterms:W3CDTF">2023-11-27T06:02:21Z</dcterms:created>
  <dcterms:modified xsi:type="dcterms:W3CDTF">2023-11-27T06:31:39Z</dcterms:modified>
</cp:coreProperties>
</file>