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30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7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Book Antiqua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6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overOverlay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6" name="TextBox 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0BF4D66-CC8F-4665-98E1-1F83634B53C4}" type="datetimeFigureOut">
              <a:rPr lang="ru-RU"/>
              <a:pPr>
                <a:defRPr/>
              </a:pPr>
              <a:t>01.02.2021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A1A9892-476A-4807-8E4C-58FAFD6A4C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5" name="TextBox 4"/>
            <p:cNvSpPr txBox="1">
              <a:spLocks noChangeArrowheads="1"/>
            </p:cNvSpPr>
            <p:nvPr/>
          </p:nvSpPr>
          <p:spPr bwMode="auto">
            <a:xfrm>
              <a:off x="4147772" y="1381459"/>
              <a:ext cx="87636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defRPr/>
              </a:pPr>
              <a:r>
                <a:rPr lang="en-US" altLang="ru-RU" sz="5400" smtClean="0">
                  <a:solidFill>
                    <a:srgbClr val="DBA455"/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6" name="Straight Connector 13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4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C7CF6-0B15-4F48-B16D-D8F30C259AE7}" type="datetimeFigureOut">
              <a:rPr lang="ru-RU"/>
              <a:pPr>
                <a:defRPr/>
              </a:pPr>
              <a:t>01.02.2021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9E1EA-5DA6-43E0-8FD7-6AE14A1577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CoverOverla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1173163" y="2887663"/>
            <a:ext cx="6778625" cy="923925"/>
            <a:chOff x="1172584" y="1381459"/>
            <a:chExt cx="6779110" cy="923330"/>
          </a:xfrm>
        </p:grpSpPr>
        <p:sp>
          <p:nvSpPr>
            <p:cNvPr id="6" name="TextBox 5"/>
            <p:cNvSpPr txBox="1">
              <a:spLocks noChangeArrowheads="1"/>
            </p:cNvSpPr>
            <p:nvPr/>
          </p:nvSpPr>
          <p:spPr bwMode="auto">
            <a:xfrm>
              <a:off x="4147772" y="1381459"/>
              <a:ext cx="87636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defRPr/>
              </a:pPr>
              <a:r>
                <a:rPr lang="en-US" altLang="ru-RU" sz="5400" smtClean="0">
                  <a:solidFill>
                    <a:srgbClr val="DBA455"/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2033" y="1927207"/>
              <a:ext cx="3119661" cy="1586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B8B1E-D52E-4E16-B0C6-A420A3C395BA}" type="datetimeFigureOut">
              <a:rPr lang="ru-RU"/>
              <a:pPr>
                <a:defRPr/>
              </a:pPr>
              <a:t>01.02.2021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2CD4D-8ABF-4542-8018-D20ABA9AD0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6" name="TextBox 5"/>
            <p:cNvSpPr txBox="1">
              <a:spLocks noChangeArrowheads="1"/>
            </p:cNvSpPr>
            <p:nvPr/>
          </p:nvSpPr>
          <p:spPr bwMode="auto">
            <a:xfrm>
              <a:off x="4147772" y="1381459"/>
              <a:ext cx="87636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defRPr/>
              </a:pPr>
              <a:r>
                <a:rPr lang="en-US" altLang="ru-RU" sz="5400" smtClean="0">
                  <a:solidFill>
                    <a:srgbClr val="DBA455"/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7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881B1-1399-4D6B-9BA6-5D3D33771C3A}" type="datetimeFigureOut">
              <a:rPr lang="ru-RU"/>
              <a:pPr>
                <a:defRPr/>
              </a:pPr>
              <a:t>01.02.2021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8B1FB-7B97-48A6-8FFB-AFEF99B533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3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8" name="TextBox 7"/>
            <p:cNvSpPr txBox="1">
              <a:spLocks noChangeArrowheads="1"/>
            </p:cNvSpPr>
            <p:nvPr/>
          </p:nvSpPr>
          <p:spPr bwMode="auto">
            <a:xfrm>
              <a:off x="4147772" y="1381459"/>
              <a:ext cx="87636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defRPr/>
              </a:pPr>
              <a:r>
                <a:rPr lang="en-US" altLang="ru-RU" sz="5400" smtClean="0">
                  <a:solidFill>
                    <a:srgbClr val="DBA455"/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9" name="Straight Connector 16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7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9D894-F997-4467-872D-FEAA1DB27C35}" type="datetimeFigureOut">
              <a:rPr lang="ru-RU"/>
              <a:pPr>
                <a:defRPr/>
              </a:pPr>
              <a:t>01.02.2021</a:t>
            </a:fld>
            <a:endParaRPr lang="ru-RU"/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8307D-D7BE-47BD-9C43-60276D4C5C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4" name="TextBox 3"/>
            <p:cNvSpPr txBox="1">
              <a:spLocks noChangeArrowheads="1"/>
            </p:cNvSpPr>
            <p:nvPr/>
          </p:nvSpPr>
          <p:spPr bwMode="auto">
            <a:xfrm>
              <a:off x="4147772" y="1381459"/>
              <a:ext cx="87636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defRPr/>
              </a:pPr>
              <a:r>
                <a:rPr lang="en-US" altLang="ru-RU" sz="5400" smtClean="0">
                  <a:solidFill>
                    <a:srgbClr val="DBA455"/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5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CCD17-E243-42FA-B158-958206832F5E}" type="datetimeFigureOut">
              <a:rPr lang="ru-RU"/>
              <a:pPr>
                <a:defRPr/>
              </a:pPr>
              <a:t>01.02.2021</a:t>
            </a:fld>
            <a:endParaRPr lang="ru-RU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1952B-DF5F-4991-910A-E792466758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8FB1E-A8F4-46D2-8ADD-DDB4BFE47057}" type="datetimeFigureOut">
              <a:rPr lang="ru-RU"/>
              <a:pPr>
                <a:defRPr/>
              </a:pPr>
              <a:t>01.02.2021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CA2A4-F14A-4CBA-BA5F-91F88AB23C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C5BCA-5BAA-4402-8507-D88D6BA91899}" type="datetimeFigureOut">
              <a:rPr lang="ru-RU"/>
              <a:pPr>
                <a:defRPr/>
              </a:pPr>
              <a:t>01.02.2021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5FDD8-F06B-448E-90AE-6E54DFE915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B3D67-31BA-45F9-A29A-7D34AFA10D6C}" type="datetimeFigureOut">
              <a:rPr lang="ru-RU"/>
              <a:pPr>
                <a:defRPr/>
              </a:pPr>
              <a:t>01.02.2021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E12F2-D45B-4DB7-A3A8-3A43582082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5" name="TextBox 4"/>
            <p:cNvSpPr txBox="1">
              <a:spLocks noChangeArrowheads="1"/>
            </p:cNvSpPr>
            <p:nvPr/>
          </p:nvSpPr>
          <p:spPr bwMode="auto">
            <a:xfrm>
              <a:off x="4147772" y="1381459"/>
              <a:ext cx="87636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defRPr/>
              </a:pPr>
              <a:r>
                <a:rPr lang="en-US" altLang="ru-RU" sz="5400" smtClean="0">
                  <a:solidFill>
                    <a:srgbClr val="DBA455"/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6" name="Straight Connector 15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6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539ED-4FB4-4092-9A7D-CA1D483D7E67}" type="datetimeFigureOut">
              <a:rPr lang="ru-RU"/>
              <a:pPr>
                <a:defRPr/>
              </a:pPr>
              <a:t>01.02.2021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279DF-8E32-4D54-BF79-514EAEFEF4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 rot="5400000">
            <a:off x="3908425" y="2881313"/>
            <a:ext cx="5481637" cy="922338"/>
            <a:chOff x="1815339" y="1381459"/>
            <a:chExt cx="5480154" cy="923330"/>
          </a:xfrm>
        </p:grpSpPr>
        <p:sp>
          <p:nvSpPr>
            <p:cNvPr id="5" name="TextBox 4"/>
            <p:cNvSpPr txBox="1">
              <a:spLocks noChangeArrowheads="1"/>
            </p:cNvSpPr>
            <p:nvPr/>
          </p:nvSpPr>
          <p:spPr bwMode="auto">
            <a:xfrm>
              <a:off x="4146745" y="1381458"/>
              <a:ext cx="877650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defRPr/>
              </a:pPr>
              <a:r>
                <a:rPr lang="en-US" altLang="ru-RU" sz="5400" smtClean="0">
                  <a:solidFill>
                    <a:srgbClr val="DBA455"/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6" name="Straight Connector 12"/>
            <p:cNvCxnSpPr/>
            <p:nvPr/>
          </p:nvCxnSpPr>
          <p:spPr>
            <a:xfrm flipH="1" flipV="1">
              <a:off x="1815339" y="1924967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3"/>
            <p:cNvCxnSpPr/>
            <p:nvPr/>
          </p:nvCxnSpPr>
          <p:spPr>
            <a:xfrm rot="10800000">
              <a:off x="4826011" y="1928146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C785B-14C1-4A5D-B1F9-4A3062343483}" type="datetimeFigureOut">
              <a:rPr lang="ru-RU"/>
              <a:pPr>
                <a:defRPr/>
              </a:pPr>
              <a:t>01.02.2021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54CA4-D4DD-44EA-83B7-DCFB87B177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688975" y="569913"/>
            <a:ext cx="775652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98500" y="2247900"/>
            <a:ext cx="7747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63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908AB835-9EDE-46C1-A4A2-2AF00444426B}" type="datetimeFigureOut">
              <a:rPr lang="ru-RU"/>
              <a:pPr>
                <a:defRPr/>
              </a:pPr>
              <a:t>01.02.2021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08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8925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870C1B27-61BF-410B-BBB3-B4F1AF5C7B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63" r:id="rId7"/>
    <p:sldLayoutId id="2147483762" r:id="rId8"/>
    <p:sldLayoutId id="2147483761" r:id="rId9"/>
    <p:sldLayoutId id="2147483770" r:id="rId10"/>
    <p:sldLayoutId id="21474837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125" indent="-3651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76288" indent="-3651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"/>
        <a:defRPr sz="2200" kern="1200">
          <a:solidFill>
            <a:srgbClr val="262626"/>
          </a:solidFill>
          <a:latin typeface="+mn-lt"/>
          <a:ea typeface="+mn-ea"/>
          <a:cs typeface="+mn-cs"/>
        </a:defRPr>
      </a:lvl2pPr>
      <a:lvl3pPr marL="1143000" indent="-3651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000" kern="1200">
          <a:solidFill>
            <a:srgbClr val="262626"/>
          </a:solidFill>
          <a:latin typeface="+mn-lt"/>
          <a:ea typeface="+mn-ea"/>
          <a:cs typeface="+mn-cs"/>
        </a:defRPr>
      </a:lvl3pPr>
      <a:lvl4pPr marL="1508125" indent="-3190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kern="1200">
          <a:solidFill>
            <a:srgbClr val="262626"/>
          </a:solidFill>
          <a:latin typeface="+mn-lt"/>
          <a:ea typeface="+mn-ea"/>
          <a:cs typeface="+mn-cs"/>
        </a:defRPr>
      </a:lvl4pPr>
      <a:lvl5pPr marL="1828800" indent="-3190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0.xml"/><Relationship Id="rId18" Type="http://schemas.openxmlformats.org/officeDocument/2006/relationships/slide" Target="slide11.xml"/><Relationship Id="rId26" Type="http://schemas.openxmlformats.org/officeDocument/2006/relationships/slide" Target="slide42.xml"/><Relationship Id="rId3" Type="http://schemas.openxmlformats.org/officeDocument/2006/relationships/slide" Target="slide6.xml"/><Relationship Id="rId21" Type="http://schemas.openxmlformats.org/officeDocument/2006/relationships/slide" Target="slide40.xml"/><Relationship Id="rId7" Type="http://schemas.openxmlformats.org/officeDocument/2006/relationships/slide" Target="slide17.xml"/><Relationship Id="rId12" Type="http://schemas.openxmlformats.org/officeDocument/2006/relationships/slide" Target="slide44.xml"/><Relationship Id="rId17" Type="http://schemas.openxmlformats.org/officeDocument/2006/relationships/slide" Target="slide18.xml"/><Relationship Id="rId25" Type="http://schemas.openxmlformats.org/officeDocument/2006/relationships/slide" Target="slide24.xml"/><Relationship Id="rId2" Type="http://schemas.openxmlformats.org/officeDocument/2006/relationships/image" Target="../media/image11.jpeg"/><Relationship Id="rId16" Type="http://schemas.openxmlformats.org/officeDocument/2006/relationships/slide" Target="slide38.xml"/><Relationship Id="rId20" Type="http://schemas.openxmlformats.org/officeDocument/2006/relationships/slide" Target="slide3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6.xml"/><Relationship Id="rId11" Type="http://schemas.openxmlformats.org/officeDocument/2006/relationships/slide" Target="slide20.xml"/><Relationship Id="rId24" Type="http://schemas.openxmlformats.org/officeDocument/2006/relationships/slide" Target="slide28.xml"/><Relationship Id="rId5" Type="http://schemas.openxmlformats.org/officeDocument/2006/relationships/slide" Target="slide16.xml"/><Relationship Id="rId15" Type="http://schemas.openxmlformats.org/officeDocument/2006/relationships/slide" Target="slide32.xml"/><Relationship Id="rId23" Type="http://schemas.openxmlformats.org/officeDocument/2006/relationships/slide" Target="slide13.xml"/><Relationship Id="rId10" Type="http://schemas.openxmlformats.org/officeDocument/2006/relationships/slide" Target="slide30.xml"/><Relationship Id="rId19" Type="http://schemas.openxmlformats.org/officeDocument/2006/relationships/slide" Target="slide19.xml"/><Relationship Id="rId4" Type="http://schemas.openxmlformats.org/officeDocument/2006/relationships/slide" Target="slide14.xml"/><Relationship Id="rId9" Type="http://schemas.openxmlformats.org/officeDocument/2006/relationships/slide" Target="slide22.xml"/><Relationship Id="rId14" Type="http://schemas.openxmlformats.org/officeDocument/2006/relationships/slide" Target="slide26.xml"/><Relationship Id="rId22" Type="http://schemas.openxmlformats.org/officeDocument/2006/relationships/slide" Target="slide46.xml"/><Relationship Id="rId27" Type="http://schemas.openxmlformats.org/officeDocument/2006/relationships/slide" Target="slide2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3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4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4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45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4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8" descr="боч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3644900"/>
            <a:ext cx="2808287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ИГРА</a:t>
            </a:r>
            <a:br>
              <a:rPr lang="ru-RU" dirty="0" smtClean="0"/>
            </a:br>
            <a:r>
              <a:rPr lang="ru-RU" dirty="0" smtClean="0"/>
              <a:t>«Пороховая бочка»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516216" y="4581128"/>
            <a:ext cx="2160240" cy="384175"/>
          </a:xfrm>
        </p:spPr>
        <p:txBody>
          <a:bodyPr>
            <a:noAutofit/>
          </a:bodyPr>
          <a:lstStyle/>
          <a:p>
            <a:pPr algn="r" eaLnBrk="1" hangingPunct="1">
              <a:lnSpc>
                <a:spcPct val="90000"/>
              </a:lnSpc>
              <a:defRPr/>
            </a:pPr>
            <a:r>
              <a:rPr lang="ru-RU" altLang="ru-RU" sz="1800" dirty="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разработала:</a:t>
            </a:r>
          </a:p>
          <a:p>
            <a:pPr algn="r" eaLnBrk="1" hangingPunct="1">
              <a:lnSpc>
                <a:spcPct val="90000"/>
              </a:lnSpc>
              <a:defRPr/>
            </a:pPr>
            <a:r>
              <a:rPr lang="ru-RU" altLang="ru-RU" sz="1800" dirty="0">
                <a:effectLst>
                  <a:outerShdw blurRad="38100" dist="38100" dir="2700000" algn="tl">
                    <a:srgbClr val="895D1D"/>
                  </a:outerShdw>
                </a:effectLst>
              </a:rPr>
              <a:t>м</a:t>
            </a:r>
            <a:r>
              <a:rPr lang="ru-RU" altLang="ru-RU" sz="1800" dirty="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астер  </a:t>
            </a:r>
            <a:r>
              <a:rPr lang="ru-RU" altLang="ru-RU" sz="1800" dirty="0">
                <a:effectLst>
                  <a:outerShdw blurRad="38100" dist="38100" dir="2700000" algn="tl">
                    <a:srgbClr val="895D1D"/>
                  </a:outerShdw>
                </a:effectLst>
              </a:rPr>
              <a:t>п</a:t>
            </a:r>
            <a:r>
              <a:rPr lang="ru-RU" altLang="ru-RU" sz="1800" dirty="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роизводственного обучения</a:t>
            </a:r>
          </a:p>
          <a:p>
            <a:pPr algn="r" eaLnBrk="1" hangingPunct="1">
              <a:lnSpc>
                <a:spcPct val="90000"/>
              </a:lnSpc>
              <a:defRPr/>
            </a:pPr>
            <a:r>
              <a:rPr lang="ru-RU" altLang="ru-RU" sz="18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 Астафьева  </a:t>
            </a:r>
            <a:r>
              <a:rPr lang="ru-RU" altLang="ru-RU" sz="1800" dirty="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Ирина Германовна</a:t>
            </a:r>
          </a:p>
        </p:txBody>
      </p:sp>
      <p:sp>
        <p:nvSpPr>
          <p:cNvPr id="10245" name="TextBox 3"/>
          <p:cNvSpPr txBox="1">
            <a:spLocks noChangeArrowheads="1"/>
          </p:cNvSpPr>
          <p:nvPr/>
        </p:nvSpPr>
        <p:spPr bwMode="auto">
          <a:xfrm>
            <a:off x="1835150" y="476250"/>
            <a:ext cx="54006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dirty="0" smtClean="0">
                <a:latin typeface="Times New Roman" pitchFamily="18" charset="0"/>
              </a:rPr>
              <a:t>ГБПОУ  РХ « ТЕХНИКУМ КОММУНАЛЬНОГО ХОЗЯЙСТВА И СЕРВИСА»</a:t>
            </a:r>
            <a:endParaRPr lang="ru-RU" altLang="ru-RU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smtClean="0">
                <a:latin typeface="Arial" charset="0"/>
              </a:rPr>
              <a:t>Цель игры:</a:t>
            </a:r>
          </a:p>
        </p:txBody>
      </p:sp>
      <p:sp>
        <p:nvSpPr>
          <p:cNvPr id="70659" name="Rectangle 3"/>
          <p:cNvSpPr>
            <a:spLocks noGrp="1"/>
          </p:cNvSpPr>
          <p:nvPr>
            <p:ph type="body" idx="4294967295"/>
          </p:nvPr>
        </p:nvSpPr>
        <p:spPr>
          <a:xfrm>
            <a:off x="684213" y="2060575"/>
            <a:ext cx="7747000" cy="893763"/>
          </a:xfrm>
        </p:spPr>
        <p:txBody>
          <a:bodyPr/>
          <a:lstStyle/>
          <a:p>
            <a:r>
              <a:rPr lang="ru-RU" dirty="0" smtClean="0">
                <a:latin typeface="Arial" charset="0"/>
              </a:rPr>
              <a:t>Закрепить знания, полученные при изучении модуля </a:t>
            </a:r>
            <a:r>
              <a:rPr lang="ru-RU" sz="2800" dirty="0" smtClean="0">
                <a:latin typeface="Arial" charset="0"/>
              </a:rPr>
              <a:t>«</a:t>
            </a:r>
            <a:r>
              <a:rPr lang="ru-RU" sz="2800" dirty="0" smtClean="0"/>
              <a:t>Подготовительно-сварочные работы</a:t>
            </a:r>
            <a:r>
              <a:rPr lang="ru-RU" sz="2800" dirty="0" smtClean="0">
                <a:latin typeface="Arial" charset="0"/>
              </a:rPr>
              <a:t>»</a:t>
            </a:r>
          </a:p>
        </p:txBody>
      </p:sp>
      <p:sp>
        <p:nvSpPr>
          <p:cNvPr id="70660" name="Rectangle 4"/>
          <p:cNvSpPr>
            <a:spLocks/>
          </p:cNvSpPr>
          <p:nvPr/>
        </p:nvSpPr>
        <p:spPr bwMode="auto">
          <a:xfrm>
            <a:off x="539750" y="2924175"/>
            <a:ext cx="7756525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sz="5400">
                <a:solidFill>
                  <a:schemeClr val="tx2"/>
                </a:solidFill>
                <a:latin typeface="Arial" charset="0"/>
              </a:rPr>
              <a:t>Задачи:</a:t>
            </a:r>
          </a:p>
        </p:txBody>
      </p:sp>
      <p:sp>
        <p:nvSpPr>
          <p:cNvPr id="70663" name="Rectangle 7"/>
          <p:cNvSpPr>
            <a:spLocks/>
          </p:cNvSpPr>
          <p:nvPr/>
        </p:nvSpPr>
        <p:spPr bwMode="auto">
          <a:xfrm>
            <a:off x="684213" y="3860800"/>
            <a:ext cx="7747000" cy="576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rgbClr val="262626"/>
                </a:solidFill>
                <a:latin typeface="Arial" charset="0"/>
              </a:rPr>
              <a:t>Закрепить </a:t>
            </a:r>
            <a:r>
              <a:rPr lang="ru-RU" dirty="0" smtClean="0">
                <a:solidFill>
                  <a:srgbClr val="262626"/>
                </a:solidFill>
                <a:latin typeface="Arial" charset="0"/>
              </a:rPr>
              <a:t>знание</a:t>
            </a:r>
            <a:r>
              <a:rPr lang="ru-RU" dirty="0" smtClean="0"/>
              <a:t> ПК 1.1.Выполнять типовые слесарные операции, применяемые при подготовке металла к сварке.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Arial" charset="0"/>
              </a:rPr>
              <a:t>Закрепить знание</a:t>
            </a:r>
            <a:r>
              <a:rPr lang="ru-RU" dirty="0" smtClean="0"/>
              <a:t> ПК 1.2. Подготавливать газовые баллоны, регулирующую и коммуникационную аппаратуру для газовой сварки и резки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rgbClr val="262626"/>
                </a:solidFill>
                <a:latin typeface="Arial" charset="0"/>
              </a:rPr>
              <a:t>Закрепить знание</a:t>
            </a:r>
            <a:r>
              <a:rPr lang="ru-RU" dirty="0" smtClean="0"/>
              <a:t> ПК 1.3. Выполнять сборку изделий под сварку.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rgbClr val="262626"/>
                </a:solidFill>
                <a:latin typeface="Arial" charset="0"/>
              </a:rPr>
              <a:t>Закрепить знание</a:t>
            </a:r>
            <a:r>
              <a:rPr lang="ru-RU" dirty="0" smtClean="0"/>
              <a:t> ПК 1.4. Проверять точность сборки.</a:t>
            </a:r>
            <a:endParaRPr lang="ru-RU" dirty="0">
              <a:solidFill>
                <a:srgbClr val="262626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4276725"/>
          </a:xfrm>
        </p:spPr>
        <p:txBody>
          <a:bodyPr rtlCol="0">
            <a:normAutofit fontScale="92500" lnSpcReduction="10000"/>
          </a:bodyPr>
          <a:lstStyle/>
          <a:p>
            <a:pPr marL="365760" indent="-365760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В игре принимают участие две команды- «два корабля».</a:t>
            </a:r>
          </a:p>
          <a:p>
            <a:pPr marL="365760" indent="-365760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На каждом корабле назначается 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капитан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(руководит работой команды), 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лоцман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(определяет маршрут движения) и 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хранитель времени 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(следит за временем выполнения задания).</a:t>
            </a:r>
          </a:p>
          <a:p>
            <a:pPr marL="365760" indent="-365760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Команды по очереди открывают ячейки игрового поля, выполняют задания. В случае невыполнения задания, право ответа переходит команде-сопернику.</a:t>
            </a:r>
          </a:p>
          <a:p>
            <a:pPr marL="365760" indent="-365760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За каждое выполненное задание команда зарабатывает определенное количество баллов – «золотых монет». Побеждает команда, набравшая наибольшее количество баллов</a:t>
            </a:r>
          </a:p>
        </p:txBody>
      </p:sp>
      <p:sp>
        <p:nvSpPr>
          <p:cNvPr id="1126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Правила игры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Объект 2"/>
          <p:cNvSpPr>
            <a:spLocks noGrp="1"/>
          </p:cNvSpPr>
          <p:nvPr>
            <p:ph idx="1"/>
          </p:nvPr>
        </p:nvSpPr>
        <p:spPr>
          <a:xfrm>
            <a:off x="1547813" y="1989138"/>
            <a:ext cx="6881812" cy="4478337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1800" b="1" smtClean="0"/>
              <a:t>– </a:t>
            </a:r>
            <a:r>
              <a:rPr lang="ru-RU" altLang="ru-RU" sz="1800" smtClean="0"/>
              <a:t>вопрос, цена 10 золотых монет (на подготовку – 2 мин)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3000" smtClean="0"/>
              <a:t>– </a:t>
            </a:r>
            <a:r>
              <a:rPr lang="ru-RU" altLang="ru-RU" sz="1800" smtClean="0"/>
              <a:t>аукцион. Команды назначают свою цену. Право ответа на вопрос переходит команде, назначившей наибольшую цену. Если команда отвечает верно, то данная цена добавляется к имеющимся очкам, если отвечает неверно, то цена вычитается из имеющихся очков (на подготовку 5 мин)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altLang="ru-RU" sz="180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1800" smtClean="0"/>
              <a:t>– шут. Творческое задание. За выполнение команда получает 10 баллов (на подготовку 2-3 мин)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altLang="ru-RU" sz="18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1800" smtClean="0"/>
              <a:t>– клад. Команда получает очки, не выполняя никакого задания. Есть клады по 10, 20 и 50 золотых монет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altLang="ru-RU" sz="1800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1800" smtClean="0"/>
              <a:t>- пороховая бочка. При попадании на данную ячейку все заработанные командой ранее очки сгорают. Набор очков начинается сначала. </a:t>
            </a:r>
          </a:p>
        </p:txBody>
      </p:sp>
      <p:sp>
        <p:nvSpPr>
          <p:cNvPr id="1229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Какие же тайны скрывает старая карта?</a:t>
            </a:r>
          </a:p>
        </p:txBody>
      </p:sp>
      <p:pic>
        <p:nvPicPr>
          <p:cNvPr id="12292" name="Picture 5" descr="аукци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420938"/>
            <a:ext cx="101600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7" descr="шу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3429000"/>
            <a:ext cx="100806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8" descr="клад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4437063"/>
            <a:ext cx="1008062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9" descr="бочк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5445125"/>
            <a:ext cx="10223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6" name="Text Box 10"/>
          <p:cNvSpPr txBox="1">
            <a:spLocks noChangeArrowheads="1"/>
          </p:cNvSpPr>
          <p:nvPr/>
        </p:nvSpPr>
        <p:spPr bwMode="auto">
          <a:xfrm>
            <a:off x="755650" y="1844675"/>
            <a:ext cx="431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4000" b="1">
                <a:latin typeface="Arial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4" descr="карта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69" name="Group 57"/>
          <p:cNvGraphicFramePr>
            <a:graphicFrameLocks noGrp="1"/>
          </p:cNvGraphicFramePr>
          <p:nvPr/>
        </p:nvGraphicFramePr>
        <p:xfrm>
          <a:off x="107950" y="115888"/>
          <a:ext cx="8928100" cy="6580188"/>
        </p:xfrm>
        <a:graphic>
          <a:graphicData uri="http://schemas.openxmlformats.org/drawingml/2006/table">
            <a:tbl>
              <a:tblPr/>
              <a:tblGrid>
                <a:gridCol w="1295400"/>
                <a:gridCol w="1681163"/>
                <a:gridCol w="1487487"/>
                <a:gridCol w="1487488"/>
                <a:gridCol w="1489075"/>
                <a:gridCol w="1487487"/>
              </a:tblGrid>
              <a:tr h="1104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556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4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4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4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4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6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sz="1400">
                          <a:solidFill>
                            <a:srgbClr val="262626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66" name="Rectangle 58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547813" y="1374775"/>
            <a:ext cx="1511300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67" name="Rectangle 5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547813" y="2382838"/>
            <a:ext cx="1511300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68" name="Rectangle 60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1547813" y="3462338"/>
            <a:ext cx="1511300" cy="936625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" name="Rectangle 6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476375" y="4581525"/>
            <a:ext cx="1511300" cy="935038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70" name="Rectangle 62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476375" y="5661025"/>
            <a:ext cx="1511300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71" name="Rectangle 63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130550" y="1374775"/>
            <a:ext cx="1511300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76" name="Rectangle 64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076575" y="2382838"/>
            <a:ext cx="1511300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73" name="Rectangle 65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059113" y="3462338"/>
            <a:ext cx="1511300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74" name="Rectangle 66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3059113" y="4581525"/>
            <a:ext cx="1511300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75" name="Rectangle 67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3059113" y="5684838"/>
            <a:ext cx="1511300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" name="Rectangle 68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4660900" y="1374775"/>
            <a:ext cx="1439863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77" name="Rectangle 69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660900" y="2382838"/>
            <a:ext cx="1439863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78" name="Rectangle 70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4591050" y="3508375"/>
            <a:ext cx="1439863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79" name="Rectangle 7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4600575" y="4587875"/>
            <a:ext cx="1439863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80" name="Rectangle 72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4570413" y="5697538"/>
            <a:ext cx="1439862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81" name="Rectangle 73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6151563" y="1387475"/>
            <a:ext cx="1439862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82" name="Rectangle 74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6100763" y="2382838"/>
            <a:ext cx="1439862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83" name="Rectangle 75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6083300" y="3462338"/>
            <a:ext cx="1439863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84" name="Rectangle 76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6080125" y="4581525"/>
            <a:ext cx="1439863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85" name="Rectangle 77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6100763" y="5680075"/>
            <a:ext cx="1439862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86" name="Rectangle 78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7591425" y="1384300"/>
            <a:ext cx="1476375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87" name="Rectangle 79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7550150" y="2382838"/>
            <a:ext cx="1476375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92" name="Rectangle 80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7540625" y="3462338"/>
            <a:ext cx="1476375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89" name="Rectangle 81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7577138" y="4587875"/>
            <a:ext cx="1476375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390" name="Rectangle 82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7621588" y="5661025"/>
            <a:ext cx="1476375" cy="86360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ъект 2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2405063"/>
          </a:xfrm>
        </p:spPr>
        <p:txBody>
          <a:bodyPr/>
          <a:lstStyle/>
          <a:p>
            <a:pPr algn="just" eaLnBrk="1" hangingPunct="1"/>
            <a:r>
              <a:rPr lang="ru-RU" sz="3200" dirty="0" smtClean="0"/>
              <a:t>Типовые слесарные операции, применяемые при подготовке металла к сварке.</a:t>
            </a:r>
            <a:endParaRPr lang="ru-RU" altLang="ru-RU" sz="3200" dirty="0" smtClean="0"/>
          </a:p>
        </p:txBody>
      </p:sp>
      <p:sp>
        <p:nvSpPr>
          <p:cNvPr id="1433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400" b="1" smtClean="0">
                <a:latin typeface="Arial" charset="0"/>
              </a:rPr>
              <a:t>А1</a:t>
            </a:r>
            <a:r>
              <a:rPr lang="ru-RU" altLang="ru-RU" sz="9600" b="1" smtClean="0">
                <a:latin typeface="Arial" charset="0"/>
              </a:rPr>
              <a:t> ?</a:t>
            </a:r>
            <a:endParaRPr lang="ru-RU" altLang="ru-RU" sz="9600" smtClean="0"/>
          </a:p>
        </p:txBody>
      </p:sp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3276600" y="5194300"/>
            <a:ext cx="2447925" cy="7921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1973263"/>
          </a:xfrm>
        </p:spPr>
        <p:txBody>
          <a:bodyPr/>
          <a:lstStyle/>
          <a:p>
            <a:r>
              <a:rPr lang="ru-RU" sz="4400" dirty="0" smtClean="0"/>
              <a:t>1. Разметка, правка, гибка металла</a:t>
            </a:r>
          </a:p>
          <a:p>
            <a:r>
              <a:rPr lang="ru-RU" sz="4400" dirty="0" smtClean="0"/>
              <a:t>2. Рубка,  резка металла</a:t>
            </a:r>
          </a:p>
          <a:p>
            <a:r>
              <a:rPr lang="ru-RU" sz="4400" dirty="0" smtClean="0"/>
              <a:t>3. Опиливание  металла</a:t>
            </a:r>
          </a:p>
          <a:p>
            <a:pPr eaLnBrk="1" hangingPunct="1"/>
            <a:endParaRPr lang="ru-RU" sz="9600" dirty="0" smtClean="0"/>
          </a:p>
        </p:txBody>
      </p:sp>
      <p:sp>
        <p:nvSpPr>
          <p:cNvPr id="15363" name="Заголовок 2"/>
          <p:cNvSpPr>
            <a:spLocks noGrp="1"/>
          </p:cNvSpPr>
          <p:nvPr>
            <p:ph type="title"/>
          </p:nvPr>
        </p:nvSpPr>
        <p:spPr>
          <a:xfrm>
            <a:off x="684213" y="549275"/>
            <a:ext cx="7756525" cy="1054100"/>
          </a:xfrm>
        </p:spPr>
        <p:txBody>
          <a:bodyPr/>
          <a:lstStyle/>
          <a:p>
            <a:pPr eaLnBrk="1" hangingPunct="1"/>
            <a:r>
              <a:rPr lang="ru-RU" smtClean="0"/>
              <a:t>Ответ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3203575" y="5229225"/>
            <a:ext cx="2376488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ъект 1"/>
          <p:cNvSpPr>
            <a:spLocks noGrp="1"/>
          </p:cNvSpPr>
          <p:nvPr>
            <p:ph idx="1"/>
          </p:nvPr>
        </p:nvSpPr>
        <p:spPr>
          <a:xfrm>
            <a:off x="683568" y="2204864"/>
            <a:ext cx="7747000" cy="2520280"/>
          </a:xfrm>
        </p:spPr>
        <p:txBody>
          <a:bodyPr/>
          <a:lstStyle/>
          <a:p>
            <a:pPr eaLnBrk="1" hangingPunct="1"/>
            <a:r>
              <a:rPr lang="ru-RU" sz="4800" dirty="0" smtClean="0"/>
              <a:t> Что включает в себя выполнение сборки изделий под сварку</a:t>
            </a:r>
          </a:p>
        </p:txBody>
      </p:sp>
      <p:sp>
        <p:nvSpPr>
          <p:cNvPr id="16387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400" b="1" smtClean="0">
                <a:latin typeface="Arial" charset="0"/>
              </a:rPr>
              <a:t>Б1  </a:t>
            </a:r>
            <a:r>
              <a:rPr lang="ru-RU" altLang="ru-RU" sz="8800" b="1" smtClean="0">
                <a:latin typeface="Arial" charset="0"/>
              </a:rPr>
              <a:t>?</a:t>
            </a:r>
            <a:endParaRPr lang="ru-RU" sz="8800" smtClean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276600" y="5194300"/>
            <a:ext cx="2447925" cy="7921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2117725"/>
          </a:xfrm>
        </p:spPr>
        <p:txBody>
          <a:bodyPr/>
          <a:lstStyle/>
          <a:p>
            <a:r>
              <a:rPr lang="ru-RU" sz="4400" dirty="0" smtClean="0"/>
              <a:t>Сборка пластин в нижнем положении сварного шва</a:t>
            </a:r>
          </a:p>
          <a:p>
            <a:pPr algn="ctr">
              <a:buNone/>
            </a:pPr>
            <a:r>
              <a:rPr lang="ru-RU" sz="4400" dirty="0" smtClean="0"/>
              <a:t>на прихватки</a:t>
            </a:r>
          </a:p>
          <a:p>
            <a:pPr marL="0" indent="0" algn="ctr" eaLnBrk="1" hangingPunct="1">
              <a:buFont typeface="Wingdings" pitchFamily="2" charset="2"/>
              <a:buNone/>
            </a:pPr>
            <a:endParaRPr lang="ru-RU" sz="9600" dirty="0" smtClean="0"/>
          </a:p>
        </p:txBody>
      </p:sp>
      <p:sp>
        <p:nvSpPr>
          <p:cNvPr id="17411" name="Заголовок 2"/>
          <p:cNvSpPr>
            <a:spLocks noGrp="1"/>
          </p:cNvSpPr>
          <p:nvPr>
            <p:ph type="title"/>
          </p:nvPr>
        </p:nvSpPr>
        <p:spPr>
          <a:xfrm>
            <a:off x="684213" y="549275"/>
            <a:ext cx="7756525" cy="1054100"/>
          </a:xfrm>
        </p:spPr>
        <p:txBody>
          <a:bodyPr/>
          <a:lstStyle/>
          <a:p>
            <a:pPr eaLnBrk="1" hangingPunct="1"/>
            <a:r>
              <a:rPr lang="ru-RU" smtClean="0"/>
              <a:t>Ответ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3203575" y="5229225"/>
            <a:ext cx="2376488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400" smtClean="0"/>
              <a:t>В1  </a:t>
            </a:r>
            <a:r>
              <a:rPr lang="ru-RU" smtClean="0"/>
              <a:t>10 баллов</a:t>
            </a:r>
          </a:p>
        </p:txBody>
      </p:sp>
      <p:pic>
        <p:nvPicPr>
          <p:cNvPr id="18435" name="Picture 8" descr="клад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32038" y="2133600"/>
            <a:ext cx="4551362" cy="3671888"/>
          </a:xfrm>
          <a:noFill/>
        </p:spPr>
      </p:pic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3419475" y="5949950"/>
            <a:ext cx="2376488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2476500"/>
          </a:xfrm>
        </p:spPr>
        <p:txBody>
          <a:bodyPr/>
          <a:lstStyle/>
          <a:p>
            <a:pPr algn="ctr" eaLnBrk="1" hangingPunct="1"/>
            <a:r>
              <a:rPr lang="ru-RU" sz="5400" dirty="0" smtClean="0"/>
              <a:t>Основные инструменты для рубки металла</a:t>
            </a:r>
          </a:p>
        </p:txBody>
      </p:sp>
      <p:sp>
        <p:nvSpPr>
          <p:cNvPr id="19459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8800" b="1" smtClean="0">
                <a:latin typeface="Arial" charset="0"/>
              </a:rPr>
              <a:t> </a:t>
            </a:r>
            <a:r>
              <a:rPr lang="ru-RU" altLang="ru-RU" sz="4400" b="1" smtClean="0">
                <a:latin typeface="Arial" charset="0"/>
              </a:rPr>
              <a:t>Г1  </a:t>
            </a:r>
            <a:r>
              <a:rPr lang="ru-RU" altLang="ru-RU" sz="8800" b="1" smtClean="0">
                <a:latin typeface="Arial" charset="0"/>
              </a:rPr>
              <a:t>?</a:t>
            </a:r>
            <a:endParaRPr lang="ru-RU" sz="8800" smtClean="0"/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3276600" y="5194300"/>
            <a:ext cx="2447925" cy="7921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2620963"/>
          </a:xfrm>
        </p:spPr>
        <p:txBody>
          <a:bodyPr/>
          <a:lstStyle/>
          <a:p>
            <a:pPr algn="ctr" eaLnBrk="1" hangingPunct="1"/>
            <a:r>
              <a:rPr lang="ru-RU" sz="7200" i="1" dirty="0" smtClean="0"/>
              <a:t>      молоток, зубило, тиски</a:t>
            </a:r>
            <a:endParaRPr lang="ru-RU" sz="7200" dirty="0" smtClean="0"/>
          </a:p>
        </p:txBody>
      </p:sp>
      <p:sp>
        <p:nvSpPr>
          <p:cNvPr id="2048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Ответ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3203575" y="5229225"/>
            <a:ext cx="2376488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2"/>
          <p:cNvSpPr txBox="1">
            <a:spLocks/>
          </p:cNvSpPr>
          <p:nvPr/>
        </p:nvSpPr>
        <p:spPr bwMode="auto">
          <a:xfrm>
            <a:off x="688975" y="569913"/>
            <a:ext cx="775652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400">
                <a:solidFill>
                  <a:schemeClr val="tx2"/>
                </a:solidFill>
                <a:latin typeface="Times New Roman" pitchFamily="18" charset="0"/>
              </a:rPr>
              <a:t>Д1   </a:t>
            </a:r>
            <a:r>
              <a:rPr lang="ru-RU" sz="5400">
                <a:solidFill>
                  <a:schemeClr val="tx2"/>
                </a:solidFill>
                <a:latin typeface="Times New Roman" pitchFamily="18" charset="0"/>
              </a:rPr>
              <a:t>20 баллов</a:t>
            </a:r>
          </a:p>
        </p:txBody>
      </p:sp>
      <p:pic>
        <p:nvPicPr>
          <p:cNvPr id="21507" name="Picture 8" descr="кла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2038" y="2133600"/>
            <a:ext cx="4551362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3419475" y="5949950"/>
            <a:ext cx="2376488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2620963"/>
          </a:xfrm>
        </p:spPr>
        <p:txBody>
          <a:bodyPr/>
          <a:lstStyle/>
          <a:p>
            <a:pPr algn="ctr" eaLnBrk="1" hangingPunct="1"/>
            <a:r>
              <a:rPr lang="ru-RU" sz="4800" dirty="0" smtClean="0"/>
              <a:t>Основные инструменты для резки металла </a:t>
            </a:r>
          </a:p>
        </p:txBody>
      </p:sp>
      <p:sp>
        <p:nvSpPr>
          <p:cNvPr id="22531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400" b="1" smtClean="0">
                <a:latin typeface="Arial" charset="0"/>
              </a:rPr>
              <a:t>А2   </a:t>
            </a:r>
            <a:r>
              <a:rPr lang="ru-RU" altLang="ru-RU" sz="8800" b="1" smtClean="0">
                <a:latin typeface="Arial" charset="0"/>
              </a:rPr>
              <a:t>?</a:t>
            </a:r>
            <a:endParaRPr lang="ru-RU" sz="8800" smtClean="0"/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3276600" y="5194300"/>
            <a:ext cx="2447925" cy="7921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2693988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ru-RU" sz="7200" i="1" dirty="0" smtClean="0"/>
              <a:t>ножницы ручные, ножовка, тиски</a:t>
            </a:r>
            <a:endParaRPr lang="ru-RU" sz="7200" dirty="0" smtClean="0"/>
          </a:p>
        </p:txBody>
      </p:sp>
      <p:sp>
        <p:nvSpPr>
          <p:cNvPr id="23555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Ответ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3419475" y="5373688"/>
            <a:ext cx="2376488" cy="719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400" smtClean="0"/>
              <a:t>  А3</a:t>
            </a:r>
          </a:p>
        </p:txBody>
      </p:sp>
      <p:pic>
        <p:nvPicPr>
          <p:cNvPr id="4" name="Picture 8" descr="боч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2276475"/>
            <a:ext cx="42545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75" y="44450"/>
            <a:ext cx="9128125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>
            <a:hlinkClick r:id="rId4" action="ppaction://hlinksldjump"/>
          </p:cNvPr>
          <p:cNvSpPr/>
          <p:nvPr/>
        </p:nvSpPr>
        <p:spPr>
          <a:xfrm>
            <a:off x="6443663" y="5949950"/>
            <a:ext cx="2449512" cy="908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А5</a:t>
            </a:r>
          </a:p>
        </p:txBody>
      </p:sp>
      <p:pic>
        <p:nvPicPr>
          <p:cNvPr id="4" name="Picture 8" descr="боч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2276475"/>
            <a:ext cx="4424362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75" y="44450"/>
            <a:ext cx="9128125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>
            <a:hlinkClick r:id="rId4" action="ppaction://hlinksldjump"/>
          </p:cNvPr>
          <p:cNvSpPr/>
          <p:nvPr/>
        </p:nvSpPr>
        <p:spPr>
          <a:xfrm>
            <a:off x="6443663" y="5949950"/>
            <a:ext cx="2449512" cy="908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400" smtClean="0"/>
              <a:t>В5</a:t>
            </a:r>
            <a:r>
              <a:rPr lang="ru-RU" smtClean="0"/>
              <a:t>     50 баллов</a:t>
            </a:r>
          </a:p>
        </p:txBody>
      </p:sp>
      <p:pic>
        <p:nvPicPr>
          <p:cNvPr id="26627" name="Picture 8" descr="кла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2038" y="2133600"/>
            <a:ext cx="4551362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3419475" y="5949950"/>
            <a:ext cx="2376488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Г2</a:t>
            </a:r>
          </a:p>
        </p:txBody>
      </p:sp>
      <p:pic>
        <p:nvPicPr>
          <p:cNvPr id="27651" name="Picture 7" descr="шу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060575"/>
            <a:ext cx="3892550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TextBox 1"/>
          <p:cNvSpPr txBox="1">
            <a:spLocks noChangeArrowheads="1"/>
          </p:cNvSpPr>
          <p:nvPr/>
        </p:nvSpPr>
        <p:spPr bwMode="auto">
          <a:xfrm>
            <a:off x="4859338" y="2205038"/>
            <a:ext cx="374491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dirty="0"/>
              <a:t>Задание: </a:t>
            </a:r>
          </a:p>
          <a:p>
            <a:r>
              <a:rPr lang="ru-RU" sz="3200" dirty="0"/>
              <a:t>Исполнить песню, в которой упоминаются любые </a:t>
            </a:r>
            <a:r>
              <a:rPr lang="ru-RU" sz="3200" dirty="0" smtClean="0"/>
              <a:t>понятия сварки</a:t>
            </a:r>
            <a:endParaRPr lang="ru-RU" sz="3200" dirty="0"/>
          </a:p>
        </p:txBody>
      </p:sp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5292725" y="5734050"/>
            <a:ext cx="2376488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Б4</a:t>
            </a:r>
          </a:p>
        </p:txBody>
      </p:sp>
      <p:pic>
        <p:nvPicPr>
          <p:cNvPr id="28675" name="Picture 7" descr="шу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060575"/>
            <a:ext cx="3892550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TextBox 4"/>
          <p:cNvSpPr txBox="1">
            <a:spLocks noChangeArrowheads="1"/>
          </p:cNvSpPr>
          <p:nvPr/>
        </p:nvSpPr>
        <p:spPr bwMode="auto">
          <a:xfrm>
            <a:off x="4356100" y="2205038"/>
            <a:ext cx="446405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dirty="0"/>
              <a:t>Задание: </a:t>
            </a:r>
          </a:p>
          <a:p>
            <a:pPr algn="just"/>
            <a:r>
              <a:rPr lang="ru-RU" sz="2400" dirty="0"/>
              <a:t>Составить стихотворение, в котором используются слова:</a:t>
            </a:r>
          </a:p>
          <a:p>
            <a:pPr algn="ctr"/>
            <a:r>
              <a:rPr lang="ru-RU" sz="2400" b="1" dirty="0"/>
              <a:t>СИЛА</a:t>
            </a:r>
          </a:p>
          <a:p>
            <a:pPr algn="ctr"/>
            <a:r>
              <a:rPr lang="ru-RU" sz="2400" b="1" dirty="0"/>
              <a:t>СКОРОСТЬ</a:t>
            </a:r>
          </a:p>
          <a:p>
            <a:pPr algn="ctr"/>
            <a:r>
              <a:rPr lang="ru-RU" sz="2400" b="1" dirty="0" smtClean="0"/>
              <a:t>МОЩНОСТЬ</a:t>
            </a:r>
          </a:p>
          <a:p>
            <a:pPr algn="ctr"/>
            <a:r>
              <a:rPr lang="ru-RU" sz="2400" b="1" dirty="0" smtClean="0"/>
              <a:t>РАБОТА</a:t>
            </a:r>
            <a:endParaRPr lang="ru-RU" sz="2400" b="1" dirty="0"/>
          </a:p>
        </p:txBody>
      </p:sp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5580063" y="5589588"/>
            <a:ext cx="2376487" cy="719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Д5</a:t>
            </a:r>
          </a:p>
        </p:txBody>
      </p:sp>
      <p:pic>
        <p:nvPicPr>
          <p:cNvPr id="29699" name="Picture 7" descr="шу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060575"/>
            <a:ext cx="3892550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TextBox 4"/>
          <p:cNvSpPr txBox="1">
            <a:spLocks noChangeArrowheads="1"/>
          </p:cNvSpPr>
          <p:nvPr/>
        </p:nvSpPr>
        <p:spPr bwMode="auto">
          <a:xfrm>
            <a:off x="4355976" y="1988840"/>
            <a:ext cx="446405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dirty="0"/>
              <a:t>Задание: </a:t>
            </a:r>
          </a:p>
          <a:p>
            <a:r>
              <a:rPr lang="ru-RU" sz="3200" dirty="0"/>
              <a:t>Пантомимой изобразить какое-либо понятие из </a:t>
            </a:r>
            <a:r>
              <a:rPr lang="ru-RU" sz="3200" dirty="0" smtClean="0"/>
              <a:t>модуля «</a:t>
            </a:r>
            <a:r>
              <a:rPr lang="ru-RU" sz="3200" b="1" dirty="0" smtClean="0"/>
              <a:t>Подготовительно-сварочные работы</a:t>
            </a:r>
            <a:r>
              <a:rPr lang="ru-RU" sz="3200" dirty="0" smtClean="0"/>
              <a:t>»</a:t>
            </a:r>
            <a:endParaRPr lang="ru-RU" sz="3200" dirty="0"/>
          </a:p>
        </p:txBody>
      </p:sp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5580063" y="5589588"/>
            <a:ext cx="2376487" cy="719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Б2 - аукцион  </a:t>
            </a:r>
          </a:p>
        </p:txBody>
      </p:sp>
      <p:pic>
        <p:nvPicPr>
          <p:cNvPr id="30723" name="Picture 5" descr="аукци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205038"/>
            <a:ext cx="3821112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4859338" y="2205038"/>
            <a:ext cx="396081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 smtClean="0"/>
              <a:t>Задание</a:t>
            </a:r>
            <a:r>
              <a:rPr lang="ru-RU" sz="2400" dirty="0" smtClean="0"/>
              <a:t> Назовите технический термин, последняя (пропущенная) часть которого является началом другого слова: ОЛОВЯН     ВУ</a:t>
            </a:r>
          </a:p>
          <a:p>
            <a:endParaRPr lang="ru-RU" sz="2400" dirty="0" smtClean="0"/>
          </a:p>
          <a:p>
            <a:endParaRPr lang="ru-RU" sz="2400" b="1" dirty="0" smtClean="0"/>
          </a:p>
          <a:p>
            <a:endParaRPr lang="ru-RU" sz="2400" b="1" dirty="0"/>
          </a:p>
        </p:txBody>
      </p:sp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5580063" y="5589588"/>
            <a:ext cx="2376487" cy="719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ъект 1"/>
          <p:cNvSpPr>
            <a:spLocks noGrp="1"/>
          </p:cNvSpPr>
          <p:nvPr>
            <p:ph idx="1"/>
          </p:nvPr>
        </p:nvSpPr>
        <p:spPr>
          <a:xfrm>
            <a:off x="684213" y="2924175"/>
            <a:ext cx="7747000" cy="2582863"/>
          </a:xfrm>
        </p:spPr>
        <p:txBody>
          <a:bodyPr/>
          <a:lstStyle/>
          <a:p>
            <a:pPr marL="0" indent="0" algn="ctr">
              <a:buNone/>
            </a:pPr>
            <a:endParaRPr lang="ru-RU" sz="3200" dirty="0" smtClean="0"/>
          </a:p>
          <a:p>
            <a:pPr marL="0" indent="0" algn="ctr">
              <a:buNone/>
            </a:pPr>
            <a:r>
              <a:rPr lang="ru-RU" sz="3200" dirty="0" smtClean="0"/>
              <a:t>ОЛОВЯН  </a:t>
            </a:r>
            <a:r>
              <a:rPr lang="ru-RU" sz="3200" b="1" dirty="0" smtClean="0"/>
              <a:t>НАЯ</a:t>
            </a:r>
            <a:r>
              <a:rPr lang="ru-RU" sz="3200" dirty="0" smtClean="0"/>
              <a:t>  ВУ</a:t>
            </a:r>
          </a:p>
          <a:p>
            <a:pPr marL="0" indent="0" algn="ctr">
              <a:buNone/>
            </a:pPr>
            <a:r>
              <a:rPr lang="ru-RU" sz="3200" dirty="0" smtClean="0"/>
              <a:t>ОЛОВЯННАЯ, НАЯВУ</a:t>
            </a:r>
          </a:p>
        </p:txBody>
      </p:sp>
      <p:sp>
        <p:nvSpPr>
          <p:cNvPr id="31747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Ответ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3276600" y="5516563"/>
            <a:ext cx="2376488" cy="719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Д3 - аукцион</a:t>
            </a:r>
          </a:p>
        </p:txBody>
      </p:sp>
      <p:pic>
        <p:nvPicPr>
          <p:cNvPr id="32771" name="Picture 5" descr="аукци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205038"/>
            <a:ext cx="3821112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59338" y="2205038"/>
            <a:ext cx="396081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 smtClean="0"/>
              <a:t>Задание</a:t>
            </a:r>
            <a:r>
              <a:rPr lang="ru-RU" sz="2000" dirty="0" smtClean="0"/>
              <a:t> При прихватке соединений из элементов разной толщины дугу направляют на элемент большей толщины. В таких случаях после полного охлаждения прихватки с трещиной в непосредственной от нее </a:t>
            </a:r>
            <a:r>
              <a:rPr lang="ru-RU" sz="2000" dirty="0" err="1" smtClean="0"/>
              <a:t>близости______________</a:t>
            </a:r>
            <a:endParaRPr lang="ru-RU" sz="2000" dirty="0" smtClean="0"/>
          </a:p>
          <a:p>
            <a:r>
              <a:rPr lang="ru-RU" sz="2000" b="1" dirty="0" smtClean="0"/>
              <a:t>_____________________________</a:t>
            </a:r>
            <a:endParaRPr lang="ru-RU" sz="2000" b="1" dirty="0"/>
          </a:p>
        </p:txBody>
      </p:sp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5580063" y="5589588"/>
            <a:ext cx="2376487" cy="719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ъект 1"/>
          <p:cNvSpPr>
            <a:spLocks noGrp="1"/>
          </p:cNvSpPr>
          <p:nvPr>
            <p:ph idx="1"/>
          </p:nvPr>
        </p:nvSpPr>
        <p:spPr>
          <a:xfrm>
            <a:off x="683568" y="1556792"/>
            <a:ext cx="7747000" cy="211772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ru-RU" sz="5400" dirty="0" smtClean="0"/>
              <a:t>устанавливают новую прихватку, а прихватку с трещиной запиливают.</a:t>
            </a:r>
            <a:r>
              <a:rPr lang="ru-RU" sz="6600" dirty="0" smtClean="0"/>
              <a:t> </a:t>
            </a:r>
          </a:p>
        </p:txBody>
      </p:sp>
      <p:sp>
        <p:nvSpPr>
          <p:cNvPr id="33795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Ответ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348038" y="4797425"/>
            <a:ext cx="2376487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893763"/>
          </a:xfrm>
        </p:spPr>
        <p:txBody>
          <a:bodyPr/>
          <a:lstStyle/>
          <a:p>
            <a:pPr algn="ctr"/>
            <a:r>
              <a:rPr lang="ru-RU" sz="4800" dirty="0" smtClean="0"/>
              <a:t>Что называется прихваткой</a:t>
            </a:r>
          </a:p>
        </p:txBody>
      </p:sp>
      <p:sp>
        <p:nvSpPr>
          <p:cNvPr id="34819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smtClean="0"/>
              <a:t>В2</a:t>
            </a:r>
            <a:r>
              <a:rPr lang="ru-RU" smtClean="0"/>
              <a:t> - </a:t>
            </a:r>
            <a:r>
              <a:rPr lang="ru-RU" sz="8000" b="1" smtClean="0"/>
              <a:t>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3492500" y="4581525"/>
            <a:ext cx="2376488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2333625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ru-RU" sz="2800" i="1" dirty="0" smtClean="0">
                <a:latin typeface="+mj-lt"/>
              </a:rPr>
              <a:t>       </a:t>
            </a:r>
            <a:r>
              <a:rPr lang="ru-RU" sz="2800" dirty="0" smtClean="0">
                <a:latin typeface="+mj-lt"/>
              </a:rPr>
              <a:t>Прихватка это короткий  сварной шов</a:t>
            </a:r>
          </a:p>
          <a:p>
            <a:pPr marL="0" indent="0" algn="ctr">
              <a:buNone/>
            </a:pPr>
            <a:r>
              <a:rPr lang="ru-RU" sz="2800" dirty="0" smtClean="0">
                <a:latin typeface="+mj-lt"/>
              </a:rPr>
              <a:t> для фиксации взаимного расположения подлежащих сварке деталей и узлов</a:t>
            </a:r>
            <a:endParaRPr lang="ru-RU" sz="2800" i="1" dirty="0" smtClean="0">
              <a:latin typeface="+mj-lt"/>
            </a:endParaRPr>
          </a:p>
        </p:txBody>
      </p:sp>
      <p:sp>
        <p:nvSpPr>
          <p:cNvPr id="358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Ответ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348038" y="4797425"/>
            <a:ext cx="2376487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1757363"/>
          </a:xfrm>
        </p:spPr>
        <p:txBody>
          <a:bodyPr/>
          <a:lstStyle/>
          <a:p>
            <a:pPr algn="ctr"/>
            <a:r>
              <a:rPr lang="ru-RU" sz="3600" dirty="0" smtClean="0"/>
              <a:t> Длина прихватки составляет  ___ -___ мм для поворотных стыков и __ - ____ мм </a:t>
            </a:r>
            <a:r>
              <a:rPr lang="ru-RU" sz="3600" dirty="0" err="1" smtClean="0"/>
              <a:t>для-неповоротных</a:t>
            </a:r>
            <a:r>
              <a:rPr lang="ru-RU" sz="3600" dirty="0" smtClean="0"/>
              <a:t> стыков  </a:t>
            </a:r>
          </a:p>
        </p:txBody>
      </p:sp>
      <p:sp>
        <p:nvSpPr>
          <p:cNvPr id="36867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mtClean="0"/>
              <a:t>Д2 </a:t>
            </a:r>
            <a:r>
              <a:rPr lang="ru-RU" smtClean="0"/>
              <a:t>-</a:t>
            </a:r>
            <a:r>
              <a:rPr lang="ru-RU" sz="6000" b="1" smtClean="0"/>
              <a:t>?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492500" y="4581525"/>
            <a:ext cx="2376488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988840"/>
            <a:ext cx="7747000" cy="1901825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 </a:t>
            </a:r>
            <a:r>
              <a:rPr lang="ru-RU" sz="4400" dirty="0" smtClean="0"/>
              <a:t>Длина прихватки составляет 30 - 50 мм для поворотных стыков и 40 - 60 мм </a:t>
            </a:r>
            <a:r>
              <a:rPr lang="ru-RU" sz="4400" dirty="0" err="1" smtClean="0"/>
              <a:t>для-неповоротных</a:t>
            </a:r>
            <a:r>
              <a:rPr lang="ru-RU" sz="4400" dirty="0" smtClean="0"/>
              <a:t> стыков</a:t>
            </a:r>
            <a:endParaRPr lang="ru-RU" sz="4400" dirty="0"/>
          </a:p>
        </p:txBody>
      </p:sp>
      <p:sp>
        <p:nvSpPr>
          <p:cNvPr id="37891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Ответ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348038" y="4797425"/>
            <a:ext cx="2376487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ъект 1"/>
          <p:cNvSpPr>
            <a:spLocks noGrp="1"/>
          </p:cNvSpPr>
          <p:nvPr>
            <p:ph idx="1"/>
          </p:nvPr>
        </p:nvSpPr>
        <p:spPr>
          <a:xfrm>
            <a:off x="684213" y="2492375"/>
            <a:ext cx="7747000" cy="1657350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dirty="0" smtClean="0"/>
              <a:t>Поперечное сечение прихватки не должно превышать __________  </a:t>
            </a:r>
          </a:p>
        </p:txBody>
      </p:sp>
      <p:sp>
        <p:nvSpPr>
          <p:cNvPr id="38915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smtClean="0"/>
              <a:t>Б3 </a:t>
            </a:r>
            <a:r>
              <a:rPr lang="ru-RU" smtClean="0"/>
              <a:t>-</a:t>
            </a:r>
            <a:r>
              <a:rPr lang="ru-RU" sz="6600" b="1" smtClean="0"/>
              <a:t> ?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492500" y="4581525"/>
            <a:ext cx="2376488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ъект 1"/>
          <p:cNvSpPr>
            <a:spLocks noGrp="1"/>
          </p:cNvSpPr>
          <p:nvPr>
            <p:ph idx="1"/>
          </p:nvPr>
        </p:nvSpPr>
        <p:spPr>
          <a:xfrm>
            <a:off x="684213" y="2781300"/>
            <a:ext cx="7747000" cy="16129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/>
              <a:t>1/8 сечения полного шва.</a:t>
            </a:r>
          </a:p>
        </p:txBody>
      </p:sp>
      <p:sp>
        <p:nvSpPr>
          <p:cNvPr id="39939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Ответ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348038" y="4797425"/>
            <a:ext cx="2376487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1685925"/>
          </a:xfrm>
        </p:spPr>
        <p:txBody>
          <a:bodyPr/>
          <a:lstStyle/>
          <a:p>
            <a:pPr algn="ctr"/>
            <a:r>
              <a:rPr lang="ru-RU" sz="3600" dirty="0" smtClean="0"/>
              <a:t>Сварочный ток при сварке прихватки должен быть на _____выше чем при сварке. </a:t>
            </a:r>
          </a:p>
        </p:txBody>
      </p:sp>
      <p:sp>
        <p:nvSpPr>
          <p:cNvPr id="4096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smtClean="0"/>
              <a:t>В3</a:t>
            </a:r>
            <a:r>
              <a:rPr lang="ru-RU" sz="3200" dirty="0" smtClean="0"/>
              <a:t> </a:t>
            </a:r>
            <a:r>
              <a:rPr lang="ru-RU" dirty="0" smtClean="0"/>
              <a:t>-</a:t>
            </a:r>
            <a:r>
              <a:rPr lang="ru-RU" sz="6600" b="1" dirty="0" smtClean="0"/>
              <a:t> 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3492500" y="4581525"/>
            <a:ext cx="2376488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2981325"/>
          </a:xfrm>
        </p:spPr>
        <p:txBody>
          <a:bodyPr/>
          <a:lstStyle/>
          <a:p>
            <a:pPr algn="ctr"/>
            <a:r>
              <a:rPr lang="ru-RU" sz="7200" dirty="0" smtClean="0"/>
              <a:t>   20—30 %</a:t>
            </a:r>
            <a:endParaRPr lang="ru-RU" sz="7200" i="1" dirty="0" smtClean="0"/>
          </a:p>
        </p:txBody>
      </p:sp>
      <p:sp>
        <p:nvSpPr>
          <p:cNvPr id="41987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Ответ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348038" y="5373688"/>
            <a:ext cx="2376487" cy="719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2189212"/>
          </a:xfrm>
        </p:spPr>
        <p:txBody>
          <a:bodyPr/>
          <a:lstStyle/>
          <a:p>
            <a:r>
              <a:rPr lang="ru-RU" sz="4400" dirty="0" smtClean="0"/>
              <a:t>При взаимодействии карбида кальция с водой </a:t>
            </a:r>
            <a:r>
              <a:rPr lang="ru-RU" sz="4400" dirty="0" err="1" smtClean="0"/>
              <a:t>получается__</a:t>
            </a:r>
            <a:endParaRPr lang="ru-RU" sz="4400" dirty="0" smtClean="0"/>
          </a:p>
          <a:p>
            <a:endParaRPr lang="ru-RU" sz="4400" dirty="0" smtClean="0"/>
          </a:p>
          <a:p>
            <a:pPr>
              <a:buNone/>
            </a:pPr>
            <a:r>
              <a:rPr lang="ru-RU" sz="4400" dirty="0" smtClean="0"/>
              <a:t> </a:t>
            </a:r>
            <a:endParaRPr lang="ru-RU" sz="4400" baseline="-25000" dirty="0" smtClean="0"/>
          </a:p>
          <a:p>
            <a:pPr algn="ctr"/>
            <a:r>
              <a:rPr lang="ru-RU" sz="7200" dirty="0" smtClean="0"/>
              <a:t>  </a:t>
            </a:r>
          </a:p>
        </p:txBody>
      </p:sp>
      <p:sp>
        <p:nvSpPr>
          <p:cNvPr id="43011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smtClean="0"/>
              <a:t>Г3 </a:t>
            </a:r>
            <a:r>
              <a:rPr lang="ru-RU" smtClean="0"/>
              <a:t>-</a:t>
            </a:r>
            <a:r>
              <a:rPr lang="ru-RU" sz="6600" b="1" smtClean="0"/>
              <a:t> 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3498850" y="4797425"/>
            <a:ext cx="2376488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650" y="2349500"/>
            <a:ext cx="7747000" cy="2547938"/>
          </a:xfrm>
        </p:spPr>
        <p:txBody>
          <a:bodyPr/>
          <a:lstStyle/>
          <a:p>
            <a:pPr algn="ctr">
              <a:defRPr/>
            </a:pPr>
            <a:r>
              <a:rPr lang="ru-RU" sz="7200" dirty="0" smtClean="0"/>
              <a:t>  ацетилен</a:t>
            </a:r>
            <a:endParaRPr lang="ru-RU" sz="7200" baseline="-25000" dirty="0"/>
          </a:p>
        </p:txBody>
      </p:sp>
      <p:sp>
        <p:nvSpPr>
          <p:cNvPr id="44035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Ответ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348038" y="5373688"/>
            <a:ext cx="2376487" cy="719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1397000"/>
          </a:xfrm>
        </p:spPr>
        <p:txBody>
          <a:bodyPr/>
          <a:lstStyle/>
          <a:p>
            <a:r>
              <a:rPr lang="ru-RU" sz="6000" dirty="0" smtClean="0"/>
              <a:t>      </a:t>
            </a:r>
          </a:p>
        </p:txBody>
      </p:sp>
      <p:sp>
        <p:nvSpPr>
          <p:cNvPr id="45059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smtClean="0"/>
              <a:t>А4</a:t>
            </a:r>
            <a:r>
              <a:rPr lang="ru-RU" smtClean="0"/>
              <a:t>- </a:t>
            </a:r>
            <a:r>
              <a:rPr lang="ru-RU" sz="8800" b="1" smtClean="0"/>
              <a:t>?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498850" y="4797425"/>
            <a:ext cx="2376488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Ответ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1844824"/>
            <a:ext cx="72728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dirty="0" smtClean="0"/>
              <a:t>При избытке кислорода сварочное пламя становиться ___________________________, а при избытке ацетилена пламя становиться _________________________________. </a:t>
            </a:r>
            <a:endParaRPr lang="ru-RU" sz="36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2693988"/>
          </a:xfrm>
        </p:spPr>
        <p:txBody>
          <a:bodyPr/>
          <a:lstStyle/>
          <a:p>
            <a:pPr algn="ctr"/>
            <a:r>
              <a:rPr lang="ru-RU" sz="5400" dirty="0" smtClean="0"/>
              <a:t>окислительным, </a:t>
            </a:r>
          </a:p>
          <a:p>
            <a:pPr algn="ctr"/>
            <a:r>
              <a:rPr lang="ru-RU" sz="5400" dirty="0" smtClean="0"/>
              <a:t>науглероживающим</a:t>
            </a:r>
          </a:p>
          <a:p>
            <a:pPr algn="ctr">
              <a:defRPr/>
            </a:pPr>
            <a:endParaRPr lang="ru-RU" sz="3200" i="1" dirty="0"/>
          </a:p>
        </p:txBody>
      </p:sp>
      <p:sp>
        <p:nvSpPr>
          <p:cNvPr id="4608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Ответ 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348038" y="5373688"/>
            <a:ext cx="2376487" cy="719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ъект 1"/>
          <p:cNvSpPr>
            <a:spLocks noGrp="1"/>
          </p:cNvSpPr>
          <p:nvPr>
            <p:ph idx="1"/>
          </p:nvPr>
        </p:nvSpPr>
        <p:spPr>
          <a:xfrm>
            <a:off x="755650" y="2708275"/>
            <a:ext cx="7747000" cy="2262188"/>
          </a:xfrm>
        </p:spPr>
        <p:txBody>
          <a:bodyPr/>
          <a:lstStyle/>
          <a:p>
            <a:pPr algn="ctr"/>
            <a:r>
              <a:rPr lang="ru-RU" sz="3200" dirty="0" smtClean="0"/>
              <a:t> Подготовка металла под сварку состоит из</a:t>
            </a:r>
          </a:p>
        </p:txBody>
      </p:sp>
      <p:sp>
        <p:nvSpPr>
          <p:cNvPr id="47107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mtClean="0"/>
              <a:t>В4</a:t>
            </a:r>
            <a:r>
              <a:rPr lang="ru-RU" smtClean="0"/>
              <a:t>- </a:t>
            </a:r>
            <a:r>
              <a:rPr lang="ru-RU" sz="7200" b="1" smtClean="0"/>
              <a:t>?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498850" y="4797425"/>
            <a:ext cx="2376488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2620963"/>
          </a:xfrm>
        </p:spPr>
        <p:txBody>
          <a:bodyPr/>
          <a:lstStyle/>
          <a:p>
            <a:pPr algn="ctr"/>
            <a:r>
              <a:rPr lang="ru-RU" sz="4800" dirty="0" smtClean="0"/>
              <a:t>заготовки деталей, разделки свариваемых кромок и зачистки их от загрязнений. </a:t>
            </a:r>
          </a:p>
        </p:txBody>
      </p:sp>
      <p:sp>
        <p:nvSpPr>
          <p:cNvPr id="48131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Ответ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348038" y="5373688"/>
            <a:ext cx="2376487" cy="719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1325563"/>
          </a:xfrm>
        </p:spPr>
        <p:txBody>
          <a:bodyPr/>
          <a:lstStyle/>
          <a:p>
            <a:pPr algn="ctr"/>
            <a:r>
              <a:rPr lang="ru-RU" sz="3600" dirty="0" smtClean="0"/>
              <a:t>Прихватка служит для _______-. </a:t>
            </a:r>
          </a:p>
        </p:txBody>
      </p:sp>
      <p:sp>
        <p:nvSpPr>
          <p:cNvPr id="49155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smtClean="0"/>
              <a:t>Г4</a:t>
            </a:r>
            <a:r>
              <a:rPr lang="ru-RU" smtClean="0"/>
              <a:t>- </a:t>
            </a:r>
            <a:r>
              <a:rPr lang="ru-RU" sz="8000" b="1" smtClean="0"/>
              <a:t>?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498850" y="4797425"/>
            <a:ext cx="2376488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ъект 1"/>
          <p:cNvSpPr>
            <a:spLocks noGrp="1"/>
          </p:cNvSpPr>
          <p:nvPr>
            <p:ph idx="1"/>
          </p:nvPr>
        </p:nvSpPr>
        <p:spPr>
          <a:xfrm>
            <a:off x="683568" y="1988840"/>
            <a:ext cx="7747000" cy="1439862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 smtClean="0"/>
              <a:t> </a:t>
            </a:r>
            <a:r>
              <a:rPr lang="ru-RU" sz="3600" dirty="0" smtClean="0"/>
              <a:t>точного фиксирования деталей в узле, предотвращения их смещения при сварке, повышения жесткости узла, уменьшения зазоров и снижения остаточных деформаций. </a:t>
            </a:r>
          </a:p>
        </p:txBody>
      </p:sp>
      <p:sp>
        <p:nvSpPr>
          <p:cNvPr id="50179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Ответ 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3348038" y="5373688"/>
            <a:ext cx="2376487" cy="719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1757363"/>
          </a:xfrm>
        </p:spPr>
        <p:txBody>
          <a:bodyPr/>
          <a:lstStyle/>
          <a:p>
            <a:pPr algn="ctr"/>
            <a:r>
              <a:rPr lang="ru-RU" sz="3600" dirty="0" smtClean="0"/>
              <a:t>Шаг прихватки зависит от</a:t>
            </a:r>
          </a:p>
        </p:txBody>
      </p:sp>
      <p:sp>
        <p:nvSpPr>
          <p:cNvPr id="5120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smtClean="0"/>
              <a:t>Д4</a:t>
            </a:r>
            <a:r>
              <a:rPr lang="ru-RU" smtClean="0"/>
              <a:t> - </a:t>
            </a:r>
            <a:r>
              <a:rPr lang="ru-RU" sz="8000" b="1" smtClean="0"/>
              <a:t>?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498850" y="4797425"/>
            <a:ext cx="2376488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2549525"/>
          </a:xfrm>
        </p:spPr>
        <p:txBody>
          <a:bodyPr/>
          <a:lstStyle/>
          <a:p>
            <a:pPr algn="ctr">
              <a:defRPr/>
            </a:pPr>
            <a:r>
              <a:rPr lang="ru-RU" sz="4400" dirty="0" smtClean="0"/>
              <a:t>  марки сплава, толщины деталей, жесткости узла, зазоров и вида сварки</a:t>
            </a:r>
            <a:endParaRPr lang="ru-RU" sz="4400" dirty="0"/>
          </a:p>
        </p:txBody>
      </p:sp>
      <p:sp>
        <p:nvSpPr>
          <p:cNvPr id="52227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Ответ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348038" y="5373688"/>
            <a:ext cx="2376487" cy="719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Объект 1"/>
          <p:cNvSpPr>
            <a:spLocks noGrp="1"/>
          </p:cNvSpPr>
          <p:nvPr>
            <p:ph idx="1"/>
          </p:nvPr>
        </p:nvSpPr>
        <p:spPr>
          <a:xfrm>
            <a:off x="0" y="1772816"/>
            <a:ext cx="8892480" cy="2808312"/>
          </a:xfrm>
        </p:spPr>
        <p:txBody>
          <a:bodyPr/>
          <a:lstStyle/>
          <a:p>
            <a:pPr algn="ctr"/>
            <a:r>
              <a:rPr lang="ru-RU" i="1" dirty="0" smtClean="0"/>
              <a:t>Назовите имя шведского ученого, предложившего в 1907 г. наносить на металлический электрод покрытие, которое, разлагаясь при горении дуги, обеспечивало хорошую защиту расплавленного металла от воздуха и его легирование необходимыми для качественной сварки элементами. Научные труды, которого стали важным этапом в развитии дуговой сварки.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 smtClean="0"/>
          </a:p>
        </p:txBody>
      </p:sp>
      <p:sp>
        <p:nvSpPr>
          <p:cNvPr id="53251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smtClean="0"/>
              <a:t>Б5</a:t>
            </a:r>
            <a:r>
              <a:rPr lang="ru-RU" smtClean="0"/>
              <a:t>- </a:t>
            </a:r>
            <a:r>
              <a:rPr lang="ru-RU" sz="9600" b="1" smtClean="0"/>
              <a:t>?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498850" y="4797425"/>
            <a:ext cx="2376488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1325563"/>
          </a:xfrm>
        </p:spPr>
        <p:txBody>
          <a:bodyPr/>
          <a:lstStyle/>
          <a:p>
            <a:pPr marL="0" indent="0" algn="ctr">
              <a:buNone/>
            </a:pPr>
            <a:r>
              <a:rPr lang="ru-RU" sz="6600" u="sng" dirty="0" smtClean="0"/>
              <a:t>КЕЛЬБЕРГ</a:t>
            </a:r>
            <a:endParaRPr lang="ru-RU" sz="6600" dirty="0" smtClean="0"/>
          </a:p>
        </p:txBody>
      </p:sp>
      <p:sp>
        <p:nvSpPr>
          <p:cNvPr id="54275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Ответ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779838" y="5157788"/>
            <a:ext cx="2376487" cy="719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ъект 1"/>
          <p:cNvSpPr>
            <a:spLocks noGrp="1"/>
          </p:cNvSpPr>
          <p:nvPr>
            <p:ph idx="1"/>
          </p:nvPr>
        </p:nvSpPr>
        <p:spPr>
          <a:xfrm>
            <a:off x="755576" y="1988840"/>
            <a:ext cx="7747000" cy="1325563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i="1" dirty="0" smtClean="0"/>
              <a:t>Кому первому принадлежит открытие электродуговой сварки не плавящимся электродом? </a:t>
            </a:r>
            <a:endParaRPr lang="ru-RU" sz="4000" dirty="0" smtClean="0"/>
          </a:p>
        </p:txBody>
      </p:sp>
      <p:sp>
        <p:nvSpPr>
          <p:cNvPr id="55299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/>
              <a:t>Г5</a:t>
            </a:r>
            <a:r>
              <a:rPr lang="ru-RU" dirty="0" smtClean="0"/>
              <a:t>- </a:t>
            </a:r>
            <a:r>
              <a:rPr lang="ru-RU" sz="11500" b="1" dirty="0" smtClean="0"/>
              <a:t>?</a:t>
            </a:r>
            <a:endParaRPr lang="ru-RU" b="1" dirty="0" smtClean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498850" y="4797425"/>
            <a:ext cx="2376488" cy="719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Объект 1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2405063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i="1" dirty="0" smtClean="0"/>
              <a:t>(Да, именно Николай Николаевич </a:t>
            </a:r>
            <a:r>
              <a:rPr lang="ru-RU" sz="3600" i="1" dirty="0" err="1" smtClean="0"/>
              <a:t>Бенардос</a:t>
            </a:r>
            <a:r>
              <a:rPr lang="ru-RU" sz="3600" i="1" dirty="0" smtClean="0"/>
              <a:t> в 1882 году.)</a:t>
            </a:r>
          </a:p>
        </p:txBody>
      </p:sp>
      <p:sp>
        <p:nvSpPr>
          <p:cNvPr id="5632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Ответ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779838" y="5157788"/>
            <a:ext cx="2376487" cy="719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/>
              <a:t>Назад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вердый переплет">
    <a:dk1>
      <a:sysClr val="windowText" lastClr="000000"/>
    </a:dk1>
    <a:lt1>
      <a:sysClr val="window" lastClr="FFFFFF"/>
    </a:lt1>
    <a:dk2>
      <a:srgbClr val="895D1D"/>
    </a:dk2>
    <a:lt2>
      <a:srgbClr val="ECE9C6"/>
    </a:lt2>
    <a:accent1>
      <a:srgbClr val="873624"/>
    </a:accent1>
    <a:accent2>
      <a:srgbClr val="D6862D"/>
    </a:accent2>
    <a:accent3>
      <a:srgbClr val="D0BE40"/>
    </a:accent3>
    <a:accent4>
      <a:srgbClr val="877F6C"/>
    </a:accent4>
    <a:accent5>
      <a:srgbClr val="972109"/>
    </a:accent5>
    <a:accent6>
      <a:srgbClr val="AEB795"/>
    </a:accent6>
    <a:hlink>
      <a:srgbClr val="CC99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392</TotalTime>
  <Words>825</Words>
  <Application>Microsoft Office PowerPoint</Application>
  <PresentationFormat>Экран (4:3)</PresentationFormat>
  <Paragraphs>179</Paragraphs>
  <Slides>47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52" baseType="lpstr">
      <vt:lpstr>Arial</vt:lpstr>
      <vt:lpstr>Book Antiqua</vt:lpstr>
      <vt:lpstr>Times New Roman</vt:lpstr>
      <vt:lpstr>Wingdings</vt:lpstr>
      <vt:lpstr>Твердый переплет</vt:lpstr>
      <vt:lpstr>ИГРА «Пороховая бочка»</vt:lpstr>
      <vt:lpstr>Цель игры:</vt:lpstr>
      <vt:lpstr>Правила игры</vt:lpstr>
      <vt:lpstr>Какие же тайны скрывает старая карта?</vt:lpstr>
      <vt:lpstr>Презентация PowerPoint</vt:lpstr>
      <vt:lpstr>А1 ?</vt:lpstr>
      <vt:lpstr>Ответ</vt:lpstr>
      <vt:lpstr>Б1  ?</vt:lpstr>
      <vt:lpstr>Ответ</vt:lpstr>
      <vt:lpstr>В1  10 баллов</vt:lpstr>
      <vt:lpstr> Г1  ?</vt:lpstr>
      <vt:lpstr>Ответ</vt:lpstr>
      <vt:lpstr>Презентация PowerPoint</vt:lpstr>
      <vt:lpstr>А2   ?</vt:lpstr>
      <vt:lpstr>Ответ</vt:lpstr>
      <vt:lpstr>  А3</vt:lpstr>
      <vt:lpstr>А5</vt:lpstr>
      <vt:lpstr>В5     50 баллов</vt:lpstr>
      <vt:lpstr>Г2</vt:lpstr>
      <vt:lpstr>Б4</vt:lpstr>
      <vt:lpstr>Д5</vt:lpstr>
      <vt:lpstr>Б2 - аукцион  </vt:lpstr>
      <vt:lpstr>Ответ</vt:lpstr>
      <vt:lpstr>Д3 - аукцион</vt:lpstr>
      <vt:lpstr>Ответ</vt:lpstr>
      <vt:lpstr>В2 - ?</vt:lpstr>
      <vt:lpstr>Ответ</vt:lpstr>
      <vt:lpstr>Д2 -?</vt:lpstr>
      <vt:lpstr>Ответ</vt:lpstr>
      <vt:lpstr>Б3 - ?</vt:lpstr>
      <vt:lpstr>Ответ</vt:lpstr>
      <vt:lpstr>В3 - ?</vt:lpstr>
      <vt:lpstr>Ответ</vt:lpstr>
      <vt:lpstr>Г3 - ?</vt:lpstr>
      <vt:lpstr>Ответ</vt:lpstr>
      <vt:lpstr>А4- ?</vt:lpstr>
      <vt:lpstr>Ответ </vt:lpstr>
      <vt:lpstr>В4- ?</vt:lpstr>
      <vt:lpstr>Ответ</vt:lpstr>
      <vt:lpstr>Г4- ?</vt:lpstr>
      <vt:lpstr>Ответ </vt:lpstr>
      <vt:lpstr>Д4 - ?</vt:lpstr>
      <vt:lpstr>Ответ</vt:lpstr>
      <vt:lpstr>Б5- ?</vt:lpstr>
      <vt:lpstr>Ответ</vt:lpstr>
      <vt:lpstr>Г5- ?</vt:lpstr>
      <vt:lpstr>Ответ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«Пороховая бочка»</dc:title>
  <dc:creator>Учительская</dc:creator>
  <cp:lastModifiedBy>Учительская</cp:lastModifiedBy>
  <cp:revision>39</cp:revision>
  <dcterms:modified xsi:type="dcterms:W3CDTF">2021-02-01T07:56:34Z</dcterms:modified>
</cp:coreProperties>
</file>