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4"/>
  </p:sldMasterIdLst>
  <p:handoutMasterIdLst>
    <p:handoutMasterId r:id="rId16"/>
  </p:handoutMasterIdLst>
  <p:sldIdLst>
    <p:sldId id="257" r:id="rId5"/>
    <p:sldId id="263" r:id="rId6"/>
    <p:sldId id="267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62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D0D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80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DF3F9-A383-40CF-841B-6426D82ECB85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DF9E2-D527-45E4-B727-833247D273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27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8" y="1898977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5012" y="4566542"/>
            <a:ext cx="576197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665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ав_отве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>
            <a:spLocks noGrp="1"/>
          </p:cNvSpPr>
          <p:nvPr>
            <p:ph type="title"/>
          </p:nvPr>
        </p:nvSpPr>
        <p:spPr>
          <a:xfrm>
            <a:off x="3487706" y="385187"/>
            <a:ext cx="5366479" cy="2758191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156422" y="347301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156422" y="4485839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4156422" y="549866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61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рав_отве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90" y="2585668"/>
            <a:ext cx="2417069" cy="34564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5290" y="2889345"/>
            <a:ext cx="2115316" cy="3145542"/>
          </a:xfrm>
          <a:prstGeom prst="rect">
            <a:avLst/>
          </a:prstGeom>
        </p:spPr>
      </p:pic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487706" y="385187"/>
            <a:ext cx="5366479" cy="2758191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90" y="2585668"/>
            <a:ext cx="2417069" cy="34564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5290" y="2889345"/>
            <a:ext cx="2115316" cy="3145542"/>
          </a:xfrm>
          <a:prstGeom prst="rect">
            <a:avLst/>
          </a:prstGeom>
        </p:spPr>
      </p:pic>
      <p:sp>
        <p:nvSpPr>
          <p:cNvPr id="14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156422" y="347301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156422" y="4485839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4156422" y="549866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31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рав_отве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17" y="2744164"/>
            <a:ext cx="2298197" cy="32979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984" y="2290011"/>
            <a:ext cx="1642875" cy="3752096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487706" y="385187"/>
            <a:ext cx="5366479" cy="2758191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17" y="2744164"/>
            <a:ext cx="2298197" cy="32979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984" y="2290011"/>
            <a:ext cx="1642875" cy="3752096"/>
          </a:xfrm>
          <a:prstGeom prst="rect">
            <a:avLst/>
          </a:prstGeom>
        </p:spPr>
      </p:pic>
      <p:sp>
        <p:nvSpPr>
          <p:cNvPr id="11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156422" y="347301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156422" y="4485839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4156422" y="549866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65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рав_отве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34" y="2399740"/>
            <a:ext cx="1463043" cy="364236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106" y="2320491"/>
            <a:ext cx="2002540" cy="3721616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487706" y="385187"/>
            <a:ext cx="5366479" cy="2758191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34" y="2399740"/>
            <a:ext cx="1463043" cy="364236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106" y="2320491"/>
            <a:ext cx="2002540" cy="3721616"/>
          </a:xfrm>
          <a:prstGeom prst="rect">
            <a:avLst/>
          </a:prstGeom>
        </p:spPr>
      </p:pic>
      <p:sp>
        <p:nvSpPr>
          <p:cNvPr id="11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156422" y="347301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156422" y="4485839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4156422" y="549866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70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рав_ответ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69" y="2195523"/>
            <a:ext cx="2176276" cy="38465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1446" y="2180283"/>
            <a:ext cx="2575565" cy="3861824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487706" y="385187"/>
            <a:ext cx="5366479" cy="2758191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69" y="2195523"/>
            <a:ext cx="2176276" cy="38465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1446" y="2180283"/>
            <a:ext cx="2575565" cy="3861824"/>
          </a:xfrm>
          <a:prstGeom prst="rect">
            <a:avLst/>
          </a:prstGeom>
        </p:spPr>
      </p:pic>
      <p:sp>
        <p:nvSpPr>
          <p:cNvPr id="11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4156422" y="347301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156422" y="4485839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4156422" y="5498664"/>
            <a:ext cx="3988800" cy="717550"/>
          </a:xfrm>
          <a:prstGeom prst="rect">
            <a:avLst/>
          </a:prstGeom>
          <a:solidFill>
            <a:schemeClr val="bg1"/>
          </a:solidFill>
          <a:ln w="38100">
            <a:solidFill>
              <a:srgbClr val="52D0D4"/>
            </a:solidFill>
            <a:prstDash val="solid"/>
          </a:ln>
        </p:spPr>
        <p:txBody>
          <a:bodyPr anchor="ctr"/>
          <a:lstStyle>
            <a:lvl1pPr marL="0" indent="0" algn="ctr">
              <a:buFontTx/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96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езуль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101" y="505796"/>
            <a:ext cx="6388621" cy="448361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549" y="1482683"/>
            <a:ext cx="6614173" cy="2529845"/>
          </a:xfrm>
          <a:prstGeom prst="rect">
            <a:avLst/>
          </a:prstGeom>
        </p:spPr>
      </p:pic>
      <p:sp>
        <p:nvSpPr>
          <p:cNvPr id="19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676968" y="2569705"/>
            <a:ext cx="6614173" cy="699587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</a:t>
            </a:r>
            <a:r>
              <a:rPr lang="en-US" dirty="0"/>
              <a:t> </a:t>
            </a:r>
            <a:r>
              <a:rPr lang="ru-RU" dirty="0"/>
              <a:t>б</a:t>
            </a:r>
            <a:r>
              <a:rPr lang="en-US" dirty="0"/>
              <a:t> </a:t>
            </a:r>
            <a:r>
              <a:rPr lang="ru-RU" dirty="0"/>
              <a:t>р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ru-RU" dirty="0"/>
              <a:t>з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/>
              <a:t> </a:t>
            </a:r>
            <a:r>
              <a:rPr lang="ru-RU" dirty="0"/>
              <a:t>ц</a:t>
            </a:r>
            <a:r>
              <a:rPr lang="en-US" dirty="0"/>
              <a:t>  </a:t>
            </a:r>
            <a:r>
              <a:rPr lang="ru-RU" dirty="0"/>
              <a:t>з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ru-RU" dirty="0"/>
              <a:t>г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/>
              <a:t> </a:t>
            </a:r>
            <a:r>
              <a:rPr lang="ru-RU" dirty="0"/>
              <a:t>л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/>
              <a:t> </a:t>
            </a:r>
            <a:r>
              <a:rPr lang="ru-RU" dirty="0"/>
              <a:t>в</a:t>
            </a:r>
            <a:r>
              <a:rPr lang="en-US" dirty="0"/>
              <a:t> </a:t>
            </a:r>
            <a:r>
              <a:rPr lang="ru-RU" dirty="0"/>
              <a:t>к</a:t>
            </a:r>
            <a:r>
              <a:rPr lang="en-US" dirty="0"/>
              <a:t> </a:t>
            </a:r>
            <a:r>
              <a:rPr lang="ru-RU" dirty="0"/>
              <a:t>а</a:t>
            </a:r>
          </a:p>
        </p:txBody>
      </p:sp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6" y="2569705"/>
            <a:ext cx="1690142" cy="368398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098" y="4089357"/>
            <a:ext cx="1563627" cy="195377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302" y="1959719"/>
            <a:ext cx="2320644" cy="408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6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4.44444E-6 L 0.00078 -0.134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-671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6" presetClass="emph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54167E-6 -4.44444E-6 L 0.00065 -0.16851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8426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grpId="1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4.79167E-6 -4.44444E-6 L -0.0004 -0.1740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8704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2.96296E-6 L 0.1987 -0.00417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5" y="-20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54167E-6 -3.33333E-6 L -0.21927 0.0018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64" y="9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Фо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590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530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698" y="3292383"/>
            <a:ext cx="2115316" cy="3145542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610678" y="2689425"/>
            <a:ext cx="6491002" cy="1853010"/>
          </a:xfrm>
          <a:prstGeom prst="rect">
            <a:avLst/>
          </a:prstGeom>
        </p:spPr>
        <p:txBody>
          <a:bodyPr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47900" y="4416550"/>
            <a:ext cx="573534" cy="505026"/>
          </a:xfrm>
          <a:prstGeom prst="rect">
            <a:avLst/>
          </a:prstGeom>
        </p:spPr>
      </p:pic>
      <p:grpSp>
        <p:nvGrpSpPr>
          <p:cNvPr id="11" name="Group 2"/>
          <p:cNvGrpSpPr/>
          <p:nvPr/>
        </p:nvGrpSpPr>
        <p:grpSpPr>
          <a:xfrm>
            <a:off x="420982" y="3182206"/>
            <a:ext cx="2417069" cy="3456439"/>
            <a:chOff x="3344569" y="426786"/>
            <a:chExt cx="2417069" cy="3456439"/>
          </a:xfrm>
        </p:grpSpPr>
        <p:pic>
          <p:nvPicPr>
            <p:cNvPr id="12" name="Рисунок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44569" y="426786"/>
              <a:ext cx="1863051" cy="3456439"/>
            </a:xfrm>
            <a:prstGeom prst="rect">
              <a:avLst/>
            </a:prstGeom>
          </p:spPr>
        </p:pic>
        <p:pic>
          <p:nvPicPr>
            <p:cNvPr id="13" name="Рисунок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006898" y="2129883"/>
              <a:ext cx="754740" cy="379141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EA415F1-08B7-56DF-9EEC-1696F3142D86}"/>
              </a:ext>
            </a:extLst>
          </p:cNvPr>
          <p:cNvSpPr txBox="1"/>
          <p:nvPr/>
        </p:nvSpPr>
        <p:spPr>
          <a:xfrm>
            <a:off x="3193774" y="3591339"/>
            <a:ext cx="57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индивидуальных консультаций для родителей и особенности их проведения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669E8D-FE06-EA13-7828-44FDC20909DC}"/>
              </a:ext>
            </a:extLst>
          </p:cNvPr>
          <p:cNvSpPr txBox="1"/>
          <p:nvPr/>
        </p:nvSpPr>
        <p:spPr>
          <a:xfrm>
            <a:off x="3419061" y="5693582"/>
            <a:ext cx="5539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педагог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высшей квалификационной категории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Сафарбекова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Наида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Кахримановна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3B6F31-6512-3498-BDEA-9BD7B624C366}"/>
              </a:ext>
            </a:extLst>
          </p:cNvPr>
          <p:cNvSpPr txBox="1"/>
          <p:nvPr/>
        </p:nvSpPr>
        <p:spPr>
          <a:xfrm>
            <a:off x="2284033" y="397565"/>
            <a:ext cx="83442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дошкольное образовательное учреждение детский сад № 30 общеразвивающего вида с приоритетным осуществлением деятельности по художественно- эстетическому развитию детей Невского района Санкт-Петербурга</a:t>
            </a:r>
          </a:p>
        </p:txBody>
      </p:sp>
    </p:spTree>
    <p:extLst>
      <p:ext uri="{BB962C8B-B14F-4D97-AF65-F5344CB8AC3E}">
        <p14:creationId xmlns:p14="http://schemas.microsoft.com/office/powerpoint/2010/main" val="349080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16667E-6 7.40741E-7 L -0.19362 0.00648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87" y="32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4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5E-6 4.81481E-6 C 0.00443 -0.00741 0.01992 -0.01413 0.02565 -0.01413 C 0.06016 -0.01413 0.09584 0.09884 0.09584 0.21203 C 0.09584 0.15486 0.1138 0.09884 0.13047 0.09884 C 0.14831 0.09884 0.16498 0.15555 0.16498 0.21203 C 0.16498 0.18379 0.17383 0.15486 0.18282 0.15486 C 0.19167 0.15486 0.20065 0.18287 0.20065 0.21203 C 0.20065 0.19722 0.20521 0.18379 0.20951 0.18379 C 0.21407 0.18379 0.21836 0.19814 0.21836 0.21203 C 0.21836 0.20439 0.22058 0.19722 0.22292 0.19722 C 0.22409 0.19722 0.22735 0.20486 0.22735 0.21203 C 0.22735 0.2081 0.22852 0.20439 0.22956 0.20439 C 0.22956 0.20532 0.23177 0.20787 0.23177 0.21203 C 0.23177 0.20995 0.23177 0.2081 0.23295 0.2081 C 0.23295 0.20902 0.23412 0.21018 0.23412 0.21203 C 0.23412 0.21111 0.23412 0.20995 0.23412 0.20902 C 0.23529 0.20902 0.23529 0.20995 0.23529 0.21111 C 0.23646 0.21111 0.23646 0.21018 0.23646 0.20902 C 0.23763 0.20902 0.23763 0.20995 0.23763 0.21111 " pathEditMode="relative" rAng="0" ptsTypes="AAAAAAAAAAAAAAAAAAA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80" y="2585668"/>
            <a:ext cx="2417069" cy="34564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287" y="2896565"/>
            <a:ext cx="2115316" cy="31455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CD2AE28-E446-B529-8479-08BAEACA2592}"/>
              </a:ext>
            </a:extLst>
          </p:cNvPr>
          <p:cNvSpPr txBox="1"/>
          <p:nvPr/>
        </p:nvSpPr>
        <p:spPr>
          <a:xfrm>
            <a:off x="2782957" y="185530"/>
            <a:ext cx="6581330" cy="6145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общения педагогов с родителями.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ФГОС ДО сказано, что индивидуальный подход - необходим не только в работе с детьми, но и в работе с родителями. Воспитатель, общаясь с родителями, должен чувствовать ситуацию, настроение мамы или папы. Здесь и пригодится человеческое и педагогическое умение воспитателя успокоить родителя, посочувствовать и вместе подумать, как помочь ребенку в той или иной ситуации.</a:t>
            </a: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важнейшим задачам, решаемым ФГОС ДО, относятся: обеспечение педагогической поддержки семьи и повышение компетентности родителей в вопросах развития, образования, охраны и укрепления здоровья детей.</a:t>
            </a: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Одной из форм работы, которая помогает реализовать индивидуальный подход как в работе с ребёнком, так и с его семьёй, является индивидуальное консультирование.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54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0F6AD32-67C0-35A8-FBC5-2D900F0D1552}"/>
              </a:ext>
            </a:extLst>
          </p:cNvPr>
          <p:cNvSpPr txBox="1"/>
          <p:nvPr/>
        </p:nvSpPr>
        <p:spPr>
          <a:xfrm>
            <a:off x="530087" y="1537252"/>
            <a:ext cx="7765774" cy="4175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Часть консультации посвящается трудностям обучения детей. 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Педагогические исследования показывают избирательное отношение родителей к различным формам просвещения. Традиционные родительские собрания в форме лекций, отчетов уже не находят отзыва в душе родителей и не дают желаемого результата. Поэтому Большинство родителей отдают предпочтения индивидуальным консультациям.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Индивидуальные консультации близки к беседам, основная их разница в том, что последние предусматривают диалог, его ведет организатор бесед. Педагог стремится дать родителям квалифицированный совет, чему-то научить. Эта форма помогает ближе узнать жизнь семьи и оказать помощь там, где больше всего она нужна, побуждает родителей серьезно присматриваться к детям, задумываться над тем, как эффективнее обучать и воспитывать своих детей.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D5844503-61CF-4822-C063-DD541E3E1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5444" y="1205949"/>
            <a:ext cx="3235739" cy="485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17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01" y="3040221"/>
            <a:ext cx="2298197" cy="32979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417" y="2586068"/>
            <a:ext cx="1642875" cy="37520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C355BE-BBCE-7751-8A74-919061C16F6E}"/>
              </a:ext>
            </a:extLst>
          </p:cNvPr>
          <p:cNvSpPr txBox="1"/>
          <p:nvPr/>
        </p:nvSpPr>
        <p:spPr>
          <a:xfrm>
            <a:off x="3021495" y="636103"/>
            <a:ext cx="6582921" cy="4412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b="1" kern="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kern="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рофессионально помочь семье в воспитании детей, при этом, не подменяя ее, а дополняя и обеспечивая более полную реализацию ее воспитательных функций.</a:t>
            </a:r>
          </a:p>
          <a:p>
            <a:pPr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8605" algn="ctr">
              <a:lnSpc>
                <a:spcPts val="1125"/>
              </a:lnSpc>
              <a:spcAft>
                <a:spcPts val="66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Данная цель отражается в задачах индивидуальных</a:t>
            </a:r>
          </a:p>
          <a:p>
            <a:pPr marL="268605" algn="ctr">
              <a:lnSpc>
                <a:spcPts val="1125"/>
              </a:lnSpc>
              <a:spcAft>
                <a:spcPts val="66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консультаций: 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1445"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 повышение педагогической грамотности родителей по вопросам воспитания и обучения ребёнка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1445"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 решение проблемных вопросов, активизация педагогических умений родителей</a:t>
            </a:r>
          </a:p>
          <a:p>
            <a:pPr marL="131445" algn="ctr">
              <a:spcAft>
                <a:spcPts val="800"/>
              </a:spcAft>
            </a:pP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1445" algn="ctr">
              <a:lnSpc>
                <a:spcPts val="1125"/>
              </a:lnSpc>
              <a:spcAft>
                <a:spcPts val="67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помощь родителям в разрешении сложных</a:t>
            </a:r>
          </a:p>
          <a:p>
            <a:pPr marL="131445" algn="ctr">
              <a:lnSpc>
                <a:spcPts val="1125"/>
              </a:lnSpc>
              <a:spcAft>
                <a:spcPts val="67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педагогических ситуаций</a:t>
            </a:r>
          </a:p>
          <a:p>
            <a:pPr marL="131445" algn="ctr">
              <a:lnSpc>
                <a:spcPts val="1125"/>
              </a:lnSpc>
              <a:spcAft>
                <a:spcPts val="670"/>
              </a:spcAft>
            </a:pP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1445" algn="ctr">
              <a:lnSpc>
                <a:spcPts val="1125"/>
              </a:lnSpc>
              <a:spcAft>
                <a:spcPts val="655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информирование об успехах, достижениях ребёнка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54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17" y="2788041"/>
            <a:ext cx="1463043" cy="36423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3143" y="2708792"/>
            <a:ext cx="2002540" cy="37216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9112357" y="2337286"/>
            <a:ext cx="410058" cy="37150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AAE8F1D-E108-B523-253B-C18208F26131}"/>
              </a:ext>
            </a:extLst>
          </p:cNvPr>
          <p:cNvSpPr txBox="1"/>
          <p:nvPr/>
        </p:nvSpPr>
        <p:spPr>
          <a:xfrm>
            <a:off x="2504661" y="583096"/>
            <a:ext cx="6374296" cy="256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1145">
              <a:lnSpc>
                <a:spcPts val="1125"/>
              </a:lnSpc>
              <a:spcAft>
                <a:spcPts val="655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Преимущество индивидуальных консультаций</a:t>
            </a: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A9B2CAA-A469-1FFF-0412-83F8061F50B5}"/>
              </a:ext>
            </a:extLst>
          </p:cNvPr>
          <p:cNvSpPr txBox="1"/>
          <p:nvPr/>
        </p:nvSpPr>
        <p:spPr>
          <a:xfrm>
            <a:off x="2504660" y="1974574"/>
            <a:ext cx="6546071" cy="4729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такой форме работы родители более охотно и откровенно рассказывают о тех огорчениях, которые порой могут быть в семье, о беспокойстве, которое вызывает поведение ребенка, об успехах малыша. 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Индивидуальные консультации могут проходить (в форме беседы) по инициативе воспитателя или самих родителей. Общаясь с родителями индивидуально, воспитатель получает возможность установить с ними отношения, основанные на взаимном уважении, наметить пути действенной помощи семье, дать родителям конкретные советы. 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Индивидуальные беседы могут проходить по инициативе воспитателя или самих родителей. Иногда о такой беседе нужно договариваться заранее, иногда бывает достаточно разговора утром или вечером, когда родители приходят в детский сад.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56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4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70833E-6 -4.07407E-6 C -0.06419 -0.00926 -0.12356 -0.03263 -0.19192 -0.02708 C -0.24049 -0.0206 -0.2862 -0.01666 -0.33294 0.02848 C -0.38672 0.08033 -0.42734 0.13403 -0.44922 0.19561 L -0.55403 0.48033 " pathEditMode="relative" rAng="20040000" ptsTypes="AA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86" y="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32" y="2398215"/>
            <a:ext cx="2176276" cy="38465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558" y="2382975"/>
            <a:ext cx="2575565" cy="38618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6EC6EE-1EE0-3066-3431-AC8892C4F02A}"/>
              </a:ext>
            </a:extLst>
          </p:cNvPr>
          <p:cNvSpPr txBox="1"/>
          <p:nvPr/>
        </p:nvSpPr>
        <p:spPr>
          <a:xfrm>
            <a:off x="2835965" y="490330"/>
            <a:ext cx="6665844" cy="626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5" indent="271145" algn="ctr">
              <a:lnSpc>
                <a:spcPts val="1555"/>
              </a:lnSpc>
              <a:spcAft>
                <a:spcPts val="800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Общаясь с родителями индивидуально,</a:t>
            </a:r>
          </a:p>
          <a:p>
            <a:pPr marL="635" indent="271145" algn="ctr">
              <a:lnSpc>
                <a:spcPts val="1555"/>
              </a:lnSpc>
              <a:spcAft>
                <a:spcPts val="800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воспитатель получает возможность: </a:t>
            </a: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CB8C53-E944-9E25-7A4F-E651BBC31763}"/>
              </a:ext>
            </a:extLst>
          </p:cNvPr>
          <p:cNvSpPr txBox="1"/>
          <p:nvPr/>
        </p:nvSpPr>
        <p:spPr>
          <a:xfrm>
            <a:off x="2597409" y="4903304"/>
            <a:ext cx="6489150" cy="1643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1780" algn="ctr">
              <a:lnSpc>
                <a:spcPts val="1125"/>
              </a:lnSpc>
              <a:spcAft>
                <a:spcPts val="665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установить с ними отношения, основанные на</a:t>
            </a:r>
          </a:p>
          <a:p>
            <a:pPr marL="271780" algn="ctr">
              <a:lnSpc>
                <a:spcPts val="1125"/>
              </a:lnSpc>
              <a:spcAft>
                <a:spcPts val="665"/>
              </a:spcAft>
            </a:pPr>
            <a:endParaRPr lang="ru-RU" sz="2000" b="1" kern="0" dirty="0">
              <a:solidFill>
                <a:srgbClr val="181818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1780" algn="ctr">
              <a:lnSpc>
                <a:spcPts val="1125"/>
              </a:lnSpc>
              <a:spcAft>
                <a:spcPts val="665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взаимном уважении;</a:t>
            </a:r>
          </a:p>
          <a:p>
            <a:pPr marL="271780" algn="ctr">
              <a:lnSpc>
                <a:spcPts val="1125"/>
              </a:lnSpc>
              <a:spcAft>
                <a:spcPts val="665"/>
              </a:spcAft>
            </a:pP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1780" algn="ctr">
              <a:lnSpc>
                <a:spcPts val="1125"/>
              </a:lnSpc>
              <a:spcAft>
                <a:spcPts val="655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наметить пути действенной помощи семье;</a:t>
            </a:r>
          </a:p>
          <a:p>
            <a:pPr marL="271780" algn="ctr">
              <a:lnSpc>
                <a:spcPts val="1125"/>
              </a:lnSpc>
              <a:spcAft>
                <a:spcPts val="655"/>
              </a:spcAft>
            </a:pP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1780" algn="ctr">
              <a:lnSpc>
                <a:spcPts val="1125"/>
              </a:lnSpc>
              <a:spcAft>
                <a:spcPts val="655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дать родителям конкретные советы.</a:t>
            </a: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Как разрешить конфликты родителей с воспитателем — практические советы от  психолога ВШДА | Высшая школа делового администрирования | Дзен">
            <a:extLst>
              <a:ext uri="{FF2B5EF4-FFF2-40B4-BE49-F238E27FC236}">
                <a16:creationId xmlns:a16="http://schemas.microsoft.com/office/drawing/2014/main" id="{9D2630E1-99FF-D670-2822-2FBBE57A0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736" y="1239831"/>
            <a:ext cx="4214528" cy="354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79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E6762A1-1269-BA85-1DEF-7383AC9A17D1}"/>
              </a:ext>
            </a:extLst>
          </p:cNvPr>
          <p:cNvSpPr txBox="1"/>
          <p:nvPr/>
        </p:nvSpPr>
        <p:spPr>
          <a:xfrm>
            <a:off x="3313043" y="345654"/>
            <a:ext cx="6109252" cy="256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605">
              <a:lnSpc>
                <a:spcPts val="1125"/>
              </a:lnSpc>
              <a:spcAft>
                <a:spcPts val="660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потребности родителей</a:t>
            </a: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3A201F-54DD-1F48-EB4D-746B13E3A2E1}"/>
              </a:ext>
            </a:extLst>
          </p:cNvPr>
          <p:cNvSpPr txBox="1"/>
          <p:nvPr/>
        </p:nvSpPr>
        <p:spPr>
          <a:xfrm>
            <a:off x="3313043" y="3670852"/>
            <a:ext cx="6109252" cy="2410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1780" algn="ctr">
              <a:lnSpc>
                <a:spcPts val="1125"/>
              </a:lnSpc>
              <a:spcAft>
                <a:spcPts val="655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Получить поддержку</a:t>
            </a:r>
          </a:p>
          <a:p>
            <a:pPr marL="271780" algn="ctr">
              <a:lnSpc>
                <a:spcPts val="1125"/>
              </a:lnSpc>
              <a:spcAft>
                <a:spcPts val="655"/>
              </a:spcAft>
            </a:pP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1780" algn="ctr">
              <a:lnSpc>
                <a:spcPts val="1125"/>
              </a:lnSpc>
              <a:spcAft>
                <a:spcPts val="655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Чтобы услышали и поняли</a:t>
            </a:r>
          </a:p>
          <a:p>
            <a:pPr marL="271780" algn="ctr">
              <a:lnSpc>
                <a:spcPts val="1125"/>
              </a:lnSpc>
              <a:spcAft>
                <a:spcPts val="655"/>
              </a:spcAft>
            </a:pP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1780" algn="ctr">
              <a:lnSpc>
                <a:spcPts val="1125"/>
              </a:lnSpc>
              <a:spcAft>
                <a:spcPts val="655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Хочет понять, что происходит с его ребенком и</a:t>
            </a:r>
          </a:p>
          <a:p>
            <a:pPr marL="271780" algn="ctr">
              <a:lnSpc>
                <a:spcPts val="1125"/>
              </a:lnSpc>
              <a:spcAft>
                <a:spcPts val="655"/>
              </a:spcAft>
            </a:pPr>
            <a:r>
              <a:rPr lang="ru-RU" b="1" kern="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с этим делать?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1780"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Хочет убедиться, что то, что происходит с его     ребенком, нормально 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1780"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Для родителя важно, чтобы педагог был союзником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10 советов, как педагогу общаться с родителями">
            <a:extLst>
              <a:ext uri="{FF2B5EF4-FFF2-40B4-BE49-F238E27FC236}">
                <a16:creationId xmlns:a16="http://schemas.microsoft.com/office/drawing/2014/main" id="{82CA4F95-D28F-9EAE-465A-54A12E03E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235" y="776232"/>
            <a:ext cx="4207565" cy="2803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40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69566B-297A-F36E-BD8E-BFBD6EF37286}"/>
              </a:ext>
            </a:extLst>
          </p:cNvPr>
          <p:cNvSpPr txBox="1"/>
          <p:nvPr/>
        </p:nvSpPr>
        <p:spPr>
          <a:xfrm>
            <a:off x="490331" y="3246783"/>
            <a:ext cx="1094629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Индивидуальные консультации могут стать эффективными только в том случае, если удалось найти индивидуальный стиль взаимоотношений с каждым родителем. Важно расположить к себе родителей, завоевать их доверие, вызвать на откровенность, разбудить желание поделиться с педагогом своими мыслями, сомнениями. Все это поможет лучше понять ребенка, найти оптимальные способы решения проблем воспитания конкретной личности в дошкольном учреждении и дома. Психологическим условием такого успешного межличностного взаимодействия является внимательность, проникновенность, неторопливость.</a:t>
            </a:r>
          </a:p>
          <a:p>
            <a:pPr algn="ctr"/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Доверие – главная цель в педагогическом общении с родителями. Прежде всего мы должны «транслировать» родителям положительный образ ребенка. Наблюдая за детьми в разнообразных ситуациях, мы должны предоставлять родителям эту информацию. Родители, видя наше позитивное отношение к их ребенку, начинают понимать то, что мы, педагоги действуем именно в интересах дошкольника. 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349928B5-009F-C967-90E9-B49627B7EF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255" y="146187"/>
            <a:ext cx="5496902" cy="3100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5575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37BADA1-EEAA-345F-C6B0-B38A80B4801F}"/>
              </a:ext>
            </a:extLst>
          </p:cNvPr>
          <p:cNvSpPr txBox="1"/>
          <p:nvPr/>
        </p:nvSpPr>
        <p:spPr>
          <a:xfrm>
            <a:off x="3670852" y="278296"/>
            <a:ext cx="42539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консультации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A5BE56-87B9-8526-1E18-99A8981397E8}"/>
              </a:ext>
            </a:extLst>
          </p:cNvPr>
          <p:cNvSpPr txBox="1"/>
          <p:nvPr/>
        </p:nvSpPr>
        <p:spPr>
          <a:xfrm>
            <a:off x="3670851" y="4558748"/>
            <a:ext cx="5499653" cy="2130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1780" algn="ctr">
              <a:lnSpc>
                <a:spcPts val="1125"/>
              </a:lnSpc>
              <a:spcAft>
                <a:spcPts val="800"/>
              </a:spcAft>
            </a:pP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наметить тему, план;</a:t>
            </a:r>
          </a:p>
          <a:p>
            <a:pPr marL="271780" algn="ctr">
              <a:lnSpc>
                <a:spcPts val="1125"/>
              </a:lnSpc>
              <a:spcAft>
                <a:spcPts val="800"/>
              </a:spcAft>
            </a:pP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1145" algn="ctr">
              <a:lnSpc>
                <a:spcPts val="1125"/>
              </a:lnSpc>
              <a:spcAft>
                <a:spcPts val="665"/>
              </a:spcAft>
            </a:pPr>
            <a:r>
              <a:rPr lang="ru-RU" sz="2000" b="1" kern="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подготовить содержание, наглядность;</a:t>
            </a:r>
          </a:p>
          <a:p>
            <a:pPr marL="271145" algn="ctr">
              <a:lnSpc>
                <a:spcPts val="1125"/>
              </a:lnSpc>
              <a:spcAft>
                <a:spcPts val="665"/>
              </a:spcAft>
            </a:pP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1145" algn="ctr">
              <a:lnSpc>
                <a:spcPts val="1125"/>
              </a:lnSpc>
              <a:spcAft>
                <a:spcPts val="655"/>
              </a:spcAft>
            </a:pPr>
            <a:r>
              <a:rPr lang="ru-RU" sz="2000" b="1" kern="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продумать место и время;</a:t>
            </a:r>
          </a:p>
          <a:p>
            <a:pPr marL="271145" algn="ctr">
              <a:lnSpc>
                <a:spcPts val="1125"/>
              </a:lnSpc>
              <a:spcAft>
                <a:spcPts val="655"/>
              </a:spcAft>
            </a:pP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1145" algn="ctr">
              <a:lnSpc>
                <a:spcPts val="1125"/>
              </a:lnSpc>
              <a:spcAft>
                <a:spcPts val="655"/>
              </a:spcAft>
            </a:pPr>
            <a:r>
              <a:rPr lang="ru-RU" sz="2000" b="1" kern="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заранее пригласить родителя;</a:t>
            </a:r>
          </a:p>
          <a:p>
            <a:pPr marL="271145" algn="ctr">
              <a:lnSpc>
                <a:spcPts val="1125"/>
              </a:lnSpc>
              <a:spcAft>
                <a:spcPts val="655"/>
              </a:spcAft>
            </a:pP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1145" algn="ctr">
              <a:lnSpc>
                <a:spcPts val="1125"/>
              </a:lnSpc>
              <a:spcAft>
                <a:spcPts val="655"/>
              </a:spcAft>
            </a:pPr>
            <a:r>
              <a:rPr lang="ru-RU" sz="2000" b="1" kern="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сформулировать рекомендации.</a:t>
            </a:r>
            <a:endParaRPr lang="ru-RU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Женщина разговаривает с другой …» — создано в Шедевруме">
            <a:extLst>
              <a:ext uri="{FF2B5EF4-FFF2-40B4-BE49-F238E27FC236}">
                <a16:creationId xmlns:a16="http://schemas.microsoft.com/office/drawing/2014/main" id="{A3C31F35-2A57-A60F-EFA6-9A54230C6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426" y="822907"/>
            <a:ext cx="3591340" cy="3591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109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3EA521F-3CDA-EAB7-5197-D28D8AC03D3B}"/>
              </a:ext>
            </a:extLst>
          </p:cNvPr>
          <p:cNvSpPr txBox="1"/>
          <p:nvPr/>
        </p:nvSpPr>
        <p:spPr>
          <a:xfrm>
            <a:off x="2796209" y="3140765"/>
            <a:ext cx="6546574" cy="3621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Лучше познакомить родителей с тем или иным вопросом воспитания позволяют папки-передвижки, в которых подбирается тематический материал с иллюстрациями и практическими рекомендациями. Содержание папок периодически пополняется. 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ru-RU" sz="1800" b="1" kern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Таким образом, мы пришли к следующему выводу: работа с родителями- это сложная и важная часть деятельности педагога. Большую роль в индивидуальных консультациях играют эмоции. Поэтому педагог должен уметь найти особый подход к каждому родителю, чтобы индивидуальная консультация состоялась.</a:t>
            </a:r>
            <a:endParaRPr lang="ru-RU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365F108-803A-CDAC-C1F6-C5C7E5DB1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746" y="331303"/>
            <a:ext cx="6812037" cy="269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05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9808" y="2569705"/>
            <a:ext cx="6614173" cy="699587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19896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2FF6AE2C-0855-4436-BAB0-964168DB80F7}" vid="{82FFDBF2-270A-4196-BBA2-1947BAF14E3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82C15FF-1675-4B64-8D0C-D78E36D0F68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4F8F9056-19CC-403D-A4E3-D0BFC3D9E6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67FFB0-F441-4120-8FA0-C46780EE30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с играющими детьми</Template>
  <TotalTime>29</TotalTime>
  <Words>801</Words>
  <Application>Microsoft Office PowerPoint</Application>
  <PresentationFormat>Широкоэкранный</PresentationFormat>
  <Paragraphs>61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Segoe UI</vt:lpstr>
      <vt:lpstr>Times New Roman</vt:lpstr>
      <vt:lpstr>Тема1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Samsung</cp:lastModifiedBy>
  <cp:revision>3</cp:revision>
  <dcterms:created xsi:type="dcterms:W3CDTF">2024-02-01T19:27:29Z</dcterms:created>
  <dcterms:modified xsi:type="dcterms:W3CDTF">2024-03-10T12:33:27Z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