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78" r:id="rId3"/>
    <p:sldId id="280" r:id="rId4"/>
    <p:sldId id="282" r:id="rId5"/>
    <p:sldId id="283" r:id="rId6"/>
    <p:sldId id="292" r:id="rId7"/>
    <p:sldId id="284" r:id="rId8"/>
    <p:sldId id="285" r:id="rId9"/>
    <p:sldId id="286" r:id="rId10"/>
    <p:sldId id="287" r:id="rId11"/>
    <p:sldId id="288" r:id="rId12"/>
    <p:sldId id="289" r:id="rId13"/>
    <p:sldId id="259" r:id="rId14"/>
    <p:sldId id="291" r:id="rId15"/>
    <p:sldId id="261" r:id="rId16"/>
    <p:sldId id="263" r:id="rId17"/>
    <p:sldId id="264" r:id="rId18"/>
    <p:sldId id="266" r:id="rId19"/>
    <p:sldId id="269" r:id="rId20"/>
    <p:sldId id="270" r:id="rId21"/>
    <p:sldId id="271" r:id="rId22"/>
    <p:sldId id="293" r:id="rId23"/>
    <p:sldId id="272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5" Type="http://schemas.openxmlformats.org/officeDocument/2006/relationships/image" Target="../media/image55.jpeg"/><Relationship Id="rId10" Type="http://schemas.openxmlformats.org/officeDocument/2006/relationships/image" Target="../media/image50.jpeg"/><Relationship Id="rId4" Type="http://schemas.openxmlformats.org/officeDocument/2006/relationships/image" Target="../media/image11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wired.com/images_blogs/business/2010/02/russi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51275" y="1412875"/>
            <a:ext cx="5153025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179388" y="620713"/>
            <a:ext cx="78486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8000" b="1" dirty="0">
                <a:latin typeface="Georgia" pitchFamily="18" charset="0"/>
              </a:rPr>
              <a:t>РОССИЯ – НАША РОДИНА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228562"/>
            <a:ext cx="84249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ctr">
              <a:defRPr/>
            </a:pPr>
            <a:r>
              <a:rPr lang="ru-RU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Откуда произошло слово </a:t>
            </a:r>
            <a:r>
              <a:rPr lang="ru-RU" sz="40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“родина”</a:t>
            </a:r>
            <a:r>
              <a:rPr lang="ru-RU" sz="400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? </a:t>
            </a:r>
            <a:endParaRPr lang="ru-RU" sz="400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  <a:cs typeface="Arial" pitchFamily="34" charset="0"/>
            </a:endParaRPr>
          </a:p>
        </p:txBody>
      </p:sp>
      <p:pic>
        <p:nvPicPr>
          <p:cNvPr id="17411" name="Picture 3" descr="http://www.proza.ru/pics/2010/08/20/145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720850"/>
            <a:ext cx="3529012" cy="493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Прямоугольник 5"/>
          <p:cNvSpPr>
            <a:spLocks noChangeArrowheads="1"/>
          </p:cNvSpPr>
          <p:nvPr/>
        </p:nvSpPr>
        <p:spPr bwMode="auto">
          <a:xfrm>
            <a:off x="3924300" y="1628775"/>
            <a:ext cx="45720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dirty="0">
                <a:latin typeface="Georgia" pitchFamily="18" charset="0"/>
              </a:rPr>
              <a:t>Слово “родина” произошло от древнего слова “род”, которое обозначает группу людей, объединённых кровным родством.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779838" y="5445125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b="1" i="1">
                <a:latin typeface="Calibri" pitchFamily="34" charset="0"/>
              </a:rPr>
              <a:t>Род</a:t>
            </a:r>
            <a:r>
              <a:rPr lang="ru-RU" altLang="ru-RU" i="1">
                <a:latin typeface="Calibri" pitchFamily="34" charset="0"/>
              </a:rPr>
              <a:t> — древнейшее славянское </a:t>
            </a:r>
            <a:r>
              <a:rPr lang="ru-RU" altLang="ru-RU" b="1" i="1">
                <a:latin typeface="Calibri" pitchFamily="34" charset="0"/>
              </a:rPr>
              <a:t>божество</a:t>
            </a:r>
            <a:r>
              <a:rPr lang="ru-RU" altLang="ru-RU" i="1">
                <a:latin typeface="Calibri" pitchFamily="34" charset="0"/>
              </a:rPr>
              <a:t>, творец вселенной, всего видимого и невидимого мира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http://4put.ru/pictures/max/515/158209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6238" y="2540000"/>
            <a:ext cx="6091237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07504" y="116632"/>
            <a:ext cx="619268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ru-RU" sz="21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eorgia" pitchFamily="18" charset="0"/>
                <a:ea typeface="Times New Roman" pitchFamily="18" charset="0"/>
                <a:cs typeface="Arial" pitchFamily="34" charset="0"/>
              </a:rPr>
              <a:t>Что Родиной моей зовётся?</a:t>
            </a:r>
            <a:endParaRPr lang="ru-RU" sz="2100" b="1" dirty="0">
              <a:solidFill>
                <a:srgbClr val="FFFF00"/>
              </a:solidFill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Себе я задаю вопрос.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Река, что за домами вьётся,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Иль куст кудрявых красных роз?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 Вон  та осенняя берёзка?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Или весенняя капель?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А может радуги полоска?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Или морозный зимний день?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Всё то, что с детства рядом было?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Но это станет всё пустяк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Без маминой заботы милой,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И без друзей мне все не так.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Так вот что Родиной зовётся!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Чтоб были рядышком всегда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Все, кто поддержит, улыбнётся,</a:t>
            </a:r>
            <a:endParaRPr lang="ru-RU" sz="2100" b="1" dirty="0">
              <a:latin typeface="Georgia" pitchFamily="18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tabLst>
                <a:tab pos="457200" algn="l"/>
              </a:tabLst>
              <a:defRPr/>
            </a:pPr>
            <a:r>
              <a:rPr lang="ru-RU" sz="2100" b="1" dirty="0">
                <a:solidFill>
                  <a:srgbClr val="000000"/>
                </a:solidFill>
                <a:latin typeface="Georgia" pitchFamily="18" charset="0"/>
                <a:ea typeface="Times New Roman" pitchFamily="18" charset="0"/>
                <a:cs typeface="Arial" pitchFamily="34" charset="0"/>
              </a:rPr>
              <a:t>Кому нужна и я сама!</a:t>
            </a:r>
            <a:endParaRPr lang="ru-RU" sz="2100" b="1" dirty="0">
              <a:latin typeface="Georgia" pitchFamily="18" charset="0"/>
              <a:cs typeface="Arial" pitchFamily="34" charset="0"/>
            </a:endParaRP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1258888" y="5516563"/>
            <a:ext cx="16367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i="1"/>
              <a:t>А.В. Жигулин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mg.rufox.ru/files/big2/5985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3573463"/>
            <a:ext cx="5770562" cy="3035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50825" y="404813"/>
            <a:ext cx="85693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altLang="ru-RU" sz="3200" dirty="0">
                <a:latin typeface="Georgia" pitchFamily="18" charset="0"/>
                <a:cs typeface="Times New Roman" pitchFamily="18" charset="0"/>
              </a:rPr>
              <a:t>В большой стране у каждого человека есть свой маленький уголок – город, улица, дом, где он родился. Это его </a:t>
            </a:r>
            <a:r>
              <a:rPr lang="ru-RU" altLang="ru-RU" sz="3200" b="1" dirty="0">
                <a:latin typeface="Georgia" pitchFamily="18" charset="0"/>
                <a:cs typeface="Times New Roman" pitchFamily="18" charset="0"/>
              </a:rPr>
              <a:t>малая  Родина</a:t>
            </a:r>
            <a:r>
              <a:rPr lang="ru-RU" altLang="ru-RU" sz="3200" dirty="0">
                <a:cs typeface="Times New Roman" pitchFamily="18" charset="0"/>
              </a:rPr>
              <a:t>.</a:t>
            </a:r>
          </a:p>
        </p:txBody>
      </p:sp>
      <p:pic>
        <p:nvPicPr>
          <p:cNvPr id="6149" name="Picture 5" descr="http://www.tunnel.ru/i/870/130356964525628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2060575"/>
            <a:ext cx="1825625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1" name="Picture 7" descr="http://cs193.vkontakte.ru/u5123962/112281012/x_9546f3c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060575"/>
            <a:ext cx="2089150" cy="1390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3" name="Picture 9" descr="http://img.tyt.by/n/fotofact/0c/a/gomel_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2850" y="2060575"/>
            <a:ext cx="2055813" cy="136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5" name="Picture 11" descr="http://img.azbukasexa.ru/forums/uploads/monthly_12_2011/post-123614-1323978208_thum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50" y="2924175"/>
            <a:ext cx="1965325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57" name="Picture 13" descr="http://www.sovetov.su/upload/image/old/NEWS/saratov/saratov55.jpg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50825" y="4735513"/>
            <a:ext cx="2736850" cy="1874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img17.vkrugudruzei.ru/images/061/359/59/OI_e9b9cc9cd3f743fa9798388e49c91ed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8135938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323850" y="260350"/>
            <a:ext cx="843280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Clr>
                <a:srgbClr val="FFFF00"/>
              </a:buClr>
              <a:buFont typeface="Wingdings" pitchFamily="2" charset="2"/>
              <a:buChar char="Ø"/>
            </a:pPr>
            <a:r>
              <a:rPr lang="ru-RU" altLang="ru-RU" sz="2800" dirty="0">
                <a:latin typeface="Georgia" pitchFamily="18" charset="0"/>
                <a:cs typeface="Times New Roman" pitchFamily="18" charset="0"/>
              </a:rPr>
              <a:t>А как называется наша Родина?</a:t>
            </a:r>
          </a:p>
          <a:p>
            <a:pPr algn="just">
              <a:buClr>
                <a:srgbClr val="FFFF00"/>
              </a:buClr>
              <a:buFont typeface="Wingdings" pitchFamily="2" charset="2"/>
              <a:buChar char="Ø"/>
            </a:pPr>
            <a:r>
              <a:rPr lang="ru-RU" altLang="ru-RU" sz="2800" dirty="0">
                <a:latin typeface="Georgia" pitchFamily="18" charset="0"/>
                <a:cs typeface="Times New Roman" pitchFamily="18" charset="0"/>
              </a:rPr>
              <a:t> Как называется столица нашего государства? </a:t>
            </a:r>
          </a:p>
          <a:p>
            <a:pPr algn="just">
              <a:buClr>
                <a:srgbClr val="FFFF00"/>
              </a:buClr>
              <a:buFont typeface="Wingdings" pitchFamily="2" charset="2"/>
              <a:buChar char="Ø"/>
            </a:pPr>
            <a:r>
              <a:rPr lang="ru-RU" altLang="ru-RU" sz="2800" dirty="0">
                <a:latin typeface="Georgia" pitchFamily="18" charset="0"/>
                <a:cs typeface="Times New Roman" pitchFamily="18" charset="0"/>
              </a:rPr>
              <a:t> Какие ещё города России вы знаете?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Евгения\Desktop\РОССИЯ НАША РОДИНА\orkse_lesson-01_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323850" y="188913"/>
            <a:ext cx="85693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800" b="1" i="1">
                <a:latin typeface="Georgia" pitchFamily="18" charset="0"/>
              </a:rPr>
              <a:t>Россия уникальна. </a:t>
            </a:r>
          </a:p>
          <a:p>
            <a:pPr algn="ctr" eaLnBrk="1" hangingPunct="1"/>
            <a:r>
              <a:rPr lang="ru-RU" altLang="ru-RU" sz="2800" b="1" i="1">
                <a:latin typeface="Georgia" pitchFamily="18" charset="0"/>
              </a:rPr>
              <a:t>И нет другой такой страны во всём мире!</a:t>
            </a:r>
          </a:p>
        </p:txBody>
      </p:sp>
      <p:pic>
        <p:nvPicPr>
          <p:cNvPr id="8195" name="Picture 2" descr="http://img1.liveinternet.ru/images/attach/c/7/98/250/98250553_rand133_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1268413"/>
            <a:ext cx="26892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http://img1.liveinternet.ru/images/attach/c/1/54/269/54269983_15328864_goruy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475" y="1557338"/>
            <a:ext cx="2674938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8" descr="http://www.rgo.ru/wp-content/uploads/2010/09/tayga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125538"/>
            <a:ext cx="2667000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 descr="http://www.voyagesphotosmanu.com/Complet/images/taiga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2781300"/>
            <a:ext cx="1800225" cy="177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12" descr="http://vladnews.ru/uploads/2012/07/04/0_75be1_b7ee6ef5_xl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4724400"/>
            <a:ext cx="3095625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14" descr="http://young.rzd.ru/dbmm/images/41/4080/496933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3357563"/>
            <a:ext cx="15843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20" descr="http://www.deafnet.ru/travel/images/Image/Hill/Samara/sSamara_2006_28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4724400"/>
            <a:ext cx="2714625" cy="19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8" descr="http://www.timetolive.ru/images/upload/image/0_86a_ffd25afa_XL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8400" y="3573463"/>
            <a:ext cx="2808288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22" descr="http://www.stihi.ru/pics/2010/09/24/2131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838" y="5229225"/>
            <a:ext cx="220027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24" descr="http://www.imgs.su/tmp/2012-01-18/1326912737-636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3357563"/>
            <a:ext cx="1800225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g0.liveinternet.ru/images/attach/c/4/79/422/79422968_dem_s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908050"/>
            <a:ext cx="7920037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Прямоугольник 2"/>
          <p:cNvSpPr>
            <a:spLocks noChangeArrowheads="1"/>
          </p:cNvSpPr>
          <p:nvPr/>
        </p:nvSpPr>
        <p:spPr bwMode="auto">
          <a:xfrm>
            <a:off x="323850" y="188913"/>
            <a:ext cx="8424863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600" b="1">
                <a:latin typeface="Georgia" pitchFamily="18" charset="0"/>
              </a:rPr>
              <a:t>По данным последней переписи населения (2002 г.) в  России проживает более 145 миллионов человек.</a:t>
            </a: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0" y="5805488"/>
            <a:ext cx="8893175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4508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6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altLang="ru-RU" sz="26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Ее населяют более 180 национальностей, народностей и этнических групп.</a:t>
            </a:r>
            <a:endParaRPr lang="ru-RU" altLang="ru-RU" sz="2600" b="1">
              <a:latin typeface="Georgia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geoid.ru/static/user/photos/thumbs3/980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597275"/>
            <a:ext cx="5300663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116632"/>
            <a:ext cx="8424936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Государственные символы</a:t>
            </a: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468313" y="2565400"/>
            <a:ext cx="20161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4800" b="1" i="1">
                <a:latin typeface="Georgia" pitchFamily="18" charset="0"/>
              </a:rPr>
              <a:t>герб</a:t>
            </a:r>
          </a:p>
        </p:txBody>
      </p:sp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3492500" y="2060575"/>
            <a:ext cx="20875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4800" b="1" i="1">
                <a:latin typeface="Georgia" pitchFamily="18" charset="0"/>
              </a:rPr>
              <a:t>флаг</a:t>
            </a:r>
          </a:p>
        </p:txBody>
      </p:sp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6300788" y="2349500"/>
            <a:ext cx="2374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4800" b="1" i="1">
                <a:latin typeface="Georgia" pitchFamily="18" charset="0"/>
              </a:rPr>
              <a:t>гимн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331913" y="1052513"/>
            <a:ext cx="1079500" cy="1584325"/>
          </a:xfrm>
          <a:prstGeom prst="straightConnector1">
            <a:avLst/>
          </a:prstGeom>
          <a:ln w="85725">
            <a:solidFill>
              <a:srgbClr val="FF0000"/>
            </a:solidFill>
            <a:tailEnd type="arrow"/>
          </a:ln>
          <a:effectLst>
            <a:outerShdw blurRad="50800" dist="50800" dir="5400000" algn="ctr" rotWithShape="0">
              <a:schemeClr val="tx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4716463" y="981075"/>
            <a:ext cx="71437" cy="1368425"/>
          </a:xfrm>
          <a:prstGeom prst="straightConnector1">
            <a:avLst/>
          </a:prstGeom>
          <a:ln w="85725">
            <a:solidFill>
              <a:srgbClr val="FF0000"/>
            </a:solidFill>
            <a:tailEnd type="arrow"/>
          </a:ln>
          <a:effectLst>
            <a:outerShdw blurRad="50800" dist="50800" dir="5400000" algn="ctr" rotWithShape="0">
              <a:schemeClr val="tx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659563" y="908050"/>
            <a:ext cx="936625" cy="1657350"/>
          </a:xfrm>
          <a:prstGeom prst="straightConnector1">
            <a:avLst/>
          </a:prstGeom>
          <a:ln w="85725">
            <a:solidFill>
              <a:srgbClr val="FF0000"/>
            </a:solidFill>
            <a:tailEnd type="arrow"/>
          </a:ln>
          <a:effectLst>
            <a:outerShdw blurRad="50800" dist="50800" dir="5400000" algn="ctr" rotWithShape="0">
              <a:schemeClr val="tx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&amp;Fcy;&amp;lcy;&amp;acy;&amp;gcy; &amp;Rcy;&amp;ocy;&amp;scy;&amp;scy;&amp;icy;&amp;icy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561" t="25200" r="8022" b="12640"/>
          <a:stretch>
            <a:fillRect/>
          </a:stretch>
        </p:blipFill>
        <p:spPr bwMode="auto">
          <a:xfrm>
            <a:off x="250825" y="1125538"/>
            <a:ext cx="6985000" cy="385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75856" y="260648"/>
            <a:ext cx="208823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+mn-cs"/>
              </a:rPr>
              <a:t>Флаг</a:t>
            </a:r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1258888" y="5300663"/>
            <a:ext cx="7524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latin typeface="Georgia" pitchFamily="18" charset="0"/>
              </a:rPr>
              <a:t>прямоугольное полотнище из трёх равновеликих горизонтальных полос: верхней — белого, средней — синего и нижней — красного цвета.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3"/>
          <p:cNvSpPr>
            <a:spLocks noChangeArrowheads="1"/>
          </p:cNvSpPr>
          <p:nvPr/>
        </p:nvSpPr>
        <p:spPr bwMode="auto">
          <a:xfrm>
            <a:off x="3348038" y="1125538"/>
            <a:ext cx="5580062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>
                <a:latin typeface="Georgia" pitchFamily="18" charset="0"/>
              </a:rPr>
              <a:t>Герб</a:t>
            </a:r>
            <a:r>
              <a:rPr lang="ru-RU" altLang="ru-RU" sz="2400">
                <a:latin typeface="Georgia" pitchFamily="18" charset="0"/>
              </a:rPr>
              <a:t>  — эмблема, отличительный знак, на котором изображаются предметы, символизирующие владельца герба (человека, сословие, род, город, страну и т. п.)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04048" y="188640"/>
            <a:ext cx="208823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+mn-cs"/>
              </a:rPr>
              <a:t>Герб</a:t>
            </a:r>
          </a:p>
        </p:txBody>
      </p:sp>
      <p:pic>
        <p:nvPicPr>
          <p:cNvPr id="12292" name="Picture 4" descr="http://s011.radikal.ru/i316/1202/5c/33dcbf47c2ec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713" y="3644900"/>
            <a:ext cx="12319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http://saratov-segodnya.ru/files/pages/7091/1393662533general_pages_arkadakskii_raion.pn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3644900"/>
            <a:ext cx="12255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 descr="http://www.ldpr-saratov.ru/upload/iblock/0ea/marks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3644900"/>
            <a:ext cx="12334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0" descr="http://pandia.ru/text/77/150/images/image001_85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463" y="3644900"/>
            <a:ext cx="124936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12" descr="http://www.touristplaces.ru/Uploaded/point_photos/point3904_Coat_of_Arms_of_Saratov_oblast_(with_ribbon)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294640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4" descr="http://www.touristplaces.ru/Uploaded/point_photos/point3904_Coat_of_Arms_of_Balashov_(Saratov_oblast).pn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325" y="3644900"/>
            <a:ext cx="11668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6" descr="http://www.saratov-segodnya.ru/files/pages/408/1357629994general_pages_g_pugachev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4750" y="3644900"/>
            <a:ext cx="1192213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8" descr="http://de.academic.ru/pictures/dewiki/67/Coat_of_Arms_of_Shikhany_%28Saratov_oblast%29.png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5229225"/>
            <a:ext cx="1206500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20" descr="http://news.sarbc.ru/images/2011/03/img_3qcV57.jpg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438" y="5229225"/>
            <a:ext cx="1223962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22" descr="http://64.mvd.ru/upload/site65/fdd893f479461259ccf1f69c5aec3e51.jpg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FFBFC"/>
              </a:clrFrom>
              <a:clrTo>
                <a:srgbClr val="FFFBFC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738" y="5229225"/>
            <a:ext cx="115252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24" descr="http://invest.saratov.gov.ru/invest-map/img/Saratov_rayon.pn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5600" y="5249863"/>
            <a:ext cx="1223963" cy="156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26" descr="http://4.bp.blogspot.com/-SxIB6M4yV5M/TrWGscKYOzI/AAAAAAAAAHk/HL-fLzei-wQ/s1600/os_gerb_balakovo.jpg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5463" y="5229225"/>
            <a:ext cx="1200150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https://ds02.infourok.ru/uploads/ex/0079/0006cac0-d6649910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Евгения\Desktop\РОССИЯ НАША РОДИНА\orkse_lesson-01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91680" y="260648"/>
            <a:ext cx="208823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  <a:cs typeface="+mn-cs"/>
              </a:rPr>
              <a:t>Гимн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323850" y="1196975"/>
            <a:ext cx="4319588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800" b="1" dirty="0">
                <a:latin typeface="Georgia" pitchFamily="18" charset="0"/>
              </a:rPr>
              <a:t>ГИМН</a:t>
            </a:r>
            <a:r>
              <a:rPr lang="ru-RU" altLang="ru-RU" sz="2800" dirty="0">
                <a:latin typeface="Georgia" pitchFamily="18" charset="0"/>
              </a:rPr>
              <a:t> - </a:t>
            </a:r>
            <a:r>
              <a:rPr lang="ru-RU" altLang="ru-RU" sz="2800" i="1" dirty="0">
                <a:latin typeface="Georgia" pitchFamily="18" charset="0"/>
              </a:rPr>
              <a:t>(</a:t>
            </a:r>
            <a:r>
              <a:rPr lang="ru-RU" altLang="ru-RU" sz="2800" i="1" dirty="0" err="1">
                <a:latin typeface="Georgia" pitchFamily="18" charset="0"/>
              </a:rPr>
              <a:t>др.-греч</a:t>
            </a:r>
            <a:r>
              <a:rPr lang="ru-RU" altLang="ru-RU" sz="2800" i="1" dirty="0">
                <a:latin typeface="Georgia" pitchFamily="18" charset="0"/>
              </a:rPr>
              <a:t>. </a:t>
            </a:r>
            <a:r>
              <a:rPr lang="el-GR" altLang="ru-RU" sz="2800" i="1" dirty="0">
                <a:latin typeface="Georgia" pitchFamily="18" charset="0"/>
              </a:rPr>
              <a:t>ὕμνος </a:t>
            </a:r>
            <a:r>
              <a:rPr lang="ru-RU" altLang="ru-RU" sz="2800" i="1" dirty="0">
                <a:latin typeface="Georgia" pitchFamily="18" charset="0"/>
              </a:rPr>
              <a:t>- хвалебная песнь) </a:t>
            </a:r>
            <a:r>
              <a:rPr lang="ru-RU" altLang="ru-RU" sz="2800" dirty="0">
                <a:latin typeface="Georgia" pitchFamily="18" charset="0"/>
              </a:rPr>
              <a:t>торжественная песня, восхваляющая и прославляющая кого-либо или что-либо.</a:t>
            </a:r>
          </a:p>
        </p:txBody>
      </p:sp>
      <p:pic>
        <p:nvPicPr>
          <p:cNvPr id="41988" name="Picture 4" descr="&amp;Vcy; &amp;Scy;&amp;tcy;&amp;acy;&amp;vcy;&amp;rcy;&amp;ocy;&amp;pcy;&amp;ocy;&amp;lcy;&amp;iecy; &amp;ocy;&amp;chcy;&amp;iecy;&amp;rcy;&amp;iecy;&amp;dcy;&amp;ncy;&amp;ocy;&amp;jcy; &amp;scy;&amp;kcy;&amp;acy;&amp;ncy;&amp;dcy;&amp;acy;&amp;lcy;: &amp;kcy;&amp;acy;&amp;vcy;&amp;kcy;&amp;acy;&amp;zcy;&amp;iecy;&amp;tscy; &amp;dcy;&amp;iecy;&amp;mcy;&amp;ocy;&amp;ncy;&amp;scy;&amp;tcy;&amp;rcy;&amp;acy;&amp;tcy;&amp;icy;&amp;vcy;&amp;ncy;&amp;ocy; &amp;ncy;&amp;iecy; &amp;vcy;&amp;scy;&amp;tcy;&amp;acy;&amp;lcy; &amp;vcy; &amp;mcy;&amp;ocy;&amp;mcy;&amp;iecy;&amp;ncy;&amp;tcy; &amp;icy;&amp;scy;&amp;pcy;&amp;ocy;&amp;lcy;&amp;ncy;&amp;iecy;&amp;ncy;&amp;icy;&amp;yacy; &amp;gcy;&amp;icy;&amp;mcy;&amp;ncy;&amp;acy; &amp;Rcy;&amp;ocy;&amp;scy;&amp;scy;&amp;icy;&amp;icy; &amp;Rcy;&amp;ucy;&amp;scy;&amp;scy;&amp;kcy;&amp;icy;&amp;jcy; &amp;Ocy;&amp;bcy;&amp;ocy;&amp;zcy;&amp;rcy;&amp;iecy;&amp;vcy;&amp;acy;&amp;tcy;&amp;iecy;&amp;l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861048"/>
            <a:ext cx="428625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92" name="Picture 8" descr="&amp;TScy;&amp;iecy;&amp;rcy;&amp;iecy;&amp;mcy;&amp;ocy;&amp;ncy;&amp;icy;&amp;icy; &amp;ncy;&amp;acy;&amp;gcy;&amp;rcy;&amp;acy;&amp;zhcy;&amp;dcy;&amp;iecy;&amp;ncy;&amp;icy;&amp;yacy; &amp;Scy;&amp;ocy;&amp;chcy;&amp;icy; 2014 - &amp;Gcy;&amp;ocy;&amp;rcy;&amp;ocy;&amp;dcy;38.&amp;rcy;&amp;ucy; / &amp;Icy;&amp;rcy;&amp;kcy;&amp;ucy;&amp;tcy;&amp;scy;&amp;kcy;&amp;icy;&amp;jcy; &amp;gcy;&amp;ocy;&amp;rcy;&amp;ocy;&amp;dcy;&amp;scy;&amp;kcy;&amp;ocy;&amp;jcy; &amp;pcy;&amp;ocy;&amp;rcy;&amp;tcy;&amp;acy;&amp;lcy;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332656"/>
            <a:ext cx="429047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994" name="Picture 10" descr="&amp;Pcy;&amp;acy;&amp;zcy;&amp;lcy; &amp;Dcy;&amp;iecy;&amp;tcy;&amp;scy;&amp;kcy;&amp;icy;&amp;jcy; &amp;khcy;&amp;ocy;&amp;rcy; - &amp;scy;&amp;ocy;&amp;bcy;&amp;rcy;&amp;acy;&amp;tcy;&amp;softcy; &amp;pcy;&amp;acy;&amp;zcy;&amp;lcy; &amp;ocy;&amp;ncy;&amp;lcy;&amp;acy;&amp;jcy;&amp;ncy;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3212976"/>
            <a:ext cx="3456384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Евгения\Desktop\РОССИЯ НАША РОДИНА\orkse_lesson-01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Евгения\Desktop\РОССИЯ НАША РОДИНА\orkse_lesson-01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Евгения\Desktop\РОССИЯ НАША РОДИНА\orkse_lesson-01_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Евгения\Desktop\РОССИЯ НАША РОДИНА\orkse_lesson-01_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7" name="Picture 5" descr="C:\Users\Евгения\Desktop\РОССИЯ НАША РОДИНА\orkse_lesson-01_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8" name="Picture 6" descr="C:\Users\Евгения\Desktop\РОССИЯ НАША РОДИНА\orkse_lesson-01_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9" name="Picture 7" descr="C:\Users\Евгения\Desktop\РОССИЯ НАША РОДИНА\orkse_lesson-01_1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0" name="Picture 8" descr="C:\Users\Евгения\Desktop\РОССИЯ НАША РОДИНА\orkse_lesson-01_1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1" name="Picture 9" descr="C:\Users\Евгения\Desktop\РОССИЯ НАША РОДИНА\orkse_lesson-01_1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2" name="Picture 10" descr="C:\Users\Евгения\Desktop\РОССИЯ НАША РОДИНА\orkse_lesson-01_1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3" name="Picture 11" descr="C:\Users\Евгения\Desktop\РОССИЯ НАША РОДИНА\orkse_lesson-01_1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4" name="Picture 12" descr="C:\Users\Евгения\Desktop\РОССИЯ НАША РОДИНА\orkse_lesson-01_1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5" name="Picture 13" descr="C:\Users\Евгения\Desktop\РОССИЯ НАША РОДИНА\orkse_lesson-01_18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6" name="Picture 14" descr="C:\Users\Евгения\Desktop\РОССИЯ НАША РОДИНА\orkse_lesson-01_19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7" name="Picture 15" descr="C:\Users\Евгения\Desktop\РОССИЯ НАША РОДИНА\orkse_lesson-01_01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208" name="Picture 16" descr="C:\Users\Евгения\Desktop\РОССИЯ НАША РОДИНА\orkse_lesson-01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Евгения\Desktop\РОССИЯ НАША РОДИНА\orkse_lesson-01_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Евгения\Desktop\РОССИЯ НАША РОДИНА\orkse_lesson-01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Евгения\Desktop\РОССИЯ НАША РОДИНА\orkse_lesson-01_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Евгения\Desktop\РОССИЯ НАША РОДИНА\orkse_lesson-01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Евгения\Desktop\РОССИЯ НАША РОДИНА\orkse_lesson-01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Содержимое 3"/>
          <p:cNvSpPr>
            <a:spLocks noGrp="1"/>
          </p:cNvSpPr>
          <p:nvPr>
            <p:ph sz="half" idx="4294967295"/>
          </p:nvPr>
        </p:nvSpPr>
        <p:spPr>
          <a:xfrm>
            <a:off x="785813" y="4357688"/>
            <a:ext cx="7858125" cy="21431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altLang="ru-RU" sz="2800" smtClean="0"/>
              <a:t>На свете много разных стран,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2800" smtClean="0"/>
              <a:t>Но есть одна страна –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2800" smtClean="0"/>
              <a:t>Её мы Родиной зовём,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altLang="ru-RU" sz="2800" smtClean="0"/>
              <a:t>А Родина – одна!</a:t>
            </a:r>
          </a:p>
        </p:txBody>
      </p:sp>
      <p:pic>
        <p:nvPicPr>
          <p:cNvPr id="16387" name="Рисунок 5" descr="20090831170936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36225" y="85793"/>
            <a:ext cx="7252199" cy="43513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69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Евгения\Desktop\РОССИЯ НАША РОДИНА\orkse_lesson-01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3"/>
          <p:cNvSpPr txBox="1">
            <a:spLocks noChangeArrowheads="1"/>
          </p:cNvSpPr>
          <p:nvPr/>
        </p:nvSpPr>
        <p:spPr bwMode="auto">
          <a:xfrm>
            <a:off x="250825" y="4652963"/>
            <a:ext cx="86423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latin typeface="Georgia" pitchFamily="18" charset="0"/>
              </a:rPr>
              <a:t>В школе вы знакомитесь с этим миром, изучая русский язык, иностранные языки, математику и информатику, литературу, искусство и многое другое. Этот мир еще называют миром культуры.</a:t>
            </a:r>
          </a:p>
        </p:txBody>
      </p:sp>
      <p:sp>
        <p:nvSpPr>
          <p:cNvPr id="18435" name="AutoShape 6" descr="3 &amp;ucy;&amp;rcy;&amp;ocy;&amp;kcy;. &amp;Mcy;&amp;ycy; &amp;zcy;&amp;ncy;&amp;acy;&amp;kcy;&amp;ocy;&amp;mcy;&amp;icy;&amp;mcy;&amp;scy;&amp;yacy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18436" name="Picture 8" descr="http://savepic.net/57568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8077200" cy="431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://img1.liveinternet.ru/images/attach/c/4/80/509/80509657_getImage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188640"/>
            <a:ext cx="5838349" cy="4392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459" name="TextBox 3"/>
          <p:cNvSpPr txBox="1">
            <a:spLocks noChangeArrowheads="1"/>
          </p:cNvSpPr>
          <p:nvPr/>
        </p:nvSpPr>
        <p:spPr bwMode="auto">
          <a:xfrm>
            <a:off x="395288" y="4724400"/>
            <a:ext cx="81375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b="1" i="1">
                <a:latin typeface="Georgia" pitchFamily="18" charset="0"/>
              </a:rPr>
              <a:t>Не только человек находится в духовном мире, но и этот мир отражается в человеке и образует его внутренний мир, который почти все религии мира определяют как душу человека.</a:t>
            </a:r>
          </a:p>
        </p:txBody>
      </p:sp>
      <p:pic>
        <p:nvPicPr>
          <p:cNvPr id="5" name="Picture 6" descr="http://open.az/uploads/posts/2009-08/1249712247_mystical_fantasy_paintings_kb_wall_josephine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2843807" cy="2132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&amp;Kcy;&amp;ocy;&amp;lcy;&amp;lcy;&amp;iecy;&amp;kcy;&amp;tscy;&amp;icy;&amp;yacy; &amp;vcy;&amp;ocy;&amp;scy;&amp;pcy;&amp;ocy;&amp;mcy;&amp;icy;&amp;ncy;&amp;acy;&amp;ncy;&amp;icy;&amp;jcy; &amp;CHcy;&amp;acy;&amp;rcy;&amp;lcy;&amp;softcy;&amp;zcy;&amp;acy; &amp;Pcy;&amp;iecy;&amp;tcy;&amp;iecy;&amp;rcy;&amp;scy;&amp;ocy;&amp;ncy;&amp;acy; &amp;Rcy;&amp;iecy;&amp;lcy;&amp;acy;&amp;kcy;&amp;scy;&amp;icy;&amp;k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647700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250825" y="549275"/>
            <a:ext cx="460851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800">
                <a:latin typeface="Georgia" pitchFamily="18" charset="0"/>
              </a:rPr>
              <a:t>В этом внутреннем мире человека живут воспоминания, образы дорогих людей, все, во что он верит и к чему стремится.</a:t>
            </a:r>
          </a:p>
        </p:txBody>
      </p:sp>
      <p:pic>
        <p:nvPicPr>
          <p:cNvPr id="20484" name="Picture 2" descr="&amp;Kcy;&amp;ocy;&amp;lcy;&amp;lcy;&amp;iecy;&amp;kcy;&amp;tscy;&amp;icy;&amp;yacy; &amp;rcy;&amp;icy;&amp;scy;&amp;ucy;&amp;ncy;&amp;kcy;&amp;ocy;&amp;vcy; &amp;pcy;&amp;ocy;&amp;dcy; &amp;ncy;&amp;acy;&amp;zcy;&amp;vcy;&amp;acy;&amp;ncy;&amp;icy;&amp;iecy;&amp;mcy; &quot;&amp;Vcy;&amp;ocy;&amp;scy;&amp;pcy;&amp;ocy;&amp;mcy;&amp;icy;&amp;ncy;&amp;acy;&amp;ncy;&amp;icy;&amp;yacy;&quot; (&amp;acy;&amp;vcy;&amp;tcy;&amp;ocy;&amp;rcy; &amp;CHcy;&amp;acy;&amp;rcy;&amp;lcy;&amp;softcy;&amp;zcy; &amp;Pcy;&amp;iecy;&amp;tcy;&amp;iecy;&amp;rcy;&amp;scy;&amp;ocy;&amp;ncy;) &amp;icy;&amp;zcy; &amp;rcy;&amp;acy;&amp;zcy;&amp;dcy;&amp;iecy;&amp;lcy;&amp;acy; &amp;Icy;&amp;scy;&amp;kcy;&amp;ucy;&amp;scy;&amp;scy;&amp;tcy;&amp;vcy;&amp;ocy; &amp;vcy; &amp;icy;&amp;ncy;&amp;tcy;&amp;iecy;&amp;rcy;&amp;ncy;&amp;iecy;&amp;tcy; &amp;zhcy;&amp;ucy;&amp;rcy;&amp;ncy;&amp;acy;&amp;lcy;&amp;iecy; zabort.ru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263" y="115888"/>
            <a:ext cx="3798887" cy="474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/>
          <p:cNvSpPr txBox="1">
            <a:spLocks noChangeArrowheads="1"/>
          </p:cNvSpPr>
          <p:nvPr/>
        </p:nvSpPr>
        <p:spPr bwMode="auto">
          <a:xfrm>
            <a:off x="323850" y="188913"/>
            <a:ext cx="83518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dirty="0">
                <a:latin typeface="Georgia" pitchFamily="18" charset="0"/>
              </a:rPr>
              <a:t>Человек в зависимости от состояния своего внутреннего мира может радоваться или печалится, быть спокойным или тревожным, создавать что-то новое и нужное людям или предаваться унынию и </a:t>
            </a:r>
            <a:r>
              <a:rPr lang="ru-RU" altLang="ru-RU" sz="2400" dirty="0" smtClean="0">
                <a:latin typeface="Georgia" pitchFamily="18" charset="0"/>
              </a:rPr>
              <a:t>тоске.</a:t>
            </a:r>
            <a:endParaRPr lang="ru-RU" altLang="ru-RU" sz="2400" dirty="0">
              <a:latin typeface="Georgia" pitchFamily="18" charset="0"/>
            </a:endParaRPr>
          </a:p>
        </p:txBody>
      </p:sp>
      <p:pic>
        <p:nvPicPr>
          <p:cNvPr id="20483" name="Picture 2" descr="&amp;ncy;&amp;acy;&amp;scy;&amp;tcy;&amp;rcy;&amp;ocy;&amp;iecy;&amp;ncy;&amp;icy;&amp;yacy;, &amp;mcy;&amp;acy;&amp;lcy;&amp;softcy;&amp;chcy;&amp;icy;&amp;kcy;, &amp;pcy;&amp;rcy;&amp;icy;&amp;rcy;&amp;ocy;&amp;dcy;&amp;acy;, &amp;rcy;&amp;acy;&amp;dcy;&amp;ocy;&amp;scy;&amp;tcy;&amp;softcy;, &amp;fcy;&amp;ocy;&amp;tcy;&amp;ocy;, &amp;ocy;&amp;bcy;&amp;ocy;&amp;icy;, &amp;kcy;&amp;acy;&amp;rcy;&amp;tcy;&amp;icy;&amp;ncy;&amp;kcy;&amp;acy; #363146 - www.GdeFon.ru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6056" y="1556792"/>
            <a:ext cx="3866245" cy="2663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8" descr="&amp;Scy;&amp;acy;&amp;jcy;&amp;tcy; &amp;gcy;&amp;ocy;&amp;rcy;&amp;ocy;&amp;dcy;&amp;acy; &amp;Zcy;&amp;acy;&amp;pcy;&amp;ocy;&amp;rcy;&amp;ocy;&amp;zhcy;&amp;softcy;&amp;yacy;: &amp;pcy;&amp;ocy;&amp;scy;&amp;lcy;&amp;iecy;&amp;dcy;&amp;ncy;&amp;icy;&amp;iecy; &amp;ncy;&amp;ocy;&amp;vcy;&amp;ocy;&amp;scy;&amp;tcy;&amp;icy;, &amp;pcy;&amp;ocy;&amp;gcy;&amp;ocy;&amp;dcy;&amp;acy;, &amp;chcy;&amp;acy;&amp;scy;&amp;tcy;&amp;ncy;&amp;ycy;&amp;iecy; &amp;ocy;&amp;bcy;…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4149034"/>
            <a:ext cx="4062570" cy="2708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5" name="Picture 10" descr="&amp;Mcy;&amp;iecy;&amp;tcy;&amp;ocy;&amp;dcy;&amp;icy;&amp;kcy;&amp;acy; &amp;Ncy;&amp;icy;&amp;kcy;&amp;icy;&amp;tcy;&amp;icy;&amp;ncy;&amp;ycy;&amp;khcy;: &amp;Icy; &amp;dcy;&amp;iecy;&amp;tcy;&amp;icy; &amp;ncy;&amp;acy;&amp;scy; &amp;ucy;&amp;chcy;&amp;acy;&amp;tcy;, &amp;Dcy;&amp;lcy;&amp;yacy; &amp;chcy;&amp;iecy;&amp;gcy;&amp;ocy; &amp;chcy;&amp;iecy;&amp;lcy;&amp;ocy;&amp;vcy;&amp;iecy;&amp;kcy; &amp;zhcy;&amp;icy;&amp;vcy;&amp;iecy;&amp;tcy;, &amp;Ncy;&amp;acy; &amp;scy;&amp;vcy;&amp;ocy;&amp;icy; &amp;tcy;&amp;rcy;&amp;ucy;&amp;dcy;&amp;ocy;&amp;vcy;&amp;ycy;&amp;iecy;, &amp;ncy;&amp;icy;&amp;tcy;&amp;ocy;&amp;chcy;&amp;kcy;&amp;acy;-&amp;ncy;&amp;icy;&amp;kcy;&amp;icy;&amp;tcy;&amp;ocy;&amp;chcy;&amp;kcy;&amp;acy; , &amp;Mcy;&amp;icy;&amp;kcy;&amp;rcy;&amp;ocy;&amp;scy;&amp;kcy;&amp;ocy;&amp;pcy;&amp;icy;&amp;chcy;&amp;iecy;&amp;scy;&amp;kcy;&amp;icy;&amp;iecy; &amp;dcy;&amp;ocy;&amp;zcy;&amp;ycy;?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3887663" cy="2592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/>
          <p:cNvSpPr txBox="1">
            <a:spLocks noChangeArrowheads="1"/>
          </p:cNvSpPr>
          <p:nvPr/>
        </p:nvSpPr>
        <p:spPr bwMode="auto">
          <a:xfrm>
            <a:off x="250825" y="404813"/>
            <a:ext cx="381635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Georgia" pitchFamily="18" charset="0"/>
              </a:rPr>
              <a:t>От чего это зависит? </a:t>
            </a:r>
          </a:p>
          <a:p>
            <a:pPr algn="ctr" eaLnBrk="1" hangingPunct="1"/>
            <a:endParaRPr lang="ru-RU" altLang="ru-RU" sz="2400">
              <a:latin typeface="Georgia" pitchFamily="18" charset="0"/>
            </a:endParaRPr>
          </a:p>
          <a:p>
            <a:pPr eaLnBrk="1" hangingPunct="1"/>
            <a:r>
              <a:rPr lang="ru-RU" altLang="ru-RU" sz="2400">
                <a:latin typeface="Georgia" pitchFamily="18" charset="0"/>
              </a:rPr>
              <a:t>От того, чем ты наполняешь свой внутренний мир и как строишь отношения с другими людьми.</a:t>
            </a:r>
          </a:p>
        </p:txBody>
      </p:sp>
      <p:pic>
        <p:nvPicPr>
          <p:cNvPr id="22531" name="Picture 4" descr="&amp;Pcy;&amp;lcy;&amp;acy;&amp;scy;&amp;tcy;&amp;icy;&amp;lcy;&amp;icy;&amp;ncy;&amp;ocy;&amp;mcy; &amp;rcy;&amp;icy;&amp;scy;&amp;ucy;&amp;yucy; &amp;ocy;&amp;scy;&amp;iecy;&amp;ncy;&amp;softcy;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40200" y="188913"/>
            <a:ext cx="454342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6" descr="&amp;Pcy;&amp;Rcy;&amp;Ocy;&amp;Scy;&amp;Tcy;&amp;Ocy; &amp;dcy;&amp;iecy;&amp;tcy;&amp;scy;&amp;kcy;&amp;icy;&amp;jcy; &amp;kcy;&amp;lcy;&amp;ucy;&amp;bcy;. &amp;Bcy;&amp;lcy;&amp;ocy;&amp;gcy;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429000"/>
            <a:ext cx="4268788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8" descr="&amp;Ocy;&amp;tcy;&amp;vcy;&amp;iecy;&amp;tcy;&amp;ycy;@Mail.Ru: &amp;CHcy;&amp;tcy;&amp;ocy; &amp;iecy;&amp;scy;&amp;tcy;&amp;softcy; &amp;Dcy;&amp;rcy;&amp;ucy;&amp;zhcy;&amp;bcy;&amp;acy; &amp;dcy;&amp;lcy;&amp;yacy; &amp;kcy;&amp;acy;&amp;zhcy;&amp;dcy;&amp;ocy;&amp;gcy;&amp;ocy; &amp;icy;&amp;zcy; &amp;ncy;&amp;acy;&amp;scy;?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3429000"/>
            <a:ext cx="3889375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kcwedmore.edublogs.org/files/2009/04/seasons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04813"/>
            <a:ext cx="4283075" cy="5545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4787900" y="620713"/>
            <a:ext cx="410527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latin typeface="Georgia" pitchFamily="18" charset="0"/>
              </a:rPr>
              <a:t>Как во внутреннем, так и во внешнем мире есть высокое и низкое, светлое и темное, красивое и безобразное, благоприятное для человека и  опасное для него. Здесь есть добро и зло, любовь и ненависть, честь и бесчестие, милосердие и жестокость, правда и лож.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&amp;Kcy; &amp;Icy;&amp;Scy;&amp;Tcy;&amp;Ocy;&amp;Kcy;&amp;Ucy; * &amp;Pcy;&amp;rcy;&amp;ocy;&amp;scy;&amp;mcy;&amp;ocy;&amp;tcy;&amp;rcy; &amp;tcy;&amp;iecy;&amp;mcy;&amp;ycy; - &amp;Fcy;&amp;icy;&amp;lcy;&amp;ocy;&amp;scy;&amp;ocy;&amp;fcy;&amp;scy;&amp;kcy;&amp;icy;&amp;iecy; &amp;scy;&amp;kcy;&amp;acy;&amp;zcy;&amp;kcy;&amp;icy; &amp;dcy;&amp;lcy;&amp;yacy; &amp;ocy;&amp;bcy;&amp;dcy;&amp;ucy;&amp;mcy;&amp;ycy;&amp;vcy;&amp;acy;&amp;yucy;&amp;shchcy;&amp;icy;&amp;khcy; &amp;zhcy;&amp;icy;&amp;tcy;&amp;softcy;&amp;iecy;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7984" y="2922064"/>
            <a:ext cx="4536504" cy="3810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579" name="Прямоугольник 4"/>
          <p:cNvSpPr>
            <a:spLocks noChangeArrowheads="1"/>
          </p:cNvSpPr>
          <p:nvPr/>
        </p:nvSpPr>
        <p:spPr bwMode="auto">
          <a:xfrm>
            <a:off x="323850" y="476250"/>
            <a:ext cx="4176713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 dirty="0">
                <a:latin typeface="Georgia" pitchFamily="18" charset="0"/>
              </a:rPr>
              <a:t>Человек вправе сам определять, что из этого выбрать, чем питать свою душу. И этот выбор никогда не бывает легким.</a:t>
            </a:r>
          </a:p>
          <a:p>
            <a:pPr eaLnBrk="1" hangingPunct="1"/>
            <a:endParaRPr lang="ru-RU" altLang="ru-RU" sz="2400" dirty="0">
              <a:latin typeface="Georgia" pitchFamily="18" charset="0"/>
            </a:endParaRPr>
          </a:p>
          <a:p>
            <a:pPr eaLnBrk="1" hangingPunct="1"/>
            <a:r>
              <a:rPr lang="ru-RU" altLang="ru-RU" sz="2400" dirty="0">
                <a:latin typeface="Georgia" pitchFamily="18" charset="0"/>
              </a:rPr>
              <a:t>Как не разрушить свой внутренний мир?</a:t>
            </a:r>
          </a:p>
          <a:p>
            <a:pPr eaLnBrk="1" hangingPunct="1"/>
            <a:endParaRPr lang="ru-RU" altLang="ru-RU" sz="2400" dirty="0">
              <a:latin typeface="Georgia" pitchFamily="18" charset="0"/>
            </a:endParaRPr>
          </a:p>
          <a:p>
            <a:pPr eaLnBrk="1" hangingPunct="1"/>
            <a:r>
              <a:rPr lang="ru-RU" altLang="ru-RU" sz="2400" dirty="0">
                <a:latin typeface="Georgia" pitchFamily="18" charset="0"/>
              </a:rPr>
              <a:t>Вы начали изучать предмет </a:t>
            </a:r>
            <a:r>
              <a:rPr lang="ru-RU" altLang="ru-RU" sz="2400" i="1" dirty="0">
                <a:latin typeface="Georgia" pitchFamily="18" charset="0"/>
              </a:rPr>
              <a:t>«Основы </a:t>
            </a:r>
            <a:r>
              <a:rPr lang="ru-RU" altLang="ru-RU" sz="2400" i="1" dirty="0" smtClean="0">
                <a:latin typeface="Georgia" pitchFamily="18" charset="0"/>
              </a:rPr>
              <a:t>религиозных культур и светской этики»</a:t>
            </a:r>
            <a:r>
              <a:rPr lang="ru-RU" altLang="ru-RU" sz="2400" dirty="0" smtClean="0">
                <a:latin typeface="Georgia" pitchFamily="18" charset="0"/>
              </a:rPr>
              <a:t> </a:t>
            </a:r>
            <a:r>
              <a:rPr lang="ru-RU" altLang="ru-RU" sz="2400" dirty="0">
                <a:latin typeface="Georgia" pitchFamily="18" charset="0"/>
              </a:rPr>
              <a:t>для того, чтобы получить ответ на эти вопросы, важные для каждого человека.</a:t>
            </a:r>
            <a:endParaRPr lang="ru-RU" altLang="ru-RU" sz="2400" dirty="0"/>
          </a:p>
        </p:txBody>
      </p:sp>
      <p:pic>
        <p:nvPicPr>
          <p:cNvPr id="24580" name="Picture 4" descr="&amp;ZHcy;&amp;icy;&amp;zcy;&amp;ncy;&amp;softcy; &amp;vcy; &amp;dcy;&amp;ncy;&amp;iecy;&amp;vcy;&amp;ncy;&amp;icy;&amp;kcy;&amp;iecy; &amp;Dcy;&amp;ucy;&amp;rcy;&amp;ncy;&amp;ocy;&amp;iecy; &amp;ncy;&amp;acy;&amp;chcy;&amp;acy;&amp;lcy;&amp;ocy; - &amp;dcy;&amp;ucy;&amp;rcy;&amp;ncy;&amp;ocy;&amp;jcy; &amp;kcy;&amp;ocy;&amp;ncy;&amp;iecy;&amp;tscy;.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476250"/>
            <a:ext cx="3579812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6" descr="&amp;Scy;&amp;tcy;&amp;acy;&amp;rcy;&amp;ycy;&amp;jcy; &amp;Ncy;&amp;ocy;&amp;vcy;&amp;ycy;&amp;jcy; &amp;gcy;&amp;ocy;&amp;dcy; &amp;icy; &amp;iecy;&amp;gcy;&amp;ocy; &amp;tcy;&amp;rcy;&amp;acy;&amp;dcy;&amp;icy;&amp;tscy;&amp;icy;&amp;i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3860800"/>
            <a:ext cx="37433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Box 3"/>
          <p:cNvSpPr txBox="1">
            <a:spLocks noChangeArrowheads="1"/>
          </p:cNvSpPr>
          <p:nvPr/>
        </p:nvSpPr>
        <p:spPr bwMode="auto">
          <a:xfrm>
            <a:off x="179388" y="115888"/>
            <a:ext cx="4897437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200" dirty="0"/>
              <a:t>В духовном мире есть свои </a:t>
            </a:r>
            <a:r>
              <a:rPr lang="ru-RU" altLang="ru-RU" sz="2200" dirty="0" smtClean="0"/>
              <a:t>дороги. </a:t>
            </a:r>
            <a:r>
              <a:rPr lang="ru-RU" altLang="ru-RU" sz="2200" dirty="0"/>
              <a:t>Они называются традициями. По ним шли наши предки.</a:t>
            </a:r>
          </a:p>
          <a:p>
            <a:pPr eaLnBrk="1" hangingPunct="1"/>
            <a:endParaRPr lang="ru-RU" altLang="ru-RU" sz="2400" dirty="0"/>
          </a:p>
          <a:p>
            <a:pPr eaLnBrk="1" hangingPunct="1"/>
            <a:r>
              <a:rPr lang="ru-RU" altLang="ru-RU" sz="2400" b="1" dirty="0"/>
              <a:t>Традиции</a:t>
            </a:r>
            <a:r>
              <a:rPr lang="ru-RU" altLang="ru-RU" sz="2400" dirty="0"/>
              <a:t> – </a:t>
            </a:r>
            <a:r>
              <a:rPr lang="ru-RU" altLang="ru-RU" sz="2400" i="1" dirty="0"/>
              <a:t>(от латинского </a:t>
            </a:r>
            <a:r>
              <a:rPr lang="en-US" altLang="ru-RU" sz="2400" i="1" dirty="0" err="1"/>
              <a:t>traditio</a:t>
            </a:r>
            <a:r>
              <a:rPr lang="en-US" altLang="ru-RU" sz="2400" i="1" dirty="0"/>
              <a:t> – </a:t>
            </a:r>
            <a:r>
              <a:rPr lang="ru-RU" altLang="ru-RU" sz="2400" i="1" dirty="0"/>
              <a:t>передача)</a:t>
            </a:r>
            <a:r>
              <a:rPr lang="ru-RU" altLang="ru-RU" sz="2400" dirty="0"/>
              <a:t> – то, что перешло от одного поколения к другому, что унаследовано от предшествующих поколений (идеи, </a:t>
            </a:r>
            <a:r>
              <a:rPr lang="ru-RU" altLang="ru-RU" sz="2400" dirty="0" err="1"/>
              <a:t>взляды</a:t>
            </a:r>
            <a:r>
              <a:rPr lang="ru-RU" altLang="ru-RU" sz="2400" dirty="0"/>
              <a:t>, образ действий, обычаи и т.п.)</a:t>
            </a:r>
          </a:p>
        </p:txBody>
      </p:sp>
      <p:pic>
        <p:nvPicPr>
          <p:cNvPr id="25604" name="Picture 8" descr="&amp;Ocy;&amp;scy;&amp;ncy;&amp;ocy;&amp;vcy;&amp;ncy;&amp;ycy;&amp;iecy; &amp;tcy;&amp;rcy;&amp;acy;&amp;dcy;&amp;icy;&amp;tscy;&amp;icy;&amp;icy; &amp;Kcy;&amp;acy;&amp;vcy;&amp;kcy;&amp;acy;&amp;zcy;&amp;acy; &quot; &amp;Gcy;&amp;ocy;&amp;scy;&amp;tcy;&amp;iecy;&amp;pcy;&amp;rcy;&amp;icy;&amp;icy;&amp;mcy;&amp;ncy;&amp;ycy;&amp;jcy; &amp;Kcy;&amp;acy;&amp;vcy;&amp;kcy;&amp;acy;&amp;z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88913"/>
            <a:ext cx="3919538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14" descr="&amp;Ncy;&amp;iecy;&amp;ocy;&amp;bcy;&amp;ycy;&amp;chcy;&amp;ncy;&amp;ycy;&amp;iecy; &amp;tcy;&amp;rcy;&amp;acy;&amp;dcy;&amp;icy;&amp;tscy;&amp;icy;&amp;icy; &amp;ncy;&amp;acy;&amp;rcy;&amp;ocy;&amp;dcy;&amp;ocy;&amp;vcy; &amp;mcy;&amp;icy;&amp;rcy;&amp;acy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213100"/>
            <a:ext cx="3890963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&amp;Ocy;&amp;scy;&amp;ncy;&amp;ocy;&amp;vcy;&amp;ncy;&amp;ycy;&amp;iecy; &amp;tcy;&amp;rcy;&amp;acy;&amp;dcy;&amp;icy;&amp;tscy;&amp;icy;&amp;icy; &amp;Kcy;&amp;acy;&amp;vcy;&amp;kcy;&amp;acy;&amp;zcy;&amp;acy; &quot; &amp;Gcy;&amp;ocy;&amp;scy;&amp;tcy;&amp;iecy;&amp;pcy;&amp;rcy;&amp;icy;&amp;icy;&amp;mcy;&amp;ncy;&amp;ycy;&amp;jcy; &amp;Kcy;&amp;acy;&amp;vcy;&amp;kcy;&amp;acy;&amp;zcy;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8286" y="188913"/>
            <a:ext cx="3919538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 descr="&amp;Ncy;&amp;iecy;&amp;ocy;&amp;bcy;&amp;ycy;&amp;chcy;&amp;ncy;&amp;ycy;&amp;iecy; &amp;tcy;&amp;rcy;&amp;acy;&amp;dcy;&amp;icy;&amp;tscy;&amp;icy;&amp;icy; &amp;ncy;&amp;acy;&amp;rcy;&amp;ocy;&amp;dcy;&amp;ocy;&amp;vcy; &amp;mcy;&amp;icy;&amp;rcy;&amp;acy;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8286" y="3213100"/>
            <a:ext cx="3890963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3"/>
          <p:cNvSpPr txBox="1">
            <a:spLocks noChangeArrowheads="1"/>
          </p:cNvSpPr>
          <p:nvPr/>
        </p:nvSpPr>
        <p:spPr bwMode="auto">
          <a:xfrm>
            <a:off x="179388" y="333375"/>
            <a:ext cx="5040312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latin typeface="Georgia" pitchFamily="18" charset="0"/>
              </a:rPr>
              <a:t>Все культурные традиции основаны на таких вечных ценностях, как </a:t>
            </a:r>
            <a:r>
              <a:rPr lang="ru-RU" altLang="ru-RU" sz="2400" i="1">
                <a:latin typeface="Georgia" pitchFamily="18" charset="0"/>
              </a:rPr>
              <a:t>добро, честь, справедливость, милосердие. </a:t>
            </a:r>
          </a:p>
          <a:p>
            <a:pPr eaLnBrk="1" hangingPunct="1"/>
            <a:endParaRPr lang="ru-RU" altLang="ru-RU" sz="1200" i="1">
              <a:latin typeface="Georgia" pitchFamily="18" charset="0"/>
            </a:endParaRPr>
          </a:p>
          <a:p>
            <a:pPr eaLnBrk="1" hangingPunct="1"/>
            <a:r>
              <a:rPr lang="ru-RU" altLang="ru-RU" sz="2400">
                <a:latin typeface="Georgia" pitchFamily="18" charset="0"/>
              </a:rPr>
              <a:t>Если человек следует им он не заблудится в сложном мире, сможет отличить хорошее от плохого, узнает, как сделать свой внутренний мир чистым, светлым и радостным.</a:t>
            </a:r>
          </a:p>
        </p:txBody>
      </p:sp>
      <p:sp>
        <p:nvSpPr>
          <p:cNvPr id="27651" name="AutoShape 2" descr="&amp;Scy;&amp;tcy;&amp;iecy;&amp;ncy;&amp;acy; &amp;Vcy;&amp;Kcy;&amp;ocy;&amp;ncy;&amp;tcy;&amp;acy;&amp;kcy;&amp;tcy;&amp;iecy;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50180" name="Picture 4" descr="http://schasty.ru/wp-content/uploads/2014/01/vezhlivye-slova-dly-detey.jpg"/>
          <p:cNvPicPr>
            <a:picLocks noChangeAspect="1" noChangeArrowheads="1"/>
          </p:cNvPicPr>
          <p:nvPr/>
        </p:nvPicPr>
        <p:blipFill>
          <a:blip r:embed="rId2" cstate="print"/>
          <a:srcRect t="4638" b="9560"/>
          <a:stretch>
            <a:fillRect/>
          </a:stretch>
        </p:blipFill>
        <p:spPr bwMode="auto">
          <a:xfrm>
            <a:off x="4788024" y="260648"/>
            <a:ext cx="4143375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2" name="Picture 6" descr="http://allmultfilms.ru/uploads/posts/2013-01/1359481260_zolotaya_antilopa_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4077072"/>
            <a:ext cx="4286250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188" name="Picture 12" descr="http://audioskazki.net/wp-content/gallery/suteev/yabloko/009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2852936"/>
            <a:ext cx="3024336" cy="3774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http://schasty.ru/wp-content/uploads/2014/01/vezhlivye-slova-dly-detey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02543"/>
            <a:ext cx="4143375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6"/>
          <p:cNvSpPr txBox="1">
            <a:spLocks noChangeArrowheads="1"/>
          </p:cNvSpPr>
          <p:nvPr/>
        </p:nvSpPr>
        <p:spPr bwMode="auto">
          <a:xfrm>
            <a:off x="250825" y="549275"/>
            <a:ext cx="82089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i="1">
                <a:latin typeface="Georgia" pitchFamily="18" charset="0"/>
              </a:rPr>
              <a:t>В нашей стране живут люди, которые знают и бережно хранят разные традиции. Они нередко говорят на разных языках, но хорошо понимают друг друга и все вместе составляют одну дружную семью народов России.</a:t>
            </a:r>
          </a:p>
        </p:txBody>
      </p:sp>
      <p:pic>
        <p:nvPicPr>
          <p:cNvPr id="28675" name="Picture 2" descr="http://www.ansar.ru/uploads/imagesb/2011/12/eb143e0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260600"/>
            <a:ext cx="690245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179388" y="765175"/>
            <a:ext cx="87852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800">
                <a:latin typeface="Georgia" pitchFamily="18" charset="0"/>
              </a:rPr>
              <a:t>И в этой семье мы уважительно и бережно относимся к каждой традиции. Мы все разные, но мы все вместе живем, трудимся, учимся и гордимся своей Родиной.</a:t>
            </a:r>
          </a:p>
        </p:txBody>
      </p:sp>
      <p:pic>
        <p:nvPicPr>
          <p:cNvPr id="28678" name="Picture 6" descr="http://pozdrawlandiya.ru/_ph/368/2/35032456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164472"/>
            <a:ext cx="8136904" cy="336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04664"/>
            <a:ext cx="7848872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spc="5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ЗАДАНИЕ</a:t>
            </a:r>
          </a:p>
        </p:txBody>
      </p:sp>
      <p:sp>
        <p:nvSpPr>
          <p:cNvPr id="30723" name="TextBox 5"/>
          <p:cNvSpPr txBox="1">
            <a:spLocks noChangeArrowheads="1"/>
          </p:cNvSpPr>
          <p:nvPr/>
        </p:nvSpPr>
        <p:spPr bwMode="auto">
          <a:xfrm>
            <a:off x="395288" y="1341438"/>
            <a:ext cx="82804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rgbClr val="FFFF00"/>
              </a:buClr>
            </a:pPr>
            <a:endParaRPr lang="ru-RU" altLang="ru-RU" sz="3200" dirty="0">
              <a:latin typeface="Georgia" pitchFamily="18" charset="0"/>
            </a:endParaRPr>
          </a:p>
          <a:p>
            <a:pPr eaLnBrk="1" hangingPunct="1">
              <a:buClr>
                <a:srgbClr val="FFFF00"/>
              </a:buClr>
              <a:buFont typeface="Wingdings" pitchFamily="2" charset="2"/>
              <a:buChar char="Ø"/>
            </a:pPr>
            <a:r>
              <a:rPr lang="ru-RU" altLang="ru-RU" sz="3200" dirty="0">
                <a:latin typeface="Georgia" pitchFamily="18" charset="0"/>
              </a:rPr>
              <a:t> Посоветуйтесь с родителями и назовите несколько традиций, принятых в вашей семье.</a:t>
            </a:r>
          </a:p>
        </p:txBody>
      </p:sp>
      <p:pic>
        <p:nvPicPr>
          <p:cNvPr id="54276" name="Picture 4" descr="http://ds23-tmr.edu.yar.ru/dlya_vas_comma__roditeli/img422_w300_h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3443288"/>
            <a:ext cx="5089525" cy="3087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651</Words>
  <Application>Microsoft Office PowerPoint</Application>
  <PresentationFormat>Экран (4:3)</PresentationFormat>
  <Paragraphs>67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Евгения Салахутдинова</cp:lastModifiedBy>
  <cp:revision>13</cp:revision>
  <dcterms:created xsi:type="dcterms:W3CDTF">2020-09-08T12:04:30Z</dcterms:created>
  <dcterms:modified xsi:type="dcterms:W3CDTF">2020-09-08T14:05:08Z</dcterms:modified>
</cp:coreProperties>
</file>