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72" r:id="rId3"/>
    <p:sldId id="274" r:id="rId4"/>
    <p:sldId id="258" r:id="rId5"/>
    <p:sldId id="263" r:id="rId6"/>
    <p:sldId id="261" r:id="rId7"/>
    <p:sldId id="275" r:id="rId8"/>
    <p:sldId id="276" r:id="rId9"/>
    <p:sldId id="273" r:id="rId10"/>
    <p:sldId id="277" r:id="rId11"/>
    <p:sldId id="278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85D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>
        <p:scale>
          <a:sx n="60" d="100"/>
          <a:sy n="60" d="100"/>
        </p:scale>
        <p:origin x="-165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gif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4812F4-8F80-4F43-ABF5-759323763248}" type="doc">
      <dgm:prSet loTypeId="urn:microsoft.com/office/officeart/2005/8/layout/hList7#1" loCatId="relationship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07927C6-CE53-461B-8E80-F76B1648D181}">
      <dgm:prSet phldrT="[Текст]" custT="1"/>
      <dgm:spPr/>
      <dgm:t>
        <a:bodyPr/>
        <a:lstStyle/>
        <a:p>
          <a:r>
            <a:rPr lang="ru-RU" sz="2400" b="1" smtClean="0">
              <a:latin typeface="Times New Roman" pitchFamily="18" charset="0"/>
              <a:cs typeface="Times New Roman" pitchFamily="18" charset="0"/>
            </a:rPr>
            <a:t>Работать в тесном контакте с семьями воспитанников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291A99F7-6CD2-4545-9914-FD8D07836C8F}" type="parTrans" cxnId="{0C29F9F8-8F92-4D0B-8F45-BF7C50A87DB3}">
      <dgm:prSet/>
      <dgm:spPr/>
      <dgm:t>
        <a:bodyPr/>
        <a:lstStyle/>
        <a:p>
          <a:endParaRPr lang="ru-RU"/>
        </a:p>
      </dgm:t>
    </dgm:pt>
    <dgm:pt modelId="{3C7662DD-EAF6-4C16-9BB9-50C2EC7F7EA6}" type="sibTrans" cxnId="{0C29F9F8-8F92-4D0B-8F45-BF7C50A87DB3}">
      <dgm:prSet/>
      <dgm:spPr/>
      <dgm:t>
        <a:bodyPr/>
        <a:lstStyle/>
        <a:p>
          <a:endParaRPr lang="ru-RU"/>
        </a:p>
      </dgm:t>
    </dgm:pt>
    <dgm:pt modelId="{080FC25C-76F3-4315-93CE-F1343B6B262E}" type="pres">
      <dgm:prSet presAssocID="{514812F4-8F80-4F43-ABF5-7593237632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3D613E-D4F9-4533-9394-02DACA733E52}" type="pres">
      <dgm:prSet presAssocID="{514812F4-8F80-4F43-ABF5-759323763248}" presName="fgShape" presStyleLbl="fgShp" presStyleIdx="0" presStyleCnt="1"/>
      <dgm:spPr/>
      <dgm:t>
        <a:bodyPr/>
        <a:lstStyle/>
        <a:p>
          <a:endParaRPr lang="ru-RU"/>
        </a:p>
      </dgm:t>
    </dgm:pt>
    <dgm:pt modelId="{ADDC796E-3082-489F-9533-89B52192B10B}" type="pres">
      <dgm:prSet presAssocID="{514812F4-8F80-4F43-ABF5-759323763248}" presName="linComp" presStyleCnt="0"/>
      <dgm:spPr/>
      <dgm:t>
        <a:bodyPr/>
        <a:lstStyle/>
        <a:p>
          <a:endParaRPr lang="ru-RU"/>
        </a:p>
      </dgm:t>
    </dgm:pt>
    <dgm:pt modelId="{A2BD28D2-BFF1-4F6F-AAF6-366F356023BA}" type="pres">
      <dgm:prSet presAssocID="{E07927C6-CE53-461B-8E80-F76B1648D181}" presName="compNode" presStyleCnt="0"/>
      <dgm:spPr/>
      <dgm:t>
        <a:bodyPr/>
        <a:lstStyle/>
        <a:p>
          <a:endParaRPr lang="ru-RU"/>
        </a:p>
      </dgm:t>
    </dgm:pt>
    <dgm:pt modelId="{DAA0B42F-EEE0-4065-B8D2-2C60E52B0D36}" type="pres">
      <dgm:prSet presAssocID="{E07927C6-CE53-461B-8E80-F76B1648D181}" presName="bkgdShape" presStyleLbl="node1" presStyleIdx="0" presStyleCnt="1"/>
      <dgm:spPr/>
      <dgm:t>
        <a:bodyPr/>
        <a:lstStyle/>
        <a:p>
          <a:endParaRPr lang="ru-RU"/>
        </a:p>
      </dgm:t>
    </dgm:pt>
    <dgm:pt modelId="{8C4F7886-B90C-45F6-9233-98CB530C4AC1}" type="pres">
      <dgm:prSet presAssocID="{E07927C6-CE53-461B-8E80-F76B1648D181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53C1AA-6998-419B-AAF8-53232892EE09}" type="pres">
      <dgm:prSet presAssocID="{E07927C6-CE53-461B-8E80-F76B1648D181}" presName="invisiNode" presStyleLbl="node1" presStyleIdx="0" presStyleCnt="1"/>
      <dgm:spPr/>
      <dgm:t>
        <a:bodyPr/>
        <a:lstStyle/>
        <a:p>
          <a:endParaRPr lang="ru-RU"/>
        </a:p>
      </dgm:t>
    </dgm:pt>
    <dgm:pt modelId="{86A0F3E2-FE03-4FC0-85D6-BC410272E002}" type="pres">
      <dgm:prSet presAssocID="{E07927C6-CE53-461B-8E80-F76B1648D181}" presName="imagNode" presStyleLbl="fgImgPlace1" presStyleIdx="0" presStyleCnt="1" custScaleX="191797" custScaleY="18823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0C29F9F8-8F92-4D0B-8F45-BF7C50A87DB3}" srcId="{514812F4-8F80-4F43-ABF5-759323763248}" destId="{E07927C6-CE53-461B-8E80-F76B1648D181}" srcOrd="0" destOrd="0" parTransId="{291A99F7-6CD2-4545-9914-FD8D07836C8F}" sibTransId="{3C7662DD-EAF6-4C16-9BB9-50C2EC7F7EA6}"/>
    <dgm:cxn modelId="{FFEA369D-92C6-4670-9E2E-7AD7CF4122E9}" type="presOf" srcId="{E07927C6-CE53-461B-8E80-F76B1648D181}" destId="{DAA0B42F-EEE0-4065-B8D2-2C60E52B0D36}" srcOrd="0" destOrd="0" presId="urn:microsoft.com/office/officeart/2005/8/layout/hList7#1"/>
    <dgm:cxn modelId="{18C05F47-43E2-4DA3-AEAC-87A9EFF58534}" type="presOf" srcId="{514812F4-8F80-4F43-ABF5-759323763248}" destId="{080FC25C-76F3-4315-93CE-F1343B6B262E}" srcOrd="0" destOrd="0" presId="urn:microsoft.com/office/officeart/2005/8/layout/hList7#1"/>
    <dgm:cxn modelId="{264F2AB4-C4A8-4493-8667-9674F3FF8909}" type="presOf" srcId="{E07927C6-CE53-461B-8E80-F76B1648D181}" destId="{8C4F7886-B90C-45F6-9233-98CB530C4AC1}" srcOrd="1" destOrd="0" presId="urn:microsoft.com/office/officeart/2005/8/layout/hList7#1"/>
    <dgm:cxn modelId="{6D466383-BFD7-47D3-AB1B-010A21186AF6}" type="presParOf" srcId="{080FC25C-76F3-4315-93CE-F1343B6B262E}" destId="{E43D613E-D4F9-4533-9394-02DACA733E52}" srcOrd="0" destOrd="0" presId="urn:microsoft.com/office/officeart/2005/8/layout/hList7#1"/>
    <dgm:cxn modelId="{A1CB7BA7-2998-4872-88E2-5ECA8C0FB831}" type="presParOf" srcId="{080FC25C-76F3-4315-93CE-F1343B6B262E}" destId="{ADDC796E-3082-489F-9533-89B52192B10B}" srcOrd="1" destOrd="0" presId="urn:microsoft.com/office/officeart/2005/8/layout/hList7#1"/>
    <dgm:cxn modelId="{BAB6554D-D19C-4AFA-9853-45010D13FF83}" type="presParOf" srcId="{ADDC796E-3082-489F-9533-89B52192B10B}" destId="{A2BD28D2-BFF1-4F6F-AAF6-366F356023BA}" srcOrd="0" destOrd="0" presId="urn:microsoft.com/office/officeart/2005/8/layout/hList7#1"/>
    <dgm:cxn modelId="{E274E7AB-40F0-4D26-9F2D-7AF87C14622D}" type="presParOf" srcId="{A2BD28D2-BFF1-4F6F-AAF6-366F356023BA}" destId="{DAA0B42F-EEE0-4065-B8D2-2C60E52B0D36}" srcOrd="0" destOrd="0" presId="urn:microsoft.com/office/officeart/2005/8/layout/hList7#1"/>
    <dgm:cxn modelId="{498B44EA-A666-4DBE-AB67-B27E300FEE4E}" type="presParOf" srcId="{A2BD28D2-BFF1-4F6F-AAF6-366F356023BA}" destId="{8C4F7886-B90C-45F6-9233-98CB530C4AC1}" srcOrd="1" destOrd="0" presId="urn:microsoft.com/office/officeart/2005/8/layout/hList7#1"/>
    <dgm:cxn modelId="{B5B14041-5D42-438E-80DD-F63141FDC881}" type="presParOf" srcId="{A2BD28D2-BFF1-4F6F-AAF6-366F356023BA}" destId="{5053C1AA-6998-419B-AAF8-53232892EE09}" srcOrd="2" destOrd="0" presId="urn:microsoft.com/office/officeart/2005/8/layout/hList7#1"/>
    <dgm:cxn modelId="{7F167787-F8A2-44BD-9462-D9CEDCA1FAEE}" type="presParOf" srcId="{A2BD28D2-BFF1-4F6F-AAF6-366F356023BA}" destId="{86A0F3E2-FE03-4FC0-85D6-BC410272E002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B2BDD8-7CFA-45A1-81C2-C6CBA5315E74}" type="doc">
      <dgm:prSet loTypeId="urn:microsoft.com/office/officeart/2005/8/layout/pyramid1" loCatId="pyramid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0D6CCDD-E5E1-4408-A138-D4BEA616B49C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ПОЗНАВАТЕЛЬНОЕ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9441591E-D33F-4AA5-8A16-11108D6CA872}" type="parTrans" cxnId="{DAD489AC-C91D-4348-8800-266A0F0AA5C8}">
      <dgm:prSet/>
      <dgm:spPr/>
      <dgm:t>
        <a:bodyPr/>
        <a:lstStyle/>
        <a:p>
          <a:endParaRPr lang="ru-RU"/>
        </a:p>
      </dgm:t>
    </dgm:pt>
    <dgm:pt modelId="{3E6EAAA0-D9AA-486F-B19C-9ADFFF98E3AB}" type="sibTrans" cxnId="{DAD489AC-C91D-4348-8800-266A0F0AA5C8}">
      <dgm:prSet/>
      <dgm:spPr/>
      <dgm:t>
        <a:bodyPr/>
        <a:lstStyle/>
        <a:p>
          <a:endParaRPr lang="ru-RU"/>
        </a:p>
      </dgm:t>
    </dgm:pt>
    <dgm:pt modelId="{FE9BBCFC-8796-4CE3-AA81-4738388D8427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Обогащение родителей знаниями в вопросах воспитания детей, повышение педагогической культуры родителей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3144B65E-639B-40DA-A0F3-BD75E1B579F1}" type="parTrans" cxnId="{271B00CD-9C89-40D2-9B7A-E350DF4C4421}">
      <dgm:prSet/>
      <dgm:spPr/>
      <dgm:t>
        <a:bodyPr/>
        <a:lstStyle/>
        <a:p>
          <a:endParaRPr lang="ru-RU"/>
        </a:p>
      </dgm:t>
    </dgm:pt>
    <dgm:pt modelId="{CEFA2B63-1D5D-48ED-AF0F-6461C43AA4C5}" type="sibTrans" cxnId="{271B00CD-9C89-40D2-9B7A-E350DF4C4421}">
      <dgm:prSet/>
      <dgm:spPr/>
      <dgm:t>
        <a:bodyPr/>
        <a:lstStyle/>
        <a:p>
          <a:endParaRPr lang="ru-RU"/>
        </a:p>
      </dgm:t>
    </dgm:pt>
    <dgm:pt modelId="{6836B55B-DCFE-4CAA-9C75-34B3DD587BB3}">
      <dgm:prSet phldrT="[Текст]" custT="1"/>
      <dgm:spPr/>
      <dgm:t>
        <a:bodyPr anchor="b"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ДОСУГОВОЕ 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371A8D9E-1201-405B-AA55-0F1D4AEF58A1}" type="parTrans" cxnId="{D2F148BF-40BA-4A0B-97E9-822B7DEB3CBF}">
      <dgm:prSet/>
      <dgm:spPr/>
      <dgm:t>
        <a:bodyPr/>
        <a:lstStyle/>
        <a:p>
          <a:endParaRPr lang="ru-RU"/>
        </a:p>
      </dgm:t>
    </dgm:pt>
    <dgm:pt modelId="{CEBEB71A-1AA3-45B8-AC66-655E1A1330A1}" type="sibTrans" cxnId="{D2F148BF-40BA-4A0B-97E9-822B7DEB3CBF}">
      <dgm:prSet/>
      <dgm:spPr/>
      <dgm:t>
        <a:bodyPr/>
        <a:lstStyle/>
        <a:p>
          <a:endParaRPr lang="ru-RU"/>
        </a:p>
      </dgm:t>
    </dgm:pt>
    <dgm:pt modelId="{9EF09B09-8A36-4177-AB7B-9FFFEAAA9F7E}">
      <dgm:prSet phldrT="[Текст]" custT="1"/>
      <dgm:spPr/>
      <dgm:t>
        <a:bodyPr anchor="b"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Вовлечение  родителей в деятельность ДОУ, совместная работа по обмену опытом.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E824C7B4-3873-4F31-8C72-D35073CA458A}" type="parTrans" cxnId="{959EA3D5-73CC-44A4-938E-29F034E7D18B}">
      <dgm:prSet/>
      <dgm:spPr/>
      <dgm:t>
        <a:bodyPr/>
        <a:lstStyle/>
        <a:p>
          <a:endParaRPr lang="ru-RU"/>
        </a:p>
      </dgm:t>
    </dgm:pt>
    <dgm:pt modelId="{31A70472-BF67-4A33-9AC6-1D15F3DC2BF2}" type="sibTrans" cxnId="{959EA3D5-73CC-44A4-938E-29F034E7D18B}">
      <dgm:prSet/>
      <dgm:spPr/>
      <dgm:t>
        <a:bodyPr/>
        <a:lstStyle/>
        <a:p>
          <a:endParaRPr lang="ru-RU"/>
        </a:p>
      </dgm:t>
    </dgm:pt>
    <dgm:pt modelId="{2B0BD08D-919A-49B8-99F2-1DDDC6E16E46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НАГЛЯДНО-ИНФОРМАЦИОННОЕ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264D5ADF-7EBA-40E0-A75B-58D6F5D94264}" type="parTrans" cxnId="{72898B4F-0FE0-4FEE-9C02-A010E19B31AE}">
      <dgm:prSet/>
      <dgm:spPr/>
      <dgm:t>
        <a:bodyPr/>
        <a:lstStyle/>
        <a:p>
          <a:endParaRPr lang="ru-RU"/>
        </a:p>
      </dgm:t>
    </dgm:pt>
    <dgm:pt modelId="{BF1D0E09-AF3F-43B7-A951-FCBE13654538}" type="sibTrans" cxnId="{72898B4F-0FE0-4FEE-9C02-A010E19B31AE}">
      <dgm:prSet/>
      <dgm:spPr/>
      <dgm:t>
        <a:bodyPr/>
        <a:lstStyle/>
        <a:p>
          <a:endParaRPr lang="ru-RU"/>
        </a:p>
      </dgm:t>
    </dgm:pt>
    <dgm:pt modelId="{72409FF8-CAEA-4418-86B9-8A7B3DBB3744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Донести до родителей любую информацию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7E267AF8-3A70-4A13-AC36-A07DC2EBD59C}" type="parTrans" cxnId="{5C7C4298-45A1-40A8-AB9E-AD9B3C531CD5}">
      <dgm:prSet/>
      <dgm:spPr/>
      <dgm:t>
        <a:bodyPr/>
        <a:lstStyle/>
        <a:p>
          <a:endParaRPr lang="ru-RU"/>
        </a:p>
      </dgm:t>
    </dgm:pt>
    <dgm:pt modelId="{04429987-5233-4EC5-B427-1B4B38C29240}" type="sibTrans" cxnId="{5C7C4298-45A1-40A8-AB9E-AD9B3C531CD5}">
      <dgm:prSet/>
      <dgm:spPr/>
      <dgm:t>
        <a:bodyPr/>
        <a:lstStyle/>
        <a:p>
          <a:endParaRPr lang="ru-RU"/>
        </a:p>
      </dgm:t>
    </dgm:pt>
    <dgm:pt modelId="{251ACEC8-3D72-4B95-BE38-3D0AA1FBB659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ИНФОРМАЦИОННО-АНАЛИТИЧЕСКОЕ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326D56C-2FF7-45D9-8A39-548404E39B14}" type="parTrans" cxnId="{62A24ADE-A965-49F1-8D10-BD62784ABC09}">
      <dgm:prSet/>
      <dgm:spPr/>
      <dgm:t>
        <a:bodyPr/>
        <a:lstStyle/>
        <a:p>
          <a:endParaRPr lang="ru-RU"/>
        </a:p>
      </dgm:t>
    </dgm:pt>
    <dgm:pt modelId="{7449962D-041D-4976-9F61-40AC86DC02B4}" type="sibTrans" cxnId="{62A24ADE-A965-49F1-8D10-BD62784ABC09}">
      <dgm:prSet/>
      <dgm:spPr/>
      <dgm:t>
        <a:bodyPr/>
        <a:lstStyle/>
        <a:p>
          <a:endParaRPr lang="ru-RU"/>
        </a:p>
      </dgm:t>
    </dgm:pt>
    <dgm:pt modelId="{F7A3EFDD-B1BF-41C3-8F42-3FC6977B338E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Работа с коллективом ДОУ по организации взаимодействия с семьей, ознакомление педагогов с системой новых форм работы  с родителями. Изучение семьи, ее особенности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13CDC86-A576-4302-AA09-22B9B58AE713}" type="parTrans" cxnId="{E12FBB56-C5B9-4152-9731-45E96AC89D30}">
      <dgm:prSet/>
      <dgm:spPr/>
      <dgm:t>
        <a:bodyPr/>
        <a:lstStyle/>
        <a:p>
          <a:endParaRPr lang="ru-RU"/>
        </a:p>
      </dgm:t>
    </dgm:pt>
    <dgm:pt modelId="{63ACE81D-0201-45E2-8953-26238DF7029D}" type="sibTrans" cxnId="{E12FBB56-C5B9-4152-9731-45E96AC89D30}">
      <dgm:prSet/>
      <dgm:spPr/>
      <dgm:t>
        <a:bodyPr/>
        <a:lstStyle/>
        <a:p>
          <a:endParaRPr lang="ru-RU"/>
        </a:p>
      </dgm:t>
    </dgm:pt>
    <dgm:pt modelId="{F077D2CE-3785-4AC8-8BCF-BFE88711B801}" type="pres">
      <dgm:prSet presAssocID="{A3B2BDD8-7CFA-45A1-81C2-C6CBA5315E7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5DCB87-1CC0-4A4E-8463-AC4A904ED116}" type="pres">
      <dgm:prSet presAssocID="{50D6CCDD-E5E1-4408-A138-D4BEA616B49C}" presName="Name8" presStyleCnt="0"/>
      <dgm:spPr/>
      <dgm:t>
        <a:bodyPr/>
        <a:lstStyle/>
        <a:p>
          <a:endParaRPr lang="ru-RU"/>
        </a:p>
      </dgm:t>
    </dgm:pt>
    <dgm:pt modelId="{AF1E10FB-8BB3-4992-8DF7-543D5FB7FAB7}" type="pres">
      <dgm:prSet presAssocID="{50D6CCDD-E5E1-4408-A138-D4BEA616B49C}" presName="acctBkgd" presStyleLbl="alignAcc1" presStyleIdx="0" presStyleCnt="4" custScaleX="117997"/>
      <dgm:spPr/>
      <dgm:t>
        <a:bodyPr/>
        <a:lstStyle/>
        <a:p>
          <a:endParaRPr lang="ru-RU"/>
        </a:p>
      </dgm:t>
    </dgm:pt>
    <dgm:pt modelId="{5B23937B-0D8A-44A8-9C64-A190BC13EC33}" type="pres">
      <dgm:prSet presAssocID="{50D6CCDD-E5E1-4408-A138-D4BEA616B49C}" presName="acctTx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621C80-1AC9-417A-BCC8-A4A75122FDB5}" type="pres">
      <dgm:prSet presAssocID="{50D6CCDD-E5E1-4408-A138-D4BEA616B49C}" presName="level" presStyleLbl="node1" presStyleIdx="0" presStyleCnt="4" custScaleX="247899" custScaleY="625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D37A10-D2D8-44D2-9487-5E253F70D265}" type="pres">
      <dgm:prSet presAssocID="{50D6CCDD-E5E1-4408-A138-D4BEA616B49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505900-4F2D-494A-BE93-51440996BF26}" type="pres">
      <dgm:prSet presAssocID="{6836B55B-DCFE-4CAA-9C75-34B3DD587BB3}" presName="Name8" presStyleCnt="0"/>
      <dgm:spPr/>
      <dgm:t>
        <a:bodyPr/>
        <a:lstStyle/>
        <a:p>
          <a:endParaRPr lang="ru-RU"/>
        </a:p>
      </dgm:t>
    </dgm:pt>
    <dgm:pt modelId="{37D9AC56-BCCB-4AC4-969B-351224B57CE2}" type="pres">
      <dgm:prSet presAssocID="{6836B55B-DCFE-4CAA-9C75-34B3DD587BB3}" presName="acctBkgd" presStyleLbl="alignAcc1" presStyleIdx="1" presStyleCnt="4" custScaleX="118008" custScaleY="103174"/>
      <dgm:spPr/>
      <dgm:t>
        <a:bodyPr/>
        <a:lstStyle/>
        <a:p>
          <a:endParaRPr lang="ru-RU"/>
        </a:p>
      </dgm:t>
    </dgm:pt>
    <dgm:pt modelId="{29C6A1D6-18DB-49C7-8A59-89778C846646}" type="pres">
      <dgm:prSet presAssocID="{6836B55B-DCFE-4CAA-9C75-34B3DD587BB3}" presName="acctTx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929D5B-E428-46C1-9996-6489FC0BEC69}" type="pres">
      <dgm:prSet presAssocID="{6836B55B-DCFE-4CAA-9C75-34B3DD587BB3}" presName="level" presStyleLbl="node1" presStyleIdx="1" presStyleCnt="4" custScaleX="140246" custScaleY="4960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5B8C4-C1B5-4702-992A-96A01803550D}" type="pres">
      <dgm:prSet presAssocID="{6836B55B-DCFE-4CAA-9C75-34B3DD587BB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D29483-EC3F-4E45-95C2-FBA9476E5710}" type="pres">
      <dgm:prSet presAssocID="{2B0BD08D-919A-49B8-99F2-1DDDC6E16E46}" presName="Name8" presStyleCnt="0"/>
      <dgm:spPr/>
      <dgm:t>
        <a:bodyPr/>
        <a:lstStyle/>
        <a:p>
          <a:endParaRPr lang="ru-RU"/>
        </a:p>
      </dgm:t>
    </dgm:pt>
    <dgm:pt modelId="{83B620AB-9AA5-46C8-A3BF-2DD7BE42D611}" type="pres">
      <dgm:prSet presAssocID="{2B0BD08D-919A-49B8-99F2-1DDDC6E16E46}" presName="acctBkgd" presStyleLbl="alignAcc1" presStyleIdx="2" presStyleCnt="4" custScaleX="115137"/>
      <dgm:spPr/>
      <dgm:t>
        <a:bodyPr/>
        <a:lstStyle/>
        <a:p>
          <a:endParaRPr lang="ru-RU"/>
        </a:p>
      </dgm:t>
    </dgm:pt>
    <dgm:pt modelId="{AE10EE24-F51E-4928-A005-2176EBD75D38}" type="pres">
      <dgm:prSet presAssocID="{2B0BD08D-919A-49B8-99F2-1DDDC6E16E46}" presName="acctTx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65E4F3-9E52-4D5B-A729-73636CA3B915}" type="pres">
      <dgm:prSet presAssocID="{2B0BD08D-919A-49B8-99F2-1DDDC6E16E46}" presName="level" presStyleLbl="node1" presStyleIdx="2" presStyleCnt="4" custScaleX="111605" custScaleY="4569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FE9D4E-57A1-4669-A4ED-CC61DA80934F}" type="pres">
      <dgm:prSet presAssocID="{2B0BD08D-919A-49B8-99F2-1DDDC6E16E4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130DD6-D494-438E-8DF5-55DEB057A572}" type="pres">
      <dgm:prSet presAssocID="{251ACEC8-3D72-4B95-BE38-3D0AA1FBB659}" presName="Name8" presStyleCnt="0"/>
      <dgm:spPr/>
      <dgm:t>
        <a:bodyPr/>
        <a:lstStyle/>
        <a:p>
          <a:endParaRPr lang="ru-RU"/>
        </a:p>
      </dgm:t>
    </dgm:pt>
    <dgm:pt modelId="{6FABE18C-EE6E-4996-AEF9-30362038C4EA}" type="pres">
      <dgm:prSet presAssocID="{251ACEC8-3D72-4B95-BE38-3D0AA1FBB659}" presName="acctBkgd" presStyleLbl="alignAcc1" presStyleIdx="3" presStyleCnt="4" custScaleX="120456"/>
      <dgm:spPr/>
      <dgm:t>
        <a:bodyPr/>
        <a:lstStyle/>
        <a:p>
          <a:endParaRPr lang="ru-RU"/>
        </a:p>
      </dgm:t>
    </dgm:pt>
    <dgm:pt modelId="{E74EE02E-8914-4E6A-B18F-413B441410D8}" type="pres">
      <dgm:prSet presAssocID="{251ACEC8-3D72-4B95-BE38-3D0AA1FBB659}" presName="acct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5B58C2-CC6A-451D-ACEE-3A3B93694E1F}" type="pres">
      <dgm:prSet presAssocID="{251ACEC8-3D72-4B95-BE38-3D0AA1FBB659}" presName="level" presStyleLbl="node1" presStyleIdx="3" presStyleCnt="4" custScaleX="8392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14B89A-E755-4F49-A475-B85E1F04F9C0}" type="pres">
      <dgm:prSet presAssocID="{251ACEC8-3D72-4B95-BE38-3D0AA1FBB65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3EAEE1-196A-48FE-A072-A28F10636764}" type="presOf" srcId="{9EF09B09-8A36-4177-AB7B-9FFFEAAA9F7E}" destId="{37D9AC56-BCCB-4AC4-969B-351224B57CE2}" srcOrd="0" destOrd="0" presId="urn:microsoft.com/office/officeart/2005/8/layout/pyramid1"/>
    <dgm:cxn modelId="{271B00CD-9C89-40D2-9B7A-E350DF4C4421}" srcId="{50D6CCDD-E5E1-4408-A138-D4BEA616B49C}" destId="{FE9BBCFC-8796-4CE3-AA81-4738388D8427}" srcOrd="0" destOrd="0" parTransId="{3144B65E-639B-40DA-A0F3-BD75E1B579F1}" sibTransId="{CEFA2B63-1D5D-48ED-AF0F-6461C43AA4C5}"/>
    <dgm:cxn modelId="{1B10398B-01C4-4768-B9DC-D742CA0E417D}" type="presOf" srcId="{72409FF8-CAEA-4418-86B9-8A7B3DBB3744}" destId="{AE10EE24-F51E-4928-A005-2176EBD75D38}" srcOrd="1" destOrd="0" presId="urn:microsoft.com/office/officeart/2005/8/layout/pyramid1"/>
    <dgm:cxn modelId="{76B0B126-A0EE-49CE-9147-285922666132}" type="presOf" srcId="{6836B55B-DCFE-4CAA-9C75-34B3DD587BB3}" destId="{06929D5B-E428-46C1-9996-6489FC0BEC69}" srcOrd="0" destOrd="0" presId="urn:microsoft.com/office/officeart/2005/8/layout/pyramid1"/>
    <dgm:cxn modelId="{81BAC47E-D8B7-47D0-B90F-F4B84F04D4E9}" type="presOf" srcId="{251ACEC8-3D72-4B95-BE38-3D0AA1FBB659}" destId="{615B58C2-CC6A-451D-ACEE-3A3B93694E1F}" srcOrd="0" destOrd="0" presId="urn:microsoft.com/office/officeart/2005/8/layout/pyramid1"/>
    <dgm:cxn modelId="{BE47705B-576A-4D92-9FA8-80E99504E1AD}" type="presOf" srcId="{251ACEC8-3D72-4B95-BE38-3D0AA1FBB659}" destId="{0714B89A-E755-4F49-A475-B85E1F04F9C0}" srcOrd="1" destOrd="0" presId="urn:microsoft.com/office/officeart/2005/8/layout/pyramid1"/>
    <dgm:cxn modelId="{819355F1-2BC3-40EB-80E1-E154935AE0C2}" type="presOf" srcId="{50D6CCDD-E5E1-4408-A138-D4BEA616B49C}" destId="{AC621C80-1AC9-417A-BCC8-A4A75122FDB5}" srcOrd="0" destOrd="0" presId="urn:microsoft.com/office/officeart/2005/8/layout/pyramid1"/>
    <dgm:cxn modelId="{B98CF7B5-5DBA-4FCC-A8B8-4A6CF0A3C943}" type="presOf" srcId="{FE9BBCFC-8796-4CE3-AA81-4738388D8427}" destId="{5B23937B-0D8A-44A8-9C64-A190BC13EC33}" srcOrd="1" destOrd="0" presId="urn:microsoft.com/office/officeart/2005/8/layout/pyramid1"/>
    <dgm:cxn modelId="{959EA3D5-73CC-44A4-938E-29F034E7D18B}" srcId="{6836B55B-DCFE-4CAA-9C75-34B3DD587BB3}" destId="{9EF09B09-8A36-4177-AB7B-9FFFEAAA9F7E}" srcOrd="0" destOrd="0" parTransId="{E824C7B4-3873-4F31-8C72-D35073CA458A}" sibTransId="{31A70472-BF67-4A33-9AC6-1D15F3DC2BF2}"/>
    <dgm:cxn modelId="{E2471901-371B-4BC0-BE49-467EE7163911}" type="presOf" srcId="{6836B55B-DCFE-4CAA-9C75-34B3DD587BB3}" destId="{0985B8C4-C1B5-4702-992A-96A01803550D}" srcOrd="1" destOrd="0" presId="urn:microsoft.com/office/officeart/2005/8/layout/pyramid1"/>
    <dgm:cxn modelId="{D2F148BF-40BA-4A0B-97E9-822B7DEB3CBF}" srcId="{A3B2BDD8-7CFA-45A1-81C2-C6CBA5315E74}" destId="{6836B55B-DCFE-4CAA-9C75-34B3DD587BB3}" srcOrd="1" destOrd="0" parTransId="{371A8D9E-1201-405B-AA55-0F1D4AEF58A1}" sibTransId="{CEBEB71A-1AA3-45B8-AC66-655E1A1330A1}"/>
    <dgm:cxn modelId="{9116CCFD-1388-458E-9C53-D13B1455E319}" type="presOf" srcId="{2B0BD08D-919A-49B8-99F2-1DDDC6E16E46}" destId="{6165E4F3-9E52-4D5B-A729-73636CA3B915}" srcOrd="0" destOrd="0" presId="urn:microsoft.com/office/officeart/2005/8/layout/pyramid1"/>
    <dgm:cxn modelId="{58E79F21-061F-4D4F-8018-DFC6CF0F2AF1}" type="presOf" srcId="{72409FF8-CAEA-4418-86B9-8A7B3DBB3744}" destId="{83B620AB-9AA5-46C8-A3BF-2DD7BE42D611}" srcOrd="0" destOrd="0" presId="urn:microsoft.com/office/officeart/2005/8/layout/pyramid1"/>
    <dgm:cxn modelId="{A7D2DA34-C477-49C9-B1EE-20B96B09EBBD}" type="presOf" srcId="{2B0BD08D-919A-49B8-99F2-1DDDC6E16E46}" destId="{12FE9D4E-57A1-4669-A4ED-CC61DA80934F}" srcOrd="1" destOrd="0" presId="urn:microsoft.com/office/officeart/2005/8/layout/pyramid1"/>
    <dgm:cxn modelId="{62A24ADE-A965-49F1-8D10-BD62784ABC09}" srcId="{A3B2BDD8-7CFA-45A1-81C2-C6CBA5315E74}" destId="{251ACEC8-3D72-4B95-BE38-3D0AA1FBB659}" srcOrd="3" destOrd="0" parTransId="{5326D56C-2FF7-45D9-8A39-548404E39B14}" sibTransId="{7449962D-041D-4976-9F61-40AC86DC02B4}"/>
    <dgm:cxn modelId="{4474FC32-FC9B-442E-A4E4-466C6C0966A4}" type="presOf" srcId="{9EF09B09-8A36-4177-AB7B-9FFFEAAA9F7E}" destId="{29C6A1D6-18DB-49C7-8A59-89778C846646}" srcOrd="1" destOrd="0" presId="urn:microsoft.com/office/officeart/2005/8/layout/pyramid1"/>
    <dgm:cxn modelId="{B832DCED-537F-4930-8138-A3F816901771}" type="presOf" srcId="{A3B2BDD8-7CFA-45A1-81C2-C6CBA5315E74}" destId="{F077D2CE-3785-4AC8-8BCF-BFE88711B801}" srcOrd="0" destOrd="0" presId="urn:microsoft.com/office/officeart/2005/8/layout/pyramid1"/>
    <dgm:cxn modelId="{D17AE323-F47D-437B-B236-5256F8FCDA7F}" type="presOf" srcId="{FE9BBCFC-8796-4CE3-AA81-4738388D8427}" destId="{AF1E10FB-8BB3-4992-8DF7-543D5FB7FAB7}" srcOrd="0" destOrd="0" presId="urn:microsoft.com/office/officeart/2005/8/layout/pyramid1"/>
    <dgm:cxn modelId="{DAD489AC-C91D-4348-8800-266A0F0AA5C8}" srcId="{A3B2BDD8-7CFA-45A1-81C2-C6CBA5315E74}" destId="{50D6CCDD-E5E1-4408-A138-D4BEA616B49C}" srcOrd="0" destOrd="0" parTransId="{9441591E-D33F-4AA5-8A16-11108D6CA872}" sibTransId="{3E6EAAA0-D9AA-486F-B19C-9ADFFF98E3AB}"/>
    <dgm:cxn modelId="{E12FBB56-C5B9-4152-9731-45E96AC89D30}" srcId="{251ACEC8-3D72-4B95-BE38-3D0AA1FBB659}" destId="{F7A3EFDD-B1BF-41C3-8F42-3FC6977B338E}" srcOrd="0" destOrd="0" parTransId="{513CDC86-A576-4302-AA09-22B9B58AE713}" sibTransId="{63ACE81D-0201-45E2-8953-26238DF7029D}"/>
    <dgm:cxn modelId="{8B4DED18-04D3-4201-A9B3-0C861460C3BD}" type="presOf" srcId="{F7A3EFDD-B1BF-41C3-8F42-3FC6977B338E}" destId="{E74EE02E-8914-4E6A-B18F-413B441410D8}" srcOrd="1" destOrd="0" presId="urn:microsoft.com/office/officeart/2005/8/layout/pyramid1"/>
    <dgm:cxn modelId="{33DC24C4-AA19-4081-B13C-60C94E692590}" type="presOf" srcId="{50D6CCDD-E5E1-4408-A138-D4BEA616B49C}" destId="{5FD37A10-D2D8-44D2-9487-5E253F70D265}" srcOrd="1" destOrd="0" presId="urn:microsoft.com/office/officeart/2005/8/layout/pyramid1"/>
    <dgm:cxn modelId="{F4462948-F31C-488D-AC14-02F33620D024}" type="presOf" srcId="{F7A3EFDD-B1BF-41C3-8F42-3FC6977B338E}" destId="{6FABE18C-EE6E-4996-AEF9-30362038C4EA}" srcOrd="0" destOrd="0" presId="urn:microsoft.com/office/officeart/2005/8/layout/pyramid1"/>
    <dgm:cxn modelId="{5C7C4298-45A1-40A8-AB9E-AD9B3C531CD5}" srcId="{2B0BD08D-919A-49B8-99F2-1DDDC6E16E46}" destId="{72409FF8-CAEA-4418-86B9-8A7B3DBB3744}" srcOrd="0" destOrd="0" parTransId="{7E267AF8-3A70-4A13-AC36-A07DC2EBD59C}" sibTransId="{04429987-5233-4EC5-B427-1B4B38C29240}"/>
    <dgm:cxn modelId="{72898B4F-0FE0-4FEE-9C02-A010E19B31AE}" srcId="{A3B2BDD8-7CFA-45A1-81C2-C6CBA5315E74}" destId="{2B0BD08D-919A-49B8-99F2-1DDDC6E16E46}" srcOrd="2" destOrd="0" parTransId="{264D5ADF-7EBA-40E0-A75B-58D6F5D94264}" sibTransId="{BF1D0E09-AF3F-43B7-A951-FCBE13654538}"/>
    <dgm:cxn modelId="{0E1897F2-A05A-4D90-B963-AEE36EDF831A}" type="presParOf" srcId="{F077D2CE-3785-4AC8-8BCF-BFE88711B801}" destId="{545DCB87-1CC0-4A4E-8463-AC4A904ED116}" srcOrd="0" destOrd="0" presId="urn:microsoft.com/office/officeart/2005/8/layout/pyramid1"/>
    <dgm:cxn modelId="{C8D158F5-B685-4BA2-A6E0-A05BC978C951}" type="presParOf" srcId="{545DCB87-1CC0-4A4E-8463-AC4A904ED116}" destId="{AF1E10FB-8BB3-4992-8DF7-543D5FB7FAB7}" srcOrd="0" destOrd="0" presId="urn:microsoft.com/office/officeart/2005/8/layout/pyramid1"/>
    <dgm:cxn modelId="{A36DA9E7-F2DB-4C23-8B06-D703C08DB925}" type="presParOf" srcId="{545DCB87-1CC0-4A4E-8463-AC4A904ED116}" destId="{5B23937B-0D8A-44A8-9C64-A190BC13EC33}" srcOrd="1" destOrd="0" presId="urn:microsoft.com/office/officeart/2005/8/layout/pyramid1"/>
    <dgm:cxn modelId="{98E937BB-E8AA-4BD4-971B-19620536E5C3}" type="presParOf" srcId="{545DCB87-1CC0-4A4E-8463-AC4A904ED116}" destId="{AC621C80-1AC9-417A-BCC8-A4A75122FDB5}" srcOrd="2" destOrd="0" presId="urn:microsoft.com/office/officeart/2005/8/layout/pyramid1"/>
    <dgm:cxn modelId="{64E355A5-813F-4B90-8F7B-781573008A50}" type="presParOf" srcId="{545DCB87-1CC0-4A4E-8463-AC4A904ED116}" destId="{5FD37A10-D2D8-44D2-9487-5E253F70D265}" srcOrd="3" destOrd="0" presId="urn:microsoft.com/office/officeart/2005/8/layout/pyramid1"/>
    <dgm:cxn modelId="{A6FAC066-EB02-47E2-A387-4FB0EFA27C30}" type="presParOf" srcId="{F077D2CE-3785-4AC8-8BCF-BFE88711B801}" destId="{62505900-4F2D-494A-BE93-51440996BF26}" srcOrd="1" destOrd="0" presId="urn:microsoft.com/office/officeart/2005/8/layout/pyramid1"/>
    <dgm:cxn modelId="{D1EE1DEF-7ED2-4C57-B34C-80098E2BE60F}" type="presParOf" srcId="{62505900-4F2D-494A-BE93-51440996BF26}" destId="{37D9AC56-BCCB-4AC4-969B-351224B57CE2}" srcOrd="0" destOrd="0" presId="urn:microsoft.com/office/officeart/2005/8/layout/pyramid1"/>
    <dgm:cxn modelId="{19645889-6A5A-418B-B7DD-F05CA722EE6F}" type="presParOf" srcId="{62505900-4F2D-494A-BE93-51440996BF26}" destId="{29C6A1D6-18DB-49C7-8A59-89778C846646}" srcOrd="1" destOrd="0" presId="urn:microsoft.com/office/officeart/2005/8/layout/pyramid1"/>
    <dgm:cxn modelId="{7BD0AB11-2C0D-41FB-8F84-0B20644F182E}" type="presParOf" srcId="{62505900-4F2D-494A-BE93-51440996BF26}" destId="{06929D5B-E428-46C1-9996-6489FC0BEC69}" srcOrd="2" destOrd="0" presId="urn:microsoft.com/office/officeart/2005/8/layout/pyramid1"/>
    <dgm:cxn modelId="{D3677008-33F8-4EA8-8DCE-878F95E32BB8}" type="presParOf" srcId="{62505900-4F2D-494A-BE93-51440996BF26}" destId="{0985B8C4-C1B5-4702-992A-96A01803550D}" srcOrd="3" destOrd="0" presId="urn:microsoft.com/office/officeart/2005/8/layout/pyramid1"/>
    <dgm:cxn modelId="{73B79497-1457-45FB-BA77-15A79BF6F9A7}" type="presParOf" srcId="{F077D2CE-3785-4AC8-8BCF-BFE88711B801}" destId="{94D29483-EC3F-4E45-95C2-FBA9476E5710}" srcOrd="2" destOrd="0" presId="urn:microsoft.com/office/officeart/2005/8/layout/pyramid1"/>
    <dgm:cxn modelId="{389BB481-41DB-4DCA-B83D-A530D8148261}" type="presParOf" srcId="{94D29483-EC3F-4E45-95C2-FBA9476E5710}" destId="{83B620AB-9AA5-46C8-A3BF-2DD7BE42D611}" srcOrd="0" destOrd="0" presId="urn:microsoft.com/office/officeart/2005/8/layout/pyramid1"/>
    <dgm:cxn modelId="{BA6F264D-C207-4957-8183-C4B4A2610559}" type="presParOf" srcId="{94D29483-EC3F-4E45-95C2-FBA9476E5710}" destId="{AE10EE24-F51E-4928-A005-2176EBD75D38}" srcOrd="1" destOrd="0" presId="urn:microsoft.com/office/officeart/2005/8/layout/pyramid1"/>
    <dgm:cxn modelId="{28E874F9-0CFC-44E7-B221-D2DD0D4A98E6}" type="presParOf" srcId="{94D29483-EC3F-4E45-95C2-FBA9476E5710}" destId="{6165E4F3-9E52-4D5B-A729-73636CA3B915}" srcOrd="2" destOrd="0" presId="urn:microsoft.com/office/officeart/2005/8/layout/pyramid1"/>
    <dgm:cxn modelId="{05F53BF6-912B-4702-8361-94D1DE62DCA2}" type="presParOf" srcId="{94D29483-EC3F-4E45-95C2-FBA9476E5710}" destId="{12FE9D4E-57A1-4669-A4ED-CC61DA80934F}" srcOrd="3" destOrd="0" presId="urn:microsoft.com/office/officeart/2005/8/layout/pyramid1"/>
    <dgm:cxn modelId="{47DC79E1-739B-4C7D-9D8C-1790FEA8F5AF}" type="presParOf" srcId="{F077D2CE-3785-4AC8-8BCF-BFE88711B801}" destId="{6B130DD6-D494-438E-8DF5-55DEB057A572}" srcOrd="3" destOrd="0" presId="urn:microsoft.com/office/officeart/2005/8/layout/pyramid1"/>
    <dgm:cxn modelId="{21DC06CE-4097-41EE-BFFE-C806BFB54505}" type="presParOf" srcId="{6B130DD6-D494-438E-8DF5-55DEB057A572}" destId="{6FABE18C-EE6E-4996-AEF9-30362038C4EA}" srcOrd="0" destOrd="0" presId="urn:microsoft.com/office/officeart/2005/8/layout/pyramid1"/>
    <dgm:cxn modelId="{D5958A7A-BEEB-4068-98E4-92F18AFADB5D}" type="presParOf" srcId="{6B130DD6-D494-438E-8DF5-55DEB057A572}" destId="{E74EE02E-8914-4E6A-B18F-413B441410D8}" srcOrd="1" destOrd="0" presId="urn:microsoft.com/office/officeart/2005/8/layout/pyramid1"/>
    <dgm:cxn modelId="{3BA9C178-2F3B-41CD-858C-3B82BF84A816}" type="presParOf" srcId="{6B130DD6-D494-438E-8DF5-55DEB057A572}" destId="{615B58C2-CC6A-451D-ACEE-3A3B93694E1F}" srcOrd="2" destOrd="0" presId="urn:microsoft.com/office/officeart/2005/8/layout/pyramid1"/>
    <dgm:cxn modelId="{578A90CB-3682-4552-ABE7-D1638EB81823}" type="presParOf" srcId="{6B130DD6-D494-438E-8DF5-55DEB057A572}" destId="{0714B89A-E755-4F49-A475-B85E1F04F9C0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A0B42F-EEE0-4065-B8D2-2C60E52B0D36}">
      <dsp:nvSpPr>
        <dsp:cNvPr id="0" name=""/>
        <dsp:cNvSpPr/>
      </dsp:nvSpPr>
      <dsp:spPr>
        <a:xfrm>
          <a:off x="3661" y="196663"/>
          <a:ext cx="7491852" cy="45259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latin typeface="Times New Roman" pitchFamily="18" charset="0"/>
              <a:cs typeface="Times New Roman" pitchFamily="18" charset="0"/>
            </a:rPr>
            <a:t>Работать в тесном контакте с семьями воспитанников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61" y="2007048"/>
        <a:ext cx="7491852" cy="1810385"/>
      </dsp:txXfrm>
    </dsp:sp>
    <dsp:sp modelId="{86A0F3E2-FE03-4FC0-85D6-BC410272E002}">
      <dsp:nvSpPr>
        <dsp:cNvPr id="0" name=""/>
        <dsp:cNvSpPr/>
      </dsp:nvSpPr>
      <dsp:spPr>
        <a:xfrm>
          <a:off x="2304257" y="-196663"/>
          <a:ext cx="2890660" cy="283691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43D613E-D4F9-4533-9394-02DACA733E52}">
      <dsp:nvSpPr>
        <dsp:cNvPr id="0" name=""/>
        <dsp:cNvSpPr/>
      </dsp:nvSpPr>
      <dsp:spPr>
        <a:xfrm>
          <a:off x="299967" y="3620770"/>
          <a:ext cx="6899241" cy="678894"/>
        </a:xfrm>
        <a:prstGeom prst="leftRightArrow">
          <a:avLst/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tint val="4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E10FB-8BB3-4992-8DF7-543D5FB7FAB7}">
      <dsp:nvSpPr>
        <dsp:cNvPr id="0" name=""/>
        <dsp:cNvSpPr/>
      </dsp:nvSpPr>
      <dsp:spPr>
        <a:xfrm rot="10800000">
          <a:off x="2807627" y="0"/>
          <a:ext cx="4982408" cy="1293068"/>
        </a:xfrm>
        <a:prstGeom prst="nonIsoscelesTrapezoid">
          <a:avLst>
            <a:gd name="adj1" fmla="val 0"/>
            <a:gd name="adj2" fmla="val 50081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Обогащение родителей знаниями в вопросах воспитания детей, повышение педагогической культуры родителей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3640515" y="0"/>
        <a:ext cx="4218280" cy="1293068"/>
      </dsp:txXfrm>
    </dsp:sp>
    <dsp:sp modelId="{AC621C80-1AC9-417A-BCC8-A4A75122FDB5}">
      <dsp:nvSpPr>
        <dsp:cNvPr id="0" name=""/>
        <dsp:cNvSpPr/>
      </dsp:nvSpPr>
      <dsp:spPr>
        <a:xfrm>
          <a:off x="624468" y="0"/>
          <a:ext cx="3210702" cy="1293068"/>
        </a:xfrm>
        <a:prstGeom prst="trapezoid">
          <a:avLst>
            <a:gd name="adj" fmla="val 50081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ПОЗНАВАТЕЛЬНОЕ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24468" y="0"/>
        <a:ext cx="3210702" cy="1293068"/>
      </dsp:txXfrm>
    </dsp:sp>
    <dsp:sp modelId="{37D9AC56-BCCB-4AC4-969B-351224B57CE2}">
      <dsp:nvSpPr>
        <dsp:cNvPr id="0" name=""/>
        <dsp:cNvSpPr/>
      </dsp:nvSpPr>
      <dsp:spPr>
        <a:xfrm rot="10800000">
          <a:off x="2969699" y="1276801"/>
          <a:ext cx="4807161" cy="1057579"/>
        </a:xfrm>
        <a:prstGeom prst="nonIsoscelesTrapezoid">
          <a:avLst>
            <a:gd name="adj1" fmla="val 0"/>
            <a:gd name="adj2" fmla="val 50081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b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Вовлечение  родителей в деятельность ДОУ, совместная работа по обмену опытом.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3640523" y="1276801"/>
        <a:ext cx="4191749" cy="1057579"/>
      </dsp:txXfrm>
    </dsp:sp>
    <dsp:sp modelId="{06929D5B-E428-46C1-9996-6489FC0BEC69}">
      <dsp:nvSpPr>
        <dsp:cNvPr id="0" name=""/>
        <dsp:cNvSpPr/>
      </dsp:nvSpPr>
      <dsp:spPr>
        <a:xfrm>
          <a:off x="601652" y="1293068"/>
          <a:ext cx="3256333" cy="1025044"/>
        </a:xfrm>
        <a:prstGeom prst="trapezoid">
          <a:avLst>
            <a:gd name="adj" fmla="val 50081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b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ДОСУГОВОЕ 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71511" y="1293068"/>
        <a:ext cx="2116616" cy="1025044"/>
      </dsp:txXfrm>
    </dsp:sp>
    <dsp:sp modelId="{83B620AB-9AA5-46C8-A3BF-2DD7BE42D611}">
      <dsp:nvSpPr>
        <dsp:cNvPr id="0" name=""/>
        <dsp:cNvSpPr/>
      </dsp:nvSpPr>
      <dsp:spPr>
        <a:xfrm rot="10800000">
          <a:off x="3290503" y="2318113"/>
          <a:ext cx="4409424" cy="944147"/>
        </a:xfrm>
        <a:prstGeom prst="nonIsoscelesTrapezoid">
          <a:avLst>
            <a:gd name="adj1" fmla="val 0"/>
            <a:gd name="adj2" fmla="val 50081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Донести до родителей любую информацию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3876120" y="2318113"/>
        <a:ext cx="3865011" cy="944147"/>
      </dsp:txXfrm>
    </dsp:sp>
    <dsp:sp modelId="{6165E4F3-9E52-4D5B-A729-73636CA3B915}">
      <dsp:nvSpPr>
        <dsp:cNvPr id="0" name=""/>
        <dsp:cNvSpPr/>
      </dsp:nvSpPr>
      <dsp:spPr>
        <a:xfrm>
          <a:off x="406444" y="2318113"/>
          <a:ext cx="3646750" cy="944147"/>
        </a:xfrm>
        <a:prstGeom prst="trapezoid">
          <a:avLst>
            <a:gd name="adj" fmla="val 50081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НАГЛЯДНО-ИНФОРМАЦИОННОЕ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44625" y="2318113"/>
        <a:ext cx="2370387" cy="944147"/>
      </dsp:txXfrm>
    </dsp:sp>
    <dsp:sp modelId="{6FABE18C-EE6E-4996-AEF9-30362038C4EA}">
      <dsp:nvSpPr>
        <dsp:cNvPr id="0" name=""/>
        <dsp:cNvSpPr/>
      </dsp:nvSpPr>
      <dsp:spPr>
        <a:xfrm rot="10800000">
          <a:off x="2987699" y="3262261"/>
          <a:ext cx="4724836" cy="2066330"/>
        </a:xfrm>
        <a:prstGeom prst="nonIsoscelesTrapezoid">
          <a:avLst>
            <a:gd name="adj1" fmla="val 0"/>
            <a:gd name="adj2" fmla="val 50081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Работа с коллективом ДОУ по организации взаимодействия с семьей, ознакомление педагогов с системой новых форм работы  с родителями. Изучение семьи, ее особенности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4343439" y="3262261"/>
        <a:ext cx="3494894" cy="2066330"/>
      </dsp:txXfrm>
    </dsp:sp>
    <dsp:sp modelId="{615B58C2-CC6A-451D-ACEE-3A3B93694E1F}">
      <dsp:nvSpPr>
        <dsp:cNvPr id="0" name=""/>
        <dsp:cNvSpPr/>
      </dsp:nvSpPr>
      <dsp:spPr>
        <a:xfrm>
          <a:off x="-9923" y="3262261"/>
          <a:ext cx="4419883" cy="2066330"/>
        </a:xfrm>
        <a:prstGeom prst="trapezoid">
          <a:avLst>
            <a:gd name="adj" fmla="val 50081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ИНФОРМАЦИОННО-АНАЛИТИЧЕСКОЕ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63555" y="3262261"/>
        <a:ext cx="2872924" cy="20663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E9CD68-E22B-461D-919E-79CB4BDEE3E4}" type="datetimeFigureOut">
              <a:rPr lang="ru-RU" smtClean="0"/>
              <a:t>11.08.2022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30491-2461-415C-8741-193A917ED2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511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A30491-2461-415C-8741-193A917ED2B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619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84526034-9D2E-4A7D-B70D-9708A2F8273D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0940AA31-9F25-4544-A9FF-482C25F3F2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CEF81978-8D52-4D78-8F28-95EE4C1481FB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D01C3ABF-2A2E-40DE-A6DB-B54046DE62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D41B6441-7525-42E7-A5F4-E54689AD81E9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4C79498D-942B-4128-8A76-74A7F07321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17A5807E-A29D-4BE3-B80D-48F90B7B1309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8956C50B-3E56-45DC-96DC-80318EA01A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28CC1CB6-2830-4675-B225-89E9F8BC0EFA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336E4739-6B04-4D19-AC02-34F4EFEC5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73AC76D5-7B50-4ED0-A2B0-ED84797FE19B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8B228E49-D9BA-42C0-87AE-17F383608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DE52EEBC-3E2D-445B-ACAB-A847F8724D2D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6C71D073-02FA-4C67-A053-4F19EBD6B2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376164A1-9E88-4AFA-9CDE-BD73B6D1ED7D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604F7201-B4EE-4DEE-ADAE-43A70E359F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163BCA7F-A7DA-42F9-9A1A-1DA325BD6FEB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36D09808-1A67-42B7-BACA-EAE9577E68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297FA41D-344D-45FB-8600-5541F68A3706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10BCF532-B96D-4A1B-B809-9C057FC0C3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B2124F9B-505E-41FB-986F-52D1EE704025}" type="datetimeFigureOut">
              <a:rPr lang="ru-RU"/>
              <a:pPr>
                <a:defRPr/>
              </a:pPr>
              <a:t>11.08.2022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</a:defRPr>
            </a:lvl1pPr>
          </a:lstStyle>
          <a:p>
            <a:pPr>
              <a:defRPr/>
            </a:pPr>
            <a:fld id="{B7BDFBC1-04CB-49AB-9D04-A8C2F527B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654050" y="263525"/>
            <a:ext cx="8239125" cy="633095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85D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20638" y="6619875"/>
            <a:ext cx="109537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ru-RU" sz="600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lang="ru-RU" sz="6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2" descr="http://img-fotki.yandex.ru/get/6709/16969765.141/0_74c93_8f7b4ea4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308304" y="213247"/>
            <a:ext cx="1656184" cy="1578896"/>
          </a:xfrm>
          <a:prstGeom prst="rect">
            <a:avLst/>
          </a:prstGeom>
          <a:noFill/>
          <a:extLst/>
        </p:spPr>
      </p:pic>
      <p:pic>
        <p:nvPicPr>
          <p:cNvPr id="1029" name="Picture 2" descr="https://img-fotki.yandex.ru/get/30086/200418627.15e/0_16ef74_4acbfbc4_orig.pn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98425" y="1047750"/>
            <a:ext cx="84772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Владелец\Desktop\шаблон презентация\dd1.jpg"/>
          <p:cNvPicPr>
            <a:picLocks noChangeAspect="1" noChangeArrowheads="1"/>
          </p:cNvPicPr>
          <p:nvPr/>
        </p:nvPicPr>
        <p:blipFill>
          <a:blip r:embed="rId2" cstate="print"/>
          <a:srcRect r="6250" b="15493"/>
          <a:stretch>
            <a:fillRect/>
          </a:stretch>
        </p:blipFill>
        <p:spPr bwMode="auto">
          <a:xfrm>
            <a:off x="734240" y="1628800"/>
            <a:ext cx="8064896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0" y="188913"/>
            <a:ext cx="91440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 Взаимодействие педагогов ДОУ с семьями воспитанников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Подготовила старший воспитатель МКДОУ № 1</a:t>
            </a:r>
          </a:p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Серегина Е.А.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913" y="549275"/>
            <a:ext cx="7138987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 взаимодействия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педагогов с родителями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03648" y="1556792"/>
          <a:ext cx="7499176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913" y="549275"/>
            <a:ext cx="7138987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   взаимодействия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педагогов с родителями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99592" y="1600201"/>
            <a:ext cx="7992888" cy="3773016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675"/>
              </a:spcAft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определить принципы взаимодействия с семьями воспитанников;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675"/>
              </a:spcAft>
              <a:buNone/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определить формы взаимодействия с родителями;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  <a:buFontTx/>
              <a:buChar char="-"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обсудить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особенности организации различных форм взаимодействия с родителями</a:t>
            </a: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;</a:t>
            </a:r>
          </a:p>
          <a:p>
            <a:pPr marL="0" indent="0">
              <a:lnSpc>
                <a:spcPct val="115000"/>
              </a:lnSpc>
              <a:spcAft>
                <a:spcPts val="675"/>
              </a:spcAft>
              <a:buNone/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познакомить педагогов с методической литературой по теме.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445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971550" y="1166813"/>
            <a:ext cx="792162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соответствии с законом «Об образовании в Российской Федерации» одной из основных задач стоящих перед детским дошкольным учреждением является «взаимодействие с семьей для обеспечения полноценного развития личности ребенка». </a:t>
            </a:r>
          </a:p>
          <a:p>
            <a:pPr indent="457200"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Новый федеральный государственный образовательный стандарт дошкольного образования большое внимание уделяет работе с родителями. Она должна иметь дифференцированный подход, учитывать социальный статус, микроклимат семьи, родительские запросы и степень заинтересованности родителей деятельностью ДОУ, повышение культуры педагогической грамотности семьи.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650" y="0"/>
            <a:ext cx="7272338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ФГОС представляет собой совокупность обязательных требований к дошкольному образованию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116013" y="260350"/>
            <a:ext cx="6551612" cy="6477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sz="2400" b="1" dirty="0">
                <a:latin typeface="Times New Roman" pitchFamily="18" charset="0"/>
                <a:cs typeface="Arial" pitchFamily="34" charset="0"/>
              </a:rPr>
              <a:t>Формы взаимодействия с семьей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476375" y="1557338"/>
            <a:ext cx="2352675" cy="93503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«Круглые столы» (родительские собрания)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476375" y="3141663"/>
            <a:ext cx="2303463" cy="8636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Открытые мероприятия, праздники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1476375" y="4581525"/>
            <a:ext cx="2303463" cy="1223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BD4B4"/>
              </a:gs>
            </a:gsLst>
            <a:lin ang="54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Интерактивное общение через сайт ДОУ, </a:t>
            </a:r>
            <a:r>
              <a:rPr lang="en-US" dirty="0" err="1" smtClean="0">
                <a:latin typeface="Times New Roman" pitchFamily="18" charset="0"/>
                <a:cs typeface="Arial" pitchFamily="34" charset="0"/>
              </a:rPr>
              <a:t>WatsApp</a:t>
            </a:r>
            <a:r>
              <a:rPr lang="ru-RU" dirty="0" smtClean="0">
                <a:latin typeface="Times New Roman" pitchFamily="18" charset="0"/>
                <a:cs typeface="Arial" pitchFamily="34" charset="0"/>
              </a:rPr>
              <a:t> </a:t>
            </a:r>
            <a:r>
              <a:rPr lang="ru-RU" dirty="0">
                <a:latin typeface="Times New Roman" pitchFamily="18" charset="0"/>
                <a:cs typeface="Arial" pitchFamily="34" charset="0"/>
              </a:rPr>
              <a:t>«Наша группа»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4500563" y="1557338"/>
            <a:ext cx="1868487" cy="93503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Анкетирование, тестирование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7019925" y="1628775"/>
            <a:ext cx="1870075" cy="9366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BD4B4"/>
              </a:gs>
            </a:gsLst>
            <a:lin ang="54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Тематические выставки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4356100" y="3068638"/>
            <a:ext cx="1944688" cy="1008062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Семейные спортивные встречи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7019925" y="3068638"/>
            <a:ext cx="1870075" cy="1008062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Творческие конкурсы, выставки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4427538" y="4581525"/>
            <a:ext cx="1868487" cy="1223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Консультации, беседы, </a:t>
            </a:r>
            <a:r>
              <a:rPr lang="ru-RU" dirty="0" smtClean="0">
                <a:latin typeface="Times New Roman" pitchFamily="18" charset="0"/>
                <a:cs typeface="Arial" pitchFamily="34" charset="0"/>
              </a:rPr>
              <a:t>рекомендации, мастер-классы</a:t>
            </a:r>
            <a:endParaRPr lang="ru-RU" dirty="0">
              <a:latin typeface="Times New Roman" pitchFamily="18" charset="0"/>
              <a:cs typeface="Arial" pitchFamily="34" charset="0"/>
            </a:endParaRP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7019925" y="4581525"/>
            <a:ext cx="1870075" cy="1223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День открытых дверей</a:t>
            </a: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468" name="AutoShape 11"/>
          <p:cNvCxnSpPr>
            <a:cxnSpLocks noChangeShapeType="1"/>
          </p:cNvCxnSpPr>
          <p:nvPr/>
        </p:nvCxnSpPr>
        <p:spPr bwMode="auto">
          <a:xfrm>
            <a:off x="2627313" y="981075"/>
            <a:ext cx="0" cy="576263"/>
          </a:xfrm>
          <a:prstGeom prst="straightConnector1">
            <a:avLst/>
          </a:prstGeom>
          <a:noFill/>
          <a:ln w="76200">
            <a:solidFill>
              <a:srgbClr val="D99594"/>
            </a:solidFill>
            <a:round/>
            <a:headEnd/>
            <a:tailEnd type="triangle" w="med" len="med"/>
          </a:ln>
        </p:spPr>
      </p:cxnSp>
      <p:cxnSp>
        <p:nvCxnSpPr>
          <p:cNvPr id="19469" name="AutoShape 12"/>
          <p:cNvCxnSpPr>
            <a:cxnSpLocks noChangeShapeType="1"/>
          </p:cNvCxnSpPr>
          <p:nvPr/>
        </p:nvCxnSpPr>
        <p:spPr bwMode="auto">
          <a:xfrm>
            <a:off x="5435600" y="981075"/>
            <a:ext cx="0" cy="576263"/>
          </a:xfrm>
          <a:prstGeom prst="straightConnector1">
            <a:avLst/>
          </a:prstGeom>
          <a:noFill/>
          <a:ln w="76200">
            <a:solidFill>
              <a:srgbClr val="D6E3BC"/>
            </a:solidFill>
            <a:round/>
            <a:headEnd/>
            <a:tailEnd type="triangle" w="med" len="med"/>
          </a:ln>
        </p:spPr>
      </p:cxnSp>
      <p:cxnSp>
        <p:nvCxnSpPr>
          <p:cNvPr id="19470" name="AutoShape 13"/>
          <p:cNvCxnSpPr>
            <a:cxnSpLocks noChangeShapeType="1"/>
          </p:cNvCxnSpPr>
          <p:nvPr/>
        </p:nvCxnSpPr>
        <p:spPr bwMode="auto">
          <a:xfrm>
            <a:off x="7524750" y="981075"/>
            <a:ext cx="0" cy="647700"/>
          </a:xfrm>
          <a:prstGeom prst="straightConnector1">
            <a:avLst/>
          </a:prstGeom>
          <a:noFill/>
          <a:ln w="76200">
            <a:solidFill>
              <a:srgbClr val="FBD4B4"/>
            </a:solidFill>
            <a:round/>
            <a:headEnd/>
            <a:tailEnd type="triangle" w="med" len="med"/>
          </a:ln>
        </p:spPr>
      </p:cxnSp>
      <p:cxnSp>
        <p:nvCxnSpPr>
          <p:cNvPr id="19471" name="AutoShape 14"/>
          <p:cNvCxnSpPr>
            <a:cxnSpLocks noChangeShapeType="1"/>
          </p:cNvCxnSpPr>
          <p:nvPr/>
        </p:nvCxnSpPr>
        <p:spPr bwMode="auto">
          <a:xfrm rot="16200000" flipH="1">
            <a:off x="5580063" y="2276475"/>
            <a:ext cx="2663825" cy="73025"/>
          </a:xfrm>
          <a:prstGeom prst="bentConnector3">
            <a:avLst>
              <a:gd name="adj1" fmla="val 95495"/>
            </a:avLst>
          </a:prstGeom>
          <a:noFill/>
          <a:ln w="76200">
            <a:solidFill>
              <a:srgbClr val="E5B8B7"/>
            </a:solidFill>
            <a:miter lim="800000"/>
            <a:headEnd/>
            <a:tailEnd type="triangle" w="med" len="med"/>
          </a:ln>
        </p:spPr>
      </p:cxnSp>
      <p:cxnSp>
        <p:nvCxnSpPr>
          <p:cNvPr id="19472" name="AutoShape 15"/>
          <p:cNvCxnSpPr>
            <a:cxnSpLocks noChangeShapeType="1"/>
          </p:cNvCxnSpPr>
          <p:nvPr/>
        </p:nvCxnSpPr>
        <p:spPr bwMode="auto">
          <a:xfrm rot="16200000" flipH="1">
            <a:off x="4607719" y="3032919"/>
            <a:ext cx="4464050" cy="360362"/>
          </a:xfrm>
          <a:prstGeom prst="bentConnector3">
            <a:avLst>
              <a:gd name="adj1" fmla="val 98106"/>
            </a:avLst>
          </a:prstGeom>
          <a:noFill/>
          <a:ln w="76200">
            <a:solidFill>
              <a:srgbClr val="B2A1C7"/>
            </a:solidFill>
            <a:miter lim="800000"/>
            <a:headEnd/>
            <a:tailEnd type="triangle" w="med" len="med"/>
          </a:ln>
        </p:spPr>
      </p:cxnSp>
      <p:cxnSp>
        <p:nvCxnSpPr>
          <p:cNvPr id="38" name="AutoShape 15"/>
          <p:cNvCxnSpPr>
            <a:cxnSpLocks noChangeShapeType="1"/>
          </p:cNvCxnSpPr>
          <p:nvPr/>
        </p:nvCxnSpPr>
        <p:spPr bwMode="auto">
          <a:xfrm rot="16200000" flipH="1">
            <a:off x="2015332" y="3032918"/>
            <a:ext cx="4464050" cy="360363"/>
          </a:xfrm>
          <a:prstGeom prst="bentConnector3">
            <a:avLst>
              <a:gd name="adj1" fmla="val 98108"/>
            </a:avLst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 type="triangle" w="med" len="med"/>
          </a:ln>
        </p:spPr>
      </p:cxnSp>
      <p:cxnSp>
        <p:nvCxnSpPr>
          <p:cNvPr id="45" name="AutoShape 14"/>
          <p:cNvCxnSpPr>
            <a:cxnSpLocks noChangeShapeType="1"/>
          </p:cNvCxnSpPr>
          <p:nvPr/>
        </p:nvCxnSpPr>
        <p:spPr bwMode="auto">
          <a:xfrm rot="16200000" flipH="1">
            <a:off x="2951956" y="2240757"/>
            <a:ext cx="2663825" cy="144462"/>
          </a:xfrm>
          <a:prstGeom prst="bentConnector3">
            <a:avLst>
              <a:gd name="adj1" fmla="val 101880"/>
            </a:avLst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 type="triangle" w="med" len="med"/>
          </a:ln>
        </p:spPr>
      </p:cxnSp>
      <p:cxnSp>
        <p:nvCxnSpPr>
          <p:cNvPr id="46" name="AutoShape 14"/>
          <p:cNvCxnSpPr>
            <a:cxnSpLocks noChangeShapeType="1"/>
          </p:cNvCxnSpPr>
          <p:nvPr/>
        </p:nvCxnSpPr>
        <p:spPr bwMode="auto">
          <a:xfrm rot="16200000" flipH="1">
            <a:off x="-36513" y="2276476"/>
            <a:ext cx="2735263" cy="144462"/>
          </a:xfrm>
          <a:prstGeom prst="bentConnector3">
            <a:avLst>
              <a:gd name="adj1" fmla="val 98960"/>
            </a:avLst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 type="triangle" w="med" len="med"/>
          </a:ln>
        </p:spPr>
      </p:cxnSp>
      <p:cxnSp>
        <p:nvCxnSpPr>
          <p:cNvPr id="48" name="AutoShape 15"/>
          <p:cNvCxnSpPr>
            <a:cxnSpLocks noChangeShapeType="1"/>
          </p:cNvCxnSpPr>
          <p:nvPr/>
        </p:nvCxnSpPr>
        <p:spPr bwMode="auto">
          <a:xfrm rot="16200000" flipH="1">
            <a:off x="-935831" y="3032919"/>
            <a:ext cx="4464050" cy="360362"/>
          </a:xfrm>
          <a:prstGeom prst="bentConnector3">
            <a:avLst>
              <a:gd name="adj1" fmla="val 98108"/>
            </a:avLst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116013" y="333375"/>
            <a:ext cx="7704137" cy="8636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28575">
            <a:solidFill>
              <a:srgbClr val="C00000"/>
            </a:solidFill>
            <a:miter lim="800000"/>
            <a:headEnd/>
            <a:tailEnd/>
          </a:ln>
          <a:effectLst>
            <a:outerShdw dist="28398" dir="3806097" algn="ctr" rotWithShape="0">
              <a:srgbClr val="622423">
                <a:alpha val="50000"/>
              </a:srgbClr>
            </a:outerShdw>
          </a:effectLst>
        </p:spPr>
        <p:txBody>
          <a:bodyPr/>
          <a:lstStyle/>
          <a:p>
            <a:pPr algn="ctr">
              <a:spcAft>
                <a:spcPts val="1000"/>
              </a:spcAft>
              <a:defRPr/>
            </a:pPr>
            <a:r>
              <a:rPr lang="ru-RU" sz="2400" dirty="0">
                <a:latin typeface="Times New Roman" pitchFamily="18" charset="0"/>
                <a:cs typeface="Arial" pitchFamily="34" charset="0"/>
              </a:rPr>
              <a:t>Преимущества использования ИКТ при взаимодействии с родителями</a:t>
            </a:r>
          </a:p>
          <a:p>
            <a:pPr>
              <a:spcAft>
                <a:spcPts val="1000"/>
              </a:spcAft>
              <a:defRPr/>
            </a:pPr>
            <a:endParaRPr lang="ru-RU" sz="1100" dirty="0">
              <a:latin typeface="Times New Roman" pitchFamily="18" charset="0"/>
              <a:cs typeface="Arial" pitchFamily="34" charset="0"/>
            </a:endParaRPr>
          </a:p>
          <a:p>
            <a:pPr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116013" y="1268413"/>
            <a:ext cx="3024187" cy="1439862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Развитие сотрудничества между педагогами и родителями посредством общения на страницах сайта (</a:t>
            </a:r>
            <a:r>
              <a:rPr lang="ru-RU" dirty="0" err="1">
                <a:latin typeface="Times New Roman" pitchFamily="18" charset="0"/>
                <a:cs typeface="Arial" pitchFamily="34" charset="0"/>
              </a:rPr>
              <a:t>блога</a:t>
            </a:r>
            <a:r>
              <a:rPr lang="ru-RU" dirty="0">
                <a:latin typeface="Times New Roman" pitchFamily="18" charset="0"/>
                <a:cs typeface="Arial" pitchFamily="34" charset="0"/>
              </a:rPr>
              <a:t>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116013" y="2852738"/>
            <a:ext cx="3024187" cy="9366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BD4B4"/>
              </a:gs>
            </a:gsLst>
            <a:lin ang="54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Педагогическое просвещение родителей (полезные ссылки, статьи)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116013" y="3860800"/>
            <a:ext cx="3024187" cy="17287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Знакомство родителей с деятельностью ДОУ через информирование о предстоящих мероприятиях, новостях, объявлениях, фоторепортажей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1116013" y="5661025"/>
            <a:ext cx="3024187" cy="9366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Своевременное информирование через электронную почту, </a:t>
            </a:r>
            <a:r>
              <a:rPr lang="ru-RU" dirty="0" err="1">
                <a:latin typeface="Times New Roman" pitchFamily="18" charset="0"/>
                <a:cs typeface="Arial" pitchFamily="34" charset="0"/>
              </a:rPr>
              <a:t>вацап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5076825" y="1341438"/>
            <a:ext cx="3743325" cy="136683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CCC0D9"/>
              </a:gs>
            </a:gsLst>
            <a:lin ang="54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Информирование родителей о закономерностях развития и особенностях образования детей дошкольного возраста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076825" y="2781300"/>
            <a:ext cx="3743325" cy="10080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BD4B4"/>
              </a:gs>
            </a:gsLst>
            <a:lin ang="5400000" scaled="1"/>
          </a:gradFill>
          <a:ln w="12700">
            <a:solidFill>
              <a:srgbClr val="FABF8F"/>
            </a:solidFill>
            <a:miter lim="800000"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Возможность проведения мониторинга </a:t>
            </a:r>
            <a:r>
              <a:rPr lang="en-US" dirty="0">
                <a:latin typeface="Times New Roman" pitchFamily="18" charset="0"/>
                <a:cs typeface="Arial" pitchFamily="34" charset="0"/>
              </a:rPr>
              <a:t>online</a:t>
            </a:r>
            <a:r>
              <a:rPr lang="ru-RU" dirty="0">
                <a:latin typeface="Times New Roman" pitchFamily="18" charset="0"/>
                <a:cs typeface="Arial" pitchFamily="34" charset="0"/>
              </a:rPr>
              <a:t> (</a:t>
            </a:r>
            <a:r>
              <a:rPr lang="ru-RU" dirty="0" err="1">
                <a:latin typeface="Times New Roman" pitchFamily="18" charset="0"/>
                <a:cs typeface="Arial" pitchFamily="34" charset="0"/>
              </a:rPr>
              <a:t>опросники</a:t>
            </a:r>
            <a:r>
              <a:rPr lang="ru-RU" dirty="0">
                <a:latin typeface="Times New Roman" pitchFamily="18" charset="0"/>
                <a:cs typeface="Arial" pitchFamily="34" charset="0"/>
              </a:rPr>
              <a:t>, анкетирование)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5076825" y="3860800"/>
            <a:ext cx="3743325" cy="172878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6DDE8"/>
              </a:gs>
            </a:gsLst>
            <a:lin ang="5400000" scaled="1"/>
          </a:gradFill>
          <a:ln w="12700">
            <a:solidFill>
              <a:srgbClr val="92CDDC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Размещение полезной информации интересной для родителей и детей: смешные высказывания детей, лучшие рисунки, поделки, тексты песен и стихотворений для разучивания дома</a:t>
            </a: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5076825" y="5661025"/>
            <a:ext cx="3743325" cy="9366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6E3BC"/>
              </a:gs>
            </a:gsLst>
            <a:lin ang="5400000" scaled="1"/>
          </a:gradFill>
          <a:ln w="12700">
            <a:solidFill>
              <a:srgbClr val="C2D69B"/>
            </a:solidFill>
            <a:miter lim="800000"/>
            <a:headEnd/>
            <a:tailEnd/>
          </a:ln>
          <a:effectLst>
            <a:outerShdw dist="28398" dir="3806097" algn="ctr" rotWithShape="0">
              <a:srgbClr val="4E6128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dirty="0">
                <a:latin typeface="Times New Roman" pitchFamily="18" charset="0"/>
                <a:cs typeface="Arial" pitchFamily="34" charset="0"/>
              </a:rPr>
              <a:t>Непосредственный обмен видео-фотоматериалами на страницах сайта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371" name="AutoShape 11"/>
          <p:cNvCxnSpPr>
            <a:cxnSpLocks noChangeShapeType="1"/>
          </p:cNvCxnSpPr>
          <p:nvPr/>
        </p:nvCxnSpPr>
        <p:spPr bwMode="auto">
          <a:xfrm>
            <a:off x="4643438" y="1268413"/>
            <a:ext cx="0" cy="5329237"/>
          </a:xfrm>
          <a:prstGeom prst="straightConnector1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15372" name="AutoShape 12"/>
          <p:cNvCxnSpPr>
            <a:cxnSpLocks noChangeShapeType="1"/>
          </p:cNvCxnSpPr>
          <p:nvPr/>
        </p:nvCxnSpPr>
        <p:spPr bwMode="auto">
          <a:xfrm>
            <a:off x="4140200" y="2708275"/>
            <a:ext cx="936625" cy="0"/>
          </a:xfrm>
          <a:prstGeom prst="straightConnector1">
            <a:avLst/>
          </a:prstGeom>
          <a:noFill/>
          <a:ln w="38100">
            <a:solidFill>
              <a:srgbClr val="B2A1C7"/>
            </a:solidFill>
            <a:round/>
            <a:headEnd/>
            <a:tailEnd/>
          </a:ln>
        </p:spPr>
      </p:cxnSp>
      <p:cxnSp>
        <p:nvCxnSpPr>
          <p:cNvPr id="15373" name="AutoShape 13"/>
          <p:cNvCxnSpPr>
            <a:cxnSpLocks noChangeShapeType="1"/>
          </p:cNvCxnSpPr>
          <p:nvPr/>
        </p:nvCxnSpPr>
        <p:spPr bwMode="auto">
          <a:xfrm>
            <a:off x="4140200" y="6597650"/>
            <a:ext cx="936625" cy="0"/>
          </a:xfrm>
          <a:prstGeom prst="straightConnector1">
            <a:avLst/>
          </a:prstGeom>
          <a:noFill/>
          <a:ln w="38100">
            <a:solidFill>
              <a:srgbClr val="D6E3BC"/>
            </a:solidFill>
            <a:round/>
            <a:headEnd/>
            <a:tailEnd/>
          </a:ln>
        </p:spPr>
      </p:cxnSp>
      <p:cxnSp>
        <p:nvCxnSpPr>
          <p:cNvPr id="15374" name="AutoShape 14"/>
          <p:cNvCxnSpPr>
            <a:cxnSpLocks noChangeShapeType="1"/>
          </p:cNvCxnSpPr>
          <p:nvPr/>
        </p:nvCxnSpPr>
        <p:spPr bwMode="auto">
          <a:xfrm>
            <a:off x="4140200" y="5589588"/>
            <a:ext cx="936625" cy="0"/>
          </a:xfrm>
          <a:prstGeom prst="straightConnector1">
            <a:avLst/>
          </a:prstGeom>
          <a:noFill/>
          <a:ln w="38100">
            <a:solidFill>
              <a:srgbClr val="92CDDC"/>
            </a:solidFill>
            <a:round/>
            <a:headEnd/>
            <a:tailEnd/>
          </a:ln>
        </p:spPr>
      </p:cxnSp>
      <p:cxnSp>
        <p:nvCxnSpPr>
          <p:cNvPr id="15375" name="AutoShape 15"/>
          <p:cNvCxnSpPr>
            <a:cxnSpLocks noChangeShapeType="1"/>
          </p:cNvCxnSpPr>
          <p:nvPr/>
        </p:nvCxnSpPr>
        <p:spPr bwMode="auto">
          <a:xfrm>
            <a:off x="4140200" y="3789363"/>
            <a:ext cx="936625" cy="0"/>
          </a:xfrm>
          <a:prstGeom prst="straightConnector1">
            <a:avLst/>
          </a:prstGeom>
          <a:noFill/>
          <a:ln w="38100">
            <a:solidFill>
              <a:srgbClr val="FABF8F"/>
            </a:solidFill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332657"/>
            <a:ext cx="7272808" cy="1494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      Игра с молодыми педагогами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Брейнсторминг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«Взаимодействие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педагогов ДОУ с семьями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воспитанников»</a:t>
            </a:r>
            <a:endParaRPr lang="ru-RU" sz="2400" b="1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33053" y="1484784"/>
            <a:ext cx="7920880" cy="4434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75"/>
              </a:spcAft>
            </a:pPr>
            <a:endParaRPr lang="ru-RU" sz="2000" dirty="0" smtClean="0">
              <a:solidFill>
                <a:srgbClr val="333333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1.Работа в подгруппах</a:t>
            </a:r>
          </a:p>
          <a:p>
            <a:pPr algn="just">
              <a:lnSpc>
                <a:spcPct val="115000"/>
              </a:lnSpc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Наставник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Я предлагаю объединиться в две группы. 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«Генераторы идей» 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«Аналитики».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Та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группа, символ которой включенная лампочка – это 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генераторы идей.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Их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задача предложить как можно больше различных форм взаимодействия ДОУ и семьи, пусть даже самых фантастических. </a:t>
            </a:r>
          </a:p>
          <a:p>
            <a:pPr algn="just">
              <a:lnSpc>
                <a:spcPct val="115000"/>
              </a:lnSpc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Та 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группа, символ которой знак вопроса – </a:t>
            </a:r>
            <a:r>
              <a:rPr lang="ru-RU" sz="20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это аналитики</a:t>
            </a:r>
            <a:r>
              <a:rPr lang="ru-RU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Их задача – обсуждение актуальности и реальности воплощения предложенных форм взаимодействия в практической деятельности.</a:t>
            </a:r>
            <a:endParaRPr lang="ru-RU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2000" dirty="0">
                <a:solidFill>
                  <a:srgbClr val="333333"/>
                </a:solidFill>
                <a:latin typeface="Calibri"/>
                <a:ea typeface="Times New Roman"/>
                <a:cs typeface="Helvetica"/>
              </a:rPr>
              <a:t> 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5" name="Рисунок 14" descr="C:\Users\Елена\Desktop\png-clipart-light-bulb-illustration-incandescent-light-bulb-lamp-cartoon-light-switch-light-fixture-tex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534" y="1305421"/>
            <a:ext cx="1234691" cy="1044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Елена\Desktop\1645007984_4-kartinkin-net-p-kartinki-znak-voprosa-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764" y="5085184"/>
            <a:ext cx="1562100" cy="1249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295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332657"/>
            <a:ext cx="7272808" cy="1494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            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Игра с молодыми педагогами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Брейнсторминг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«Взаимодействие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педагогов ДОУ с семьями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воспитанников»</a:t>
            </a:r>
            <a:endParaRPr lang="ru-RU" sz="2400" b="1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33053" y="1484784"/>
            <a:ext cx="7920880" cy="5161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675"/>
              </a:spcAft>
            </a:pPr>
            <a:endParaRPr lang="ru-RU" sz="2000" dirty="0" smtClean="0">
              <a:solidFill>
                <a:srgbClr val="333333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24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1.Работа в группах:</a:t>
            </a: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2000" dirty="0">
                <a:solidFill>
                  <a:srgbClr val="333333"/>
                </a:solidFill>
                <a:latin typeface="Calibri"/>
                <a:ea typeface="Times New Roman"/>
                <a:cs typeface="Helvetica"/>
              </a:rPr>
              <a:t> 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Общее обсуждение каждой отобранной аналитиками формы взаимодействия.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Педагогам для обсуждения предлагается отдельно каждая форма взаимодействия с родителями, из числа одобренных аналитиками.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Затем для обсуждения предлагаются те формы, которые аналитиками были отвергнуты.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2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Все темы записываются на доске.</a:t>
            </a:r>
            <a:endParaRPr lang="ru-RU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5" name="Рисунок 14" descr="C:\Users\Елена\Desktop\png-clipart-light-bulb-illustration-incandescent-light-bulb-lamp-cartoon-light-switch-light-fixture-tex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157193"/>
            <a:ext cx="1442252" cy="1176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Елена\Desktop\1645007984_4-kartinkin-net-p-kartinki-znak-voprosa-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412" y="1319366"/>
            <a:ext cx="1296144" cy="10270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041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260350"/>
            <a:ext cx="7956550" cy="119697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Направления по вовлечению родителей  в совместную деятельность с ДОУ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3124665"/>
              </p:ext>
            </p:extLst>
          </p:nvPr>
        </p:nvGraphicFramePr>
        <p:xfrm>
          <a:off x="1043608" y="1124744"/>
          <a:ext cx="784887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260350"/>
            <a:ext cx="7956550" cy="119697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Условия для успешного взаимодействия педагога с родителями .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579296" cy="5877272"/>
          </a:xfrm>
        </p:spPr>
        <p:txBody>
          <a:bodyPr/>
          <a:lstStyle/>
          <a:p>
            <a:pPr algn="just">
              <a:spcAft>
                <a:spcPts val="675"/>
              </a:spcAft>
            </a:pPr>
            <a:r>
              <a:rPr lang="ru-RU" dirty="0" smtClean="0">
                <a:solidFill>
                  <a:srgbClr val="333333"/>
                </a:solidFill>
                <a:latin typeface="Helvetica"/>
                <a:ea typeface="Times New Roman"/>
                <a:cs typeface="Helvetica"/>
              </a:rPr>
              <a:t>- </a:t>
            </a: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взаимное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доверие во взаимоотношениях между педагогом и родителями;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675"/>
              </a:spcAft>
            </a:pP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соблюдение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такта, чуткости, отзывчивости по отношению к родителям;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675"/>
              </a:spcAft>
            </a:pP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учет своеобразия условий жизни каждой семьи, возраста родителей, уровня подготовленности в вопросах воспитания;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675"/>
              </a:spcAft>
            </a:pP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сочетание индивидуального подхода к каждой семье с организацией работы со всеми родителями группы;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675"/>
              </a:spcAft>
            </a:pP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взаимосвязь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разных форм работы с родителями;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675"/>
              </a:spcAft>
            </a:pP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доступность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предлагаемой информации;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675"/>
              </a:spcAft>
            </a:pP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одновременное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влияние на родителей и на детей;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spcAft>
                <a:spcPts val="675"/>
              </a:spcAft>
            </a:pPr>
            <a:r>
              <a:rPr lang="ru-RU" sz="2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-обеспечение </a:t>
            </a:r>
            <a:r>
              <a:rPr lang="ru-RU" sz="2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работе в родителями определенной последовательности, системы.</a:t>
            </a:r>
            <a:endParaRPr lang="ru-RU" sz="2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245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260350"/>
            <a:ext cx="7956550" cy="119697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Обзор методической литературы 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Елена\Desktop\IMG_20220708_0935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837" y="774113"/>
            <a:ext cx="2055862" cy="274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Елена\Desktop\IMG_20220708_0935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390" y="863815"/>
            <a:ext cx="1988586" cy="265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Елена\Desktop\IMG_20220708_0935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676905"/>
            <a:ext cx="2128577" cy="283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Елена\Desktop\IMG_20220708_0935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683" y="3634688"/>
            <a:ext cx="216024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09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70C0"/>
      </a:hlink>
      <a:folHlink>
        <a:srgbClr val="0070C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579</Words>
  <Application>Microsoft Office PowerPoint</Application>
  <PresentationFormat>Экран (4:3)</PresentationFormat>
  <Paragraphs>75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1_Тема Office</vt:lpstr>
      <vt:lpstr>Презентация PowerPoint</vt:lpstr>
      <vt:lpstr>Цель  взаимодействия  педагогов с родителями</vt:lpstr>
      <vt:lpstr>Задачи   взаимодействия  педагогов с родителями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Направления по вовлечению родителей  в совместную деятельность с ДОУ</vt:lpstr>
      <vt:lpstr>Условия для успешного взаимодействия педагога с родителями .</vt:lpstr>
      <vt:lpstr>Обзор методической литературы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Елена</cp:lastModifiedBy>
  <cp:revision>61</cp:revision>
  <dcterms:created xsi:type="dcterms:W3CDTF">2014-07-06T18:18:01Z</dcterms:created>
  <dcterms:modified xsi:type="dcterms:W3CDTF">2022-08-11T06:24:24Z</dcterms:modified>
</cp:coreProperties>
</file>