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6" r:id="rId8"/>
    <p:sldId id="268" r:id="rId9"/>
    <p:sldId id="278" r:id="rId10"/>
    <p:sldId id="279" r:id="rId11"/>
    <p:sldId id="275" r:id="rId12"/>
    <p:sldId id="277" r:id="rId13"/>
    <p:sldId id="273" r:id="rId14"/>
    <p:sldId id="280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0600" y="381000"/>
            <a:ext cx="78486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Общие сведения о декоративных питомниках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676400"/>
            <a:ext cx="7406640" cy="762000"/>
          </a:xfrm>
        </p:spPr>
        <p:txBody>
          <a:bodyPr>
            <a:normAutofit/>
          </a:bodyPr>
          <a:lstStyle/>
          <a:p>
            <a:r>
              <a:rPr lang="ru-RU" b="1" dirty="0" smtClean="0"/>
              <a:t>Тема: Типы и назначения питомников</a:t>
            </a:r>
          </a:p>
        </p:txBody>
      </p:sp>
      <p:pic>
        <p:nvPicPr>
          <p:cNvPr id="15362" name="Picture 2" descr="http://www.landscape-industry.ru/images/photos/land__51964cf6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362200"/>
            <a:ext cx="6139719" cy="345713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953000" y="6096000"/>
            <a:ext cx="38100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Преподаватель </a:t>
            </a:r>
            <a:r>
              <a:rPr lang="ru-RU" dirty="0" smtClean="0"/>
              <a:t>ГБПОУ ВО «ХЛК им. Г.Ф. Морозова» </a:t>
            </a:r>
            <a:r>
              <a:rPr lang="ru-RU" dirty="0" err="1" smtClean="0"/>
              <a:t>Круподерова</a:t>
            </a:r>
            <a:r>
              <a:rPr lang="ru-RU" dirty="0" smtClean="0"/>
              <a:t> </a:t>
            </a:r>
            <a:r>
              <a:rPr lang="ru-RU" dirty="0" smtClean="0"/>
              <a:t>Т.Г.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1. Виды питомников.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0600" y="762000"/>
            <a:ext cx="7943088" cy="54864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Декоративные питомники - это, как правило, крупные механизированные хозяйства, призванные выращивать различные виды саженцев деревьев и кустарников, используемых для озеленения. </a:t>
            </a:r>
          </a:p>
          <a:p>
            <a:r>
              <a:rPr lang="ru-RU" dirty="0" smtClean="0"/>
              <a:t>По срокам функционирования питомники бывают временные и постоянные. </a:t>
            </a:r>
          </a:p>
          <a:p>
            <a:r>
              <a:rPr lang="ru-RU" b="1" u="sng" dirty="0" smtClean="0">
                <a:solidFill>
                  <a:schemeClr val="accent5">
                    <a:lumMod val="50000"/>
                  </a:schemeClr>
                </a:solidFill>
              </a:rPr>
              <a:t>Временные</a:t>
            </a:r>
            <a:r>
              <a:rPr lang="ru-RU" dirty="0" smtClean="0"/>
              <a:t> питомники имеют площадь обычно 2-5 га, создаются на период строительства крупных парков на срок до 5 лет на самой территории объекта. </a:t>
            </a:r>
          </a:p>
          <a:p>
            <a:r>
              <a:rPr lang="ru-RU" b="1" u="sng" dirty="0" smtClean="0">
                <a:solidFill>
                  <a:schemeClr val="accent5">
                    <a:lumMod val="50000"/>
                  </a:schemeClr>
                </a:solidFill>
              </a:rPr>
              <a:t>Постоянные</a:t>
            </a:r>
            <a:r>
              <a:rPr lang="ru-RU" dirty="0" smtClean="0"/>
              <a:t> питомники организуются на срок не менее 25 — 50 лет, их площадь может быть:</a:t>
            </a:r>
          </a:p>
          <a:p>
            <a:r>
              <a:rPr lang="ru-RU" dirty="0" smtClean="0"/>
              <a:t>1.  до 25 га — </a:t>
            </a:r>
            <a:r>
              <a:rPr lang="ru-RU" b="1" i="1" dirty="0" smtClean="0">
                <a:solidFill>
                  <a:srgbClr val="800000"/>
                </a:solidFill>
              </a:rPr>
              <a:t>малые питомники</a:t>
            </a:r>
            <a:r>
              <a:rPr lang="ru-RU" dirty="0" smtClean="0"/>
              <a:t>, </a:t>
            </a:r>
          </a:p>
          <a:p>
            <a:r>
              <a:rPr lang="ru-RU" dirty="0" smtClean="0"/>
              <a:t>2. до 100 га — </a:t>
            </a:r>
            <a:r>
              <a:rPr lang="ru-RU" b="1" i="1" dirty="0" smtClean="0">
                <a:solidFill>
                  <a:srgbClr val="800000"/>
                </a:solidFill>
              </a:rPr>
              <a:t>средние</a:t>
            </a:r>
            <a:r>
              <a:rPr lang="ru-RU" dirty="0" smtClean="0"/>
              <a:t>, </a:t>
            </a:r>
          </a:p>
          <a:p>
            <a:r>
              <a:rPr lang="ru-RU" dirty="0" smtClean="0"/>
              <a:t>3. более 100 га (300 — 400 га) — </a:t>
            </a:r>
            <a:r>
              <a:rPr lang="ru-RU" b="1" i="1" dirty="0" smtClean="0">
                <a:solidFill>
                  <a:srgbClr val="800000"/>
                </a:solidFill>
              </a:rPr>
              <a:t>крупные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04800" y="152400"/>
            <a:ext cx="8839200" cy="38862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По подчиненности имеются питомники федеральной собственности, муниципальной собственности и частные. </a:t>
            </a:r>
          </a:p>
          <a:p>
            <a:r>
              <a:rPr lang="ru-RU" dirty="0" smtClean="0"/>
              <a:t>Питомники  имеющие которых узкое направление деятельности: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 питомники, которые обслуживают железные и шоссейные дороги, выпускающие неширокий ассортимент растений;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 интродукционные питомники при ботанических садах;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 питомники для выращивания посадочного материала для мемориальных объектов;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 питомники, выращивающие одну породу (розы или сирени); </a:t>
            </a:r>
          </a:p>
          <a:p>
            <a:pPr marL="596646" indent="-514350">
              <a:buFont typeface="+mj-lt"/>
              <a:buAutoNum type="arabicPeriod"/>
            </a:pPr>
            <a:r>
              <a:rPr lang="ru-RU" dirty="0" smtClean="0"/>
              <a:t>выращивающие растения только в </a:t>
            </a:r>
            <a:r>
              <a:rPr lang="en-US" dirty="0" smtClean="0"/>
              <a:t>III</a:t>
            </a:r>
            <a:r>
              <a:rPr lang="ru-RU" dirty="0" smtClean="0"/>
              <a:t> школе при завозе посадочного материала из других хозяйств.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http://www.berberis.ru/portfolio/pitomnik/5.jpg"/>
          <p:cNvPicPr>
            <a:picLocks noChangeAspect="1" noChangeArrowheads="1"/>
          </p:cNvPicPr>
          <p:nvPr/>
        </p:nvPicPr>
        <p:blipFill>
          <a:blip r:embed="rId2" cstate="print"/>
          <a:srcRect t="17333"/>
          <a:stretch>
            <a:fillRect/>
          </a:stretch>
        </p:blipFill>
        <p:spPr bwMode="auto">
          <a:xfrm>
            <a:off x="2209800" y="3810000"/>
            <a:ext cx="5334000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91600" cy="102076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2. Задачи питомников декоративных древесных пород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371600"/>
            <a:ext cx="8991600" cy="5334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1) сокращение сроков выращивания на основе современных достижений науки;</a:t>
            </a:r>
          </a:p>
          <a:p>
            <a:r>
              <a:rPr lang="ru-RU" sz="2400" dirty="0" smtClean="0"/>
              <a:t> 2) создание технологий, обеспечивающих выпуск посадочного материала в любой сезон года в готовом для посадки состоянии; </a:t>
            </a:r>
          </a:p>
          <a:p>
            <a:r>
              <a:rPr lang="ru-RU" sz="2400" dirty="0" smtClean="0"/>
              <a:t>3) повышение уровня механизации производственных процессов на всех этапах выращивания растений;</a:t>
            </a:r>
          </a:p>
          <a:p>
            <a:r>
              <a:rPr lang="ru-RU" sz="2400" dirty="0" smtClean="0"/>
              <a:t>4) создание технологии контейнерного производства в конкретных климатических условиях страны;</a:t>
            </a:r>
          </a:p>
          <a:p>
            <a:r>
              <a:rPr lang="ru-RU" sz="2400" dirty="0" smtClean="0"/>
              <a:t> 5) создание холодильных комплексов для хранения саженцев в питомниках и перевозки их к месту посадки;</a:t>
            </a:r>
          </a:p>
          <a:p>
            <a:r>
              <a:rPr lang="ru-RU" sz="2400" dirty="0" smtClean="0"/>
              <a:t> 6) использование в процессе выращивания растений закрытого грунта, почвенного подогрева, туманообразующих установок;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reencom.ru/img/work/article/a_361_21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533400"/>
            <a:ext cx="8425132" cy="5581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819150" y="76200"/>
            <a:ext cx="8324850" cy="61722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Питомники могут:</a:t>
            </a:r>
          </a:p>
          <a:p>
            <a:r>
              <a:rPr lang="ru-RU" dirty="0" smtClean="0"/>
              <a:t> специализироваться на определенном ассортименте — красивоцветущие кустарники, хвойные деревья, вечнозеленые кустарники, пальмы и др.; </a:t>
            </a:r>
          </a:p>
          <a:p>
            <a:r>
              <a:rPr lang="ru-RU" dirty="0" smtClean="0"/>
              <a:t>ограничиваться определенным этапом выращивания разных видов растений, например размножением семенным пли вегетативным; </a:t>
            </a:r>
          </a:p>
          <a:p>
            <a:r>
              <a:rPr lang="ru-RU" dirty="0" smtClean="0"/>
              <a:t>выращивать только привитые растения разного характера и пр. </a:t>
            </a:r>
          </a:p>
          <a:p>
            <a:r>
              <a:rPr lang="ru-RU" dirty="0" smtClean="0"/>
              <a:t>Но практически в большинстве питомников выращиваются разные виды деревьев и кустарников и осуществляется весь цикл работ от размножения до выпуска растений для озеленения.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barvinoklend.ru/d/136536/d/sdc10683_1.jpg"/>
          <p:cNvPicPr>
            <a:picLocks noChangeAspect="1" noChangeArrowheads="1"/>
          </p:cNvPicPr>
          <p:nvPr/>
        </p:nvPicPr>
        <p:blipFill>
          <a:blip r:embed="rId2" cstate="print"/>
          <a:srcRect r="14176" b="9195"/>
          <a:stretch>
            <a:fillRect/>
          </a:stretch>
        </p:blipFill>
        <p:spPr bwMode="auto">
          <a:xfrm>
            <a:off x="228600" y="533400"/>
            <a:ext cx="4267200" cy="6019801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http://www.greencom.ru/img/work/article/a_228_839.JPG"/>
          <p:cNvPicPr>
            <a:picLocks noChangeAspect="1" noChangeArrowheads="1"/>
          </p:cNvPicPr>
          <p:nvPr/>
        </p:nvPicPr>
        <p:blipFill>
          <a:blip r:embed="rId3" cstate="print"/>
          <a:srcRect l="25000" r="8000"/>
          <a:stretch>
            <a:fillRect/>
          </a:stretch>
        </p:blipFill>
        <p:spPr bwMode="auto">
          <a:xfrm>
            <a:off x="4724400" y="152400"/>
            <a:ext cx="4267200" cy="5826369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3.Отделы питомника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85800" y="762000"/>
            <a:ext cx="8247888" cy="5486400"/>
          </a:xfrm>
        </p:spPr>
        <p:txBody>
          <a:bodyPr>
            <a:normAutofit/>
          </a:bodyPr>
          <a:lstStyle/>
          <a:p>
            <a:r>
              <a:rPr lang="ru-RU" dirty="0" smtClean="0"/>
              <a:t>От характера выращиваемого материала — конечных размеров выпускаемых растений, ассортимента — зависят технологические схемы выращивания растении разных групп: деревьев, кустарников, привитых форм и др., которые в свою очередь влияют на структуру питомника и организацию его территории. 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0"/>
            <a:ext cx="7499350" cy="5334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Схема питомника </a:t>
            </a:r>
            <a:endParaRPr lang="ru-RU" dirty="0"/>
          </a:p>
        </p:txBody>
      </p:sp>
      <p:pic>
        <p:nvPicPr>
          <p:cNvPr id="1026" name="Picture 2" descr="http://xreferat.ru/image/13/1304784933_1.jpg"/>
          <p:cNvPicPr>
            <a:picLocks noChangeAspect="1" noChangeArrowheads="1"/>
          </p:cNvPicPr>
          <p:nvPr/>
        </p:nvPicPr>
        <p:blipFill>
          <a:blip r:embed="rId2" cstate="print"/>
          <a:srcRect t="5128" r="599"/>
          <a:stretch>
            <a:fillRect/>
          </a:stretch>
        </p:blipFill>
        <p:spPr bwMode="auto">
          <a:xfrm>
            <a:off x="1143000" y="533400"/>
            <a:ext cx="6400800" cy="61968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landscape-industry.ru/images/photos/land__1ac411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066800"/>
            <a:ext cx="8627151" cy="485775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7" name="Прямоугольник 6"/>
          <p:cNvSpPr/>
          <p:nvPr/>
        </p:nvSpPr>
        <p:spPr>
          <a:xfrm>
            <a:off x="914400" y="0"/>
            <a:ext cx="6858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Питомник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Выбор места для питомника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Участок для питомника должен быть ровным или с уклоном, не превышающим 2-3° , располагаться по возможности в центре обслуживаемого района посадок, вблизи населенного пункта и иметь хорошие подъездные дороги. </a:t>
            </a:r>
          </a:p>
          <a:p>
            <a:r>
              <a:rPr lang="ru-RU" dirty="0" smtClean="0"/>
              <a:t>Предварительно путем специального обследования устанавливают степень зараженности почвы вредителями, опасными для выращиваемых растений: личинками майского жука, проволочниками, медведкой и другими, а также сорными травами.</a:t>
            </a:r>
          </a:p>
          <a:p>
            <a:r>
              <a:rPr lang="ru-RU" dirty="0" smtClean="0"/>
              <a:t>После выбора территории для питомника при помощи теодолита производят горизонтальную съемку участка и закрепляют его границы межевыми знаками. Для характеристики рельефа участка делают вертикальную съемку нивелиром. Полученный план местности и план вертикальной съемки служат основой для организации питомника.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11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609600"/>
            <a:ext cx="8781288" cy="624840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Основные дороги прокладывают в двух взаимно перпендикулярных направлениях на расстоянии 200-500 м одна от другой, ширина их 8-10 м, они служат для перевозки на автомашинах всевозможных грузов, для проезда тракторов и  машин.</a:t>
            </a:r>
          </a:p>
          <a:p>
            <a:r>
              <a:rPr lang="ru-RU" dirty="0" smtClean="0"/>
              <a:t>Второстепенные дороги обычно грунтовые шириной 4-6 м, прокладываются на длинной стороне поля и обеспечивают проезд в одном направлении.</a:t>
            </a:r>
          </a:p>
          <a:p>
            <a:r>
              <a:rPr lang="ru-RU" dirty="0" smtClean="0"/>
              <a:t>Окружная дорога идет вокруг питомника, ширина ее 8-10 м, она связывает все внутренние дороги. Все дороги должны содержаться в чистоте и быть свободными от сорняков.</a:t>
            </a:r>
          </a:p>
          <a:p>
            <a:r>
              <a:rPr lang="ru-RU" dirty="0" smtClean="0"/>
              <a:t>При размещении хозяйственных частей питомника необходимо учитывать рельеф, почвенные разности, обеспеченность водой и т. д. Участки с лучшими по структуре и механическому составу достаточно плодородными почвами, ровным рельефом, лучшими экспозициями, защищенные от действия ветров, должны отводиться под посевное отделение и плодово-ягодные школы. Эту площадь разбивают на поля севооборотов, которым придается форма прямоугольников с соотношением сторон 1:3 для удобства применения машин. Длина поля принимается 200-500 м, ширина -70-150 м.</a:t>
            </a:r>
          </a:p>
          <a:p>
            <a:r>
              <a:rPr lang="ru-RU" dirty="0" smtClean="0"/>
              <a:t>Если на территории питомника предусматривается закладка плантации тополей и ив, то их следует размещать в наиболее влагоемких, пониженных местах. Усадьба располагается или в центре питомника, или при въезде, у основной дороги.</a:t>
            </a:r>
          </a:p>
          <a:p>
            <a:r>
              <a:rPr lang="ru-RU" dirty="0" smtClean="0"/>
              <a:t>Для защиты питомника от юго-восточных и восточных суховеев и для предохранения посевов от выдувания по окружной границе из быстрорастущих древесных пород закладываются защитные лесные полосы, из трех-пяти рядов шириной 6-11 м.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152400"/>
            <a:ext cx="7257288" cy="4572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dirty="0" smtClean="0"/>
              <a:t>Отделы питомника и их назначение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609600"/>
            <a:ext cx="8628888" cy="56388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Территорию средних и крупных древесно-декоративных питомников разбивают обычно на четыре основных отдела:</a:t>
            </a:r>
          </a:p>
          <a:p>
            <a:r>
              <a:rPr lang="ru-RU" dirty="0" smtClean="0"/>
              <a:t> 1) размножения;</a:t>
            </a:r>
          </a:p>
          <a:p>
            <a:r>
              <a:rPr lang="ru-RU" dirty="0" smtClean="0"/>
              <a:t> 2) формирования;</a:t>
            </a:r>
          </a:p>
          <a:p>
            <a:r>
              <a:rPr lang="ru-RU" dirty="0" smtClean="0"/>
              <a:t> 3) маточный;</a:t>
            </a:r>
          </a:p>
          <a:p>
            <a:r>
              <a:rPr lang="ru-RU" dirty="0" smtClean="0"/>
              <a:t> 4) хозяйственный.</a:t>
            </a:r>
          </a:p>
          <a:p>
            <a:r>
              <a:rPr lang="ru-RU" dirty="0" smtClean="0"/>
              <a:t> В зависимости от задания по выращиванию посадочного материала определенных групп пород в производственных отделах питомника выделяют соответствующие хозяйственные части - отделы и школы.</a:t>
            </a:r>
          </a:p>
          <a:p>
            <a:r>
              <a:rPr lang="ru-RU" dirty="0" smtClean="0"/>
              <a:t> Так, в отделе размножения выращивают 1-2-летний посадочный материал.</a:t>
            </a:r>
          </a:p>
          <a:p>
            <a:r>
              <a:rPr lang="ru-RU" dirty="0" smtClean="0"/>
              <a:t> В нем имеется три отделения:</a:t>
            </a:r>
          </a:p>
          <a:p>
            <a:r>
              <a:rPr lang="ru-RU" dirty="0" smtClean="0"/>
              <a:t> посевное,</a:t>
            </a:r>
          </a:p>
          <a:p>
            <a:r>
              <a:rPr lang="ru-RU" dirty="0" smtClean="0"/>
              <a:t> черенкования</a:t>
            </a:r>
          </a:p>
          <a:p>
            <a:r>
              <a:rPr lang="ru-RU" dirty="0" smtClean="0"/>
              <a:t> и пикировочное.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Посевное отделение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посевном отделении из посеянных в грунт семян выращивают сеянцы, в отделении черенкования посадочный материал выращивают вегетативным способом - зелеными или одревесневшими черенками, а в пикировочном - путем пикировки развивают у сеянцев хорошую разветвленную корневую систему.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324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Отдел размножения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В отделе размножения производят посев семян и укоренение черенков. Здесь также может быть пикировочный участок в открытом грунте. К отделу размножения относятся и </a:t>
            </a:r>
            <a:r>
              <a:rPr lang="ru-RU" dirty="0" err="1" smtClean="0"/>
              <a:t>отводковые</a:t>
            </a:r>
            <a:r>
              <a:rPr lang="ru-RU" dirty="0" smtClean="0"/>
              <a:t> плантации. Выращивают растения 1 — 3 года, что зависит от биологических особенностей растения и от способа размножения. Из отдела размножения растения пересаживают в отдел формирования.</a:t>
            </a:r>
          </a:p>
          <a:p>
            <a:r>
              <a:rPr lang="ru-RU" dirty="0" smtClean="0"/>
              <a:t>Основная задача в отделе формирования — получение растений с определенными размерами и формами кроны, штамба и корневой системы в соответствии ГОСТ 24909—81, 25769—83, 26869—86. В этом отделе растения периодически пересаживают, увеличивая каждый раз площади питания. Процесс пересадок называется </a:t>
            </a:r>
            <a:r>
              <a:rPr lang="ru-RU" dirty="0" err="1" smtClean="0"/>
              <a:t>перешколиванием</a:t>
            </a:r>
            <a:r>
              <a:rPr lang="ru-RU" dirty="0" smtClean="0"/>
              <a:t>, а участки, на которые пересаживают деревья и кустарники, — школами. В отдел формирования поступают растения из отдела размножения в возрасте 1 — 3 года.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6489192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Отдел формирования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 отделе формирования обычно имеются три школы (</a:t>
            </a:r>
            <a:r>
              <a:rPr lang="en-US" dirty="0" smtClean="0"/>
              <a:t>I</a:t>
            </a:r>
            <a:r>
              <a:rPr lang="ru-RU" dirty="0" smtClean="0"/>
              <a:t>, </a:t>
            </a:r>
            <a:r>
              <a:rPr lang="en-US" dirty="0" smtClean="0"/>
              <a:t>II</a:t>
            </a:r>
            <a:r>
              <a:rPr lang="ru-RU" dirty="0" smtClean="0"/>
              <a:t>, </a:t>
            </a:r>
            <a:r>
              <a:rPr lang="en-US" dirty="0" smtClean="0"/>
              <a:t>III</a:t>
            </a:r>
            <a:r>
              <a:rPr lang="ru-RU" dirty="0" smtClean="0"/>
              <a:t>), но иногда бывает и четвертая (</a:t>
            </a:r>
            <a:r>
              <a:rPr lang="en-US" dirty="0" smtClean="0"/>
              <a:t>IV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В зависимости от особенностей роста пород и связанной с этим агротехники выращивания школы подразделяют на: школы быстро-, умеренно- и медленнорастущих лиственных деревьев; школы быстро- и медленнорастущих хвойных деревьев; школы быстро- и медленнорастущих лиственно-декоративных кустарников; школы красивоцветущих медленно- и быстрорастущих кустарников; школы привитых роз; привитых сиреней; привитых форм других видов; школа хвойных кустарников; школа архитектурных форм (стриже­ных) кустарников. Могут быть выделены и другие школы. Главный показатель для отнесения растений в ту или иную школу — про­должительность их выращивания и относительно одинаковая тех­нология выращивания.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643</TotalTime>
  <Words>1144</Words>
  <Application>Microsoft Office PowerPoint</Application>
  <PresentationFormat>Экран (4:3)</PresentationFormat>
  <Paragraphs>64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Солнцестояние</vt:lpstr>
      <vt:lpstr>                    Общие сведения о декоративных питомниках  </vt:lpstr>
      <vt:lpstr> 1. Виды питомников.  </vt:lpstr>
      <vt:lpstr>Слайд 3</vt:lpstr>
      <vt:lpstr>2. Задачи питомников декоративных древесных пород  </vt:lpstr>
      <vt:lpstr>Слайд 5</vt:lpstr>
      <vt:lpstr>Слайд 6</vt:lpstr>
      <vt:lpstr>Слайд 7</vt:lpstr>
      <vt:lpstr>3.Отделы питомника </vt:lpstr>
      <vt:lpstr>Схема питомника </vt:lpstr>
      <vt:lpstr>Слайд 10</vt:lpstr>
      <vt:lpstr>Выбор места для питомника</vt:lpstr>
      <vt:lpstr>Слайд 12</vt:lpstr>
      <vt:lpstr>Отделы питомника и их назначение</vt:lpstr>
      <vt:lpstr>Посевное отделение</vt:lpstr>
      <vt:lpstr>Отдел размножения</vt:lpstr>
      <vt:lpstr>Отдел формирования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Общие сведения о декоративных питомниках  </dc:title>
  <dc:creator>Галина</dc:creator>
  <cp:lastModifiedBy>Хрулёва</cp:lastModifiedBy>
  <cp:revision>47</cp:revision>
  <dcterms:created xsi:type="dcterms:W3CDTF">2014-01-05T09:11:05Z</dcterms:created>
  <dcterms:modified xsi:type="dcterms:W3CDTF">2021-01-25T12:28:00Z</dcterms:modified>
</cp:coreProperties>
</file>