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3" r:id="rId7"/>
    <p:sldId id="264" r:id="rId8"/>
    <p:sldId id="265" r:id="rId9"/>
    <p:sldId id="268" r:id="rId10"/>
    <p:sldId id="270" r:id="rId11"/>
    <p:sldId id="278" r:id="rId12"/>
    <p:sldId id="303" r:id="rId13"/>
    <p:sldId id="304" r:id="rId14"/>
    <p:sldId id="291" r:id="rId15"/>
    <p:sldId id="305" r:id="rId16"/>
    <p:sldId id="280" r:id="rId17"/>
    <p:sldId id="281" r:id="rId18"/>
    <p:sldId id="292" r:id="rId19"/>
    <p:sldId id="282" r:id="rId20"/>
    <p:sldId id="283" r:id="rId21"/>
    <p:sldId id="284" r:id="rId22"/>
    <p:sldId id="296" r:id="rId23"/>
    <p:sldId id="297" r:id="rId24"/>
    <p:sldId id="298" r:id="rId25"/>
    <p:sldId id="288" r:id="rId26"/>
    <p:sldId id="301" r:id="rId27"/>
    <p:sldId id="299" r:id="rId28"/>
    <p:sldId id="285" r:id="rId29"/>
    <p:sldId id="286" r:id="rId30"/>
    <p:sldId id="272" r:id="rId31"/>
    <p:sldId id="274" r:id="rId32"/>
    <p:sldId id="293" r:id="rId33"/>
    <p:sldId id="302" r:id="rId34"/>
    <p:sldId id="290" r:id="rId35"/>
    <p:sldId id="295" r:id="rId36"/>
    <p:sldId id="279" r:id="rId37"/>
    <p:sldId id="276" r:id="rId38"/>
    <p:sldId id="275" r:id="rId39"/>
    <p:sldId id="266" r:id="rId40"/>
    <p:sldId id="267"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1736"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printerSettings" Target="printerSettings/printerSettings1.bin"/><Relationship Id="rId43" Type="http://schemas.openxmlformats.org/officeDocument/2006/relationships/presProps" Target="presProps.xml"/><Relationship Id="rId44" Type="http://schemas.openxmlformats.org/officeDocument/2006/relationships/viewProps" Target="viewProps.xml"/><Relationship Id="rId4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221DFEF-38DC-4AF3-976A-7F5B64FBB532}" type="datetimeFigureOut">
              <a:rPr lang="ru-RU" smtClean="0"/>
              <a:pPr/>
              <a:t>01.05.24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607991-5F49-4A48-A355-569489DA8D0C}" type="slidenum">
              <a:rPr lang="ru-RU" smtClean="0"/>
              <a:pPr/>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221DFEF-38DC-4AF3-976A-7F5B64FBB532}" type="datetimeFigureOut">
              <a:rPr lang="ru-RU" smtClean="0"/>
              <a:pPr/>
              <a:t>01.05.24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607991-5F49-4A48-A355-569489DA8D0C}"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221DFEF-38DC-4AF3-976A-7F5B64FBB532}" type="datetimeFigureOut">
              <a:rPr lang="ru-RU" smtClean="0"/>
              <a:pPr/>
              <a:t>01.05.24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221DFEF-38DC-4AF3-976A-7F5B64FBB532}" type="datetimeFigureOut">
              <a:rPr lang="ru-RU" smtClean="0"/>
              <a:pPr/>
              <a:t>01.05.24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607991-5F49-4A48-A355-569489DA8D0C}"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221DFEF-38DC-4AF3-976A-7F5B64FBB532}" type="datetimeFigureOut">
              <a:rPr lang="ru-RU" smtClean="0"/>
              <a:pPr/>
              <a:t>01.05.24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9607991-5F49-4A48-A355-569489DA8D0C}"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221DFEF-38DC-4AF3-976A-7F5B64FBB532}" type="datetimeFigureOut">
              <a:rPr lang="ru-RU" smtClean="0"/>
              <a:pPr/>
              <a:t>01.05.24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21DFEF-38DC-4AF3-976A-7F5B64FBB532}" type="datetimeFigureOut">
              <a:rPr lang="ru-RU" smtClean="0"/>
              <a:pPr/>
              <a:t>01.05.24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221DFEF-38DC-4AF3-976A-7F5B64FBB532}" type="datetimeFigureOut">
              <a:rPr lang="ru-RU" smtClean="0"/>
              <a:pPr/>
              <a:t>01.05.24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221DFEF-38DC-4AF3-976A-7F5B64FBB532}" type="datetimeFigureOut">
              <a:rPr lang="ru-RU" smtClean="0"/>
              <a:pPr/>
              <a:t>01.05.24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607991-5F49-4A48-A355-569489DA8D0C}" type="slidenum">
              <a:rPr lang="ru-RU" smtClean="0"/>
              <a:pPr/>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221DFEF-38DC-4AF3-976A-7F5B64FBB532}" type="datetimeFigureOut">
              <a:rPr lang="ru-RU" smtClean="0"/>
              <a:pPr/>
              <a:t>01.05.24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221DFEF-38DC-4AF3-976A-7F5B64FBB532}" type="datetimeFigureOut">
              <a:rPr lang="ru-RU" smtClean="0"/>
              <a:pPr/>
              <a:t>01.05.24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607991-5F49-4A48-A355-569489DA8D0C}" type="slidenum">
              <a:rPr lang="ru-RU" smtClean="0"/>
              <a:pPr/>
              <a:t>‹#›</a:t>
            </a:fld>
            <a:endParaRPr lang="ru-RU"/>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3221DFEF-38DC-4AF3-976A-7F5B64FBB532}" type="datetimeFigureOut">
              <a:rPr lang="ru-RU" smtClean="0"/>
              <a:pPr/>
              <a:t>01.05.24</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9607991-5F49-4A48-A355-569489DA8D0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xmlns:p14="http://schemas.microsoft.com/office/powerpoint/2010/mai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eg"/><Relationship Id="rId3"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6.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3.png"/><Relationship Id="rId3"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 Id="rId3" Type="http://schemas.openxmlformats.org/officeDocument/2006/relationships/image" Target="../media/image1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g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 Id="rId3" Type="http://schemas.openxmlformats.org/officeDocument/2006/relationships/image" Target="../media/image2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 Id="rId3" Type="http://schemas.openxmlformats.org/officeDocument/2006/relationships/image" Target="../media/image2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 Id="rId3"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jpeg"/><Relationship Id="rId3" Type="http://schemas.openxmlformats.org/officeDocument/2006/relationships/image" Target="../media/image3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3.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4.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jpeg"/></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5" Type="http://schemas.openxmlformats.org/officeDocument/2006/relationships/image" Target="../media/image38.png"/><Relationship Id="rId6" Type="http://schemas.openxmlformats.org/officeDocument/2006/relationships/image" Target="../media/image39.jpeg"/><Relationship Id="rId7" Type="http://schemas.openxmlformats.org/officeDocument/2006/relationships/image" Target="../media/image40.jpeg"/><Relationship Id="rId1" Type="http://schemas.openxmlformats.org/officeDocument/2006/relationships/slideLayout" Target="../slideLayouts/slideLayout2.xml"/><Relationship Id="rId2" Type="http://schemas.openxmlformats.org/officeDocument/2006/relationships/image" Target="../media/image6.gi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jpeg"/><Relationship Id="rId3" Type="http://schemas.openxmlformats.org/officeDocument/2006/relationships/image" Target="../media/image42.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79512" y="5085184"/>
            <a:ext cx="4608512" cy="1633736"/>
          </a:xfrm>
        </p:spPr>
        <p:txBody>
          <a:bodyPr>
            <a:normAutofit/>
          </a:bodyPr>
          <a:lstStyle/>
          <a:p>
            <a:endParaRPr lang="ru-RU" dirty="0"/>
          </a:p>
        </p:txBody>
      </p:sp>
      <p:sp>
        <p:nvSpPr>
          <p:cNvPr id="2" name="Заголовок 1"/>
          <p:cNvSpPr>
            <a:spLocks noGrp="1"/>
          </p:cNvSpPr>
          <p:nvPr>
            <p:ph type="ctrTitle"/>
          </p:nvPr>
        </p:nvSpPr>
        <p:spPr>
          <a:xfrm>
            <a:off x="395536" y="188640"/>
            <a:ext cx="8206680" cy="3458815"/>
          </a:xfrm>
        </p:spPr>
        <p:txBody>
          <a:bodyPr>
            <a:normAutofit fontScale="90000"/>
          </a:bodyPr>
          <a:lstStyle/>
          <a:p>
            <a:pPr algn="ctr">
              <a:lnSpc>
                <a:spcPct val="115000"/>
              </a:lnSpc>
              <a:spcAft>
                <a:spcPts val="1000"/>
              </a:spcAft>
            </a:pPr>
            <a:r>
              <a:rPr lang="ru-RU" sz="2400" i="1" dirty="0" smtClean="0">
                <a:effectLst/>
                <a:latin typeface="Times New Roman" pitchFamily="18" charset="0"/>
                <a:ea typeface="Calibri"/>
                <a:cs typeface="Times New Roman" pitchFamily="18" charset="0"/>
              </a:rPr>
              <a:t>К </a:t>
            </a:r>
            <a:r>
              <a:rPr lang="ru-RU" sz="2400" i="1" dirty="0" smtClean="0">
                <a:effectLst/>
                <a:latin typeface="Times New Roman" pitchFamily="18" charset="0"/>
                <a:ea typeface="Calibri"/>
                <a:cs typeface="Times New Roman" pitchFamily="18" charset="0"/>
              </a:rPr>
              <a:t>79 </a:t>
            </a:r>
            <a:r>
              <a:rPr lang="ru-RU" sz="2400" i="1" dirty="0" smtClean="0">
                <a:effectLst/>
                <a:latin typeface="Times New Roman" pitchFamily="18" charset="0"/>
                <a:ea typeface="Calibri"/>
                <a:cs typeface="Times New Roman" pitchFamily="18" charset="0"/>
              </a:rPr>
              <a:t>– летию победы в Великой Отечественной войне.</a:t>
            </a:r>
            <a:r>
              <a:rPr lang="ru-RU" sz="2400" i="1" dirty="0">
                <a:latin typeface="Times New Roman" pitchFamily="18" charset="0"/>
                <a:ea typeface="Calibri"/>
                <a:cs typeface="Times New Roman" pitchFamily="18" charset="0"/>
              </a:rPr>
              <a:t/>
            </a:r>
            <a:br>
              <a:rPr lang="ru-RU" sz="2400" i="1" dirty="0">
                <a:latin typeface="Times New Roman" pitchFamily="18" charset="0"/>
                <a:ea typeface="Calibri"/>
                <a:cs typeface="Times New Roman" pitchFamily="18" charset="0"/>
              </a:rPr>
            </a:br>
            <a:r>
              <a:rPr lang="ru-RU" sz="2400" i="1" dirty="0" smtClean="0">
                <a:effectLst/>
                <a:latin typeface="Times New Roman" pitchFamily="18" charset="0"/>
                <a:ea typeface="Calibri"/>
                <a:cs typeface="Times New Roman" pitchFamily="18" charset="0"/>
              </a:rPr>
              <a:t>Проект</a:t>
            </a:r>
            <a:br>
              <a:rPr lang="ru-RU" sz="2400" i="1" dirty="0" smtClean="0">
                <a:effectLst/>
                <a:latin typeface="Times New Roman" pitchFamily="18" charset="0"/>
                <a:ea typeface="Calibri"/>
                <a:cs typeface="Times New Roman" pitchFamily="18" charset="0"/>
              </a:rPr>
            </a:br>
            <a:r>
              <a:rPr lang="ru-RU" sz="2400" i="1" dirty="0" smtClean="0">
                <a:effectLst/>
                <a:latin typeface="Times New Roman" pitchFamily="18" charset="0"/>
                <a:ea typeface="Calibri"/>
                <a:cs typeface="Times New Roman" pitchFamily="18" charset="0"/>
              </a:rPr>
              <a:t>«История семьи в истории страны.</a:t>
            </a:r>
            <a:br>
              <a:rPr lang="ru-RU" sz="2400" i="1" dirty="0" smtClean="0">
                <a:effectLst/>
                <a:latin typeface="Times New Roman" pitchFamily="18" charset="0"/>
                <a:ea typeface="Calibri"/>
                <a:cs typeface="Times New Roman" pitchFamily="18" charset="0"/>
              </a:rPr>
            </a:br>
            <a:r>
              <a:rPr lang="ru-RU" sz="2400" i="1" dirty="0" smtClean="0">
                <a:effectLst/>
                <a:latin typeface="Times New Roman" pitchFamily="18" charset="0"/>
                <a:ea typeface="Calibri"/>
                <a:cs typeface="Times New Roman" pitchFamily="18" charset="0"/>
              </a:rPr>
              <a:t>Фёдор Александрович Устинов – защитник Отечества»</a:t>
            </a:r>
            <a:br>
              <a:rPr lang="ru-RU" sz="2400" i="1" dirty="0" smtClean="0">
                <a:effectLst/>
                <a:latin typeface="Times New Roman" pitchFamily="18" charset="0"/>
                <a:ea typeface="Calibri"/>
                <a:cs typeface="Times New Roman" pitchFamily="18" charset="0"/>
              </a:rPr>
            </a:br>
            <a:r>
              <a:rPr lang="ru-RU" sz="2400" i="1" dirty="0" smtClean="0">
                <a:effectLst/>
                <a:latin typeface="Times New Roman" pitchFamily="18" charset="0"/>
                <a:ea typeface="Calibri"/>
                <a:cs typeface="Times New Roman" pitchFamily="18" charset="0"/>
              </a:rPr>
              <a:t>УМК «Перспектива»</a:t>
            </a:r>
            <a:br>
              <a:rPr lang="ru-RU" sz="2400" i="1" dirty="0" smtClean="0">
                <a:effectLst/>
                <a:latin typeface="Times New Roman" pitchFamily="18" charset="0"/>
                <a:ea typeface="Calibri"/>
                <a:cs typeface="Times New Roman" pitchFamily="18" charset="0"/>
              </a:rPr>
            </a:br>
            <a:r>
              <a:rPr lang="ru-RU" sz="2400" i="1" dirty="0" smtClean="0">
                <a:effectLst/>
                <a:latin typeface="Times New Roman" pitchFamily="18" charset="0"/>
                <a:ea typeface="Calibri"/>
                <a:cs typeface="Times New Roman" pitchFamily="18" charset="0"/>
              </a:rPr>
              <a:t>Литературное чтение</a:t>
            </a:r>
            <a:br>
              <a:rPr lang="ru-RU" sz="2400" i="1" dirty="0" smtClean="0">
                <a:effectLst/>
                <a:latin typeface="Times New Roman" pitchFamily="18" charset="0"/>
                <a:ea typeface="Calibri"/>
                <a:cs typeface="Times New Roman" pitchFamily="18" charset="0"/>
              </a:rPr>
            </a:br>
            <a:endParaRPr lang="ru-RU" sz="2400" i="1" dirty="0">
              <a:latin typeface="Times New Roman" pitchFamily="18" charset="0"/>
              <a:ea typeface="Calibri"/>
              <a:cs typeface="Times New Roman" pitchFamily="18" charset="0"/>
            </a:endParaRPr>
          </a:p>
        </p:txBody>
      </p:sp>
      <p:pic>
        <p:nvPicPr>
          <p:cNvPr id="1026" name="Picture 2" descr="C:\Users\биюлиотека\Desktop\Федор Александрович Устинов!!!=)\Гафаранова Айгуль Флюровна!!!=)\Фотографии!!!=)\Устинов Федор Александрович.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2597274"/>
            <a:ext cx="2728392" cy="413850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биюлиотека\Desktop\Федор Александрович Устинов!!!=)\Гафаранова Айгуль Флюровна!!!=)\Фотографии!!!=)\DC-260-B0C06C47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2603171"/>
            <a:ext cx="3384376" cy="2393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761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nodePh="1">
                                  <p:stCondLst>
                                    <p:cond delay="0"/>
                                  </p:stCondLst>
                                  <p:endCondLst>
                                    <p:cond evt="begin" delay="0">
                                      <p:tn val="10"/>
                                    </p:cond>
                                  </p:end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fltVal val="0"/>
                                          </p:val>
                                        </p:tav>
                                        <p:tav tm="100000">
                                          <p:val>
                                            <p:strVal val="#ppt_w"/>
                                          </p:val>
                                        </p:tav>
                                      </p:tavLst>
                                    </p:anim>
                                    <p:anim calcmode="lin" valueType="num">
                                      <p:cBhvr>
                                        <p:cTn id="18" dur="1000" fill="hold"/>
                                        <p:tgtEl>
                                          <p:spTgt spid="1026"/>
                                        </p:tgtEl>
                                        <p:attrNameLst>
                                          <p:attrName>ppt_h</p:attrName>
                                        </p:attrNameLst>
                                      </p:cBhvr>
                                      <p:tavLst>
                                        <p:tav tm="0">
                                          <p:val>
                                            <p:fltVal val="0"/>
                                          </p:val>
                                        </p:tav>
                                        <p:tav tm="100000">
                                          <p:val>
                                            <p:strVal val="#ppt_h"/>
                                          </p:val>
                                        </p:tav>
                                      </p:tavLst>
                                    </p:anim>
                                    <p:anim calcmode="lin" valueType="num">
                                      <p:cBhvr>
                                        <p:cTn id="19" dur="1000" fill="hold"/>
                                        <p:tgtEl>
                                          <p:spTgt spid="1026"/>
                                        </p:tgtEl>
                                        <p:attrNameLst>
                                          <p:attrName>style.rotation</p:attrName>
                                        </p:attrNameLst>
                                      </p:cBhvr>
                                      <p:tavLst>
                                        <p:tav tm="0">
                                          <p:val>
                                            <p:fltVal val="90"/>
                                          </p:val>
                                        </p:tav>
                                        <p:tav tm="100000">
                                          <p:val>
                                            <p:fltVal val="0"/>
                                          </p:val>
                                        </p:tav>
                                      </p:tavLst>
                                    </p:anim>
                                    <p:animEffect transition="in" filter="fade">
                                      <p:cBhvr>
                                        <p:cTn id="20" dur="10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p:cTn id="25" dur="1000" fill="hold"/>
                                        <p:tgtEl>
                                          <p:spTgt spid="1027"/>
                                        </p:tgtEl>
                                        <p:attrNameLst>
                                          <p:attrName>ppt_w</p:attrName>
                                        </p:attrNameLst>
                                      </p:cBhvr>
                                      <p:tavLst>
                                        <p:tav tm="0">
                                          <p:val>
                                            <p:fltVal val="0"/>
                                          </p:val>
                                        </p:tav>
                                        <p:tav tm="100000">
                                          <p:val>
                                            <p:strVal val="#ppt_w"/>
                                          </p:val>
                                        </p:tav>
                                      </p:tavLst>
                                    </p:anim>
                                    <p:anim calcmode="lin" valueType="num">
                                      <p:cBhvr>
                                        <p:cTn id="26" dur="1000" fill="hold"/>
                                        <p:tgtEl>
                                          <p:spTgt spid="1027"/>
                                        </p:tgtEl>
                                        <p:attrNameLst>
                                          <p:attrName>ppt_h</p:attrName>
                                        </p:attrNameLst>
                                      </p:cBhvr>
                                      <p:tavLst>
                                        <p:tav tm="0">
                                          <p:val>
                                            <p:fltVal val="0"/>
                                          </p:val>
                                        </p:tav>
                                        <p:tav tm="100000">
                                          <p:val>
                                            <p:strVal val="#ppt_h"/>
                                          </p:val>
                                        </p:tav>
                                      </p:tavLst>
                                    </p:anim>
                                    <p:anim calcmode="lin" valueType="num">
                                      <p:cBhvr>
                                        <p:cTn id="27" dur="1000" fill="hold"/>
                                        <p:tgtEl>
                                          <p:spTgt spid="1027"/>
                                        </p:tgtEl>
                                        <p:attrNameLst>
                                          <p:attrName>style.rotation</p:attrName>
                                        </p:attrNameLst>
                                      </p:cBhvr>
                                      <p:tavLst>
                                        <p:tav tm="0">
                                          <p:val>
                                            <p:fltVal val="90"/>
                                          </p:val>
                                        </p:tav>
                                        <p:tav tm="100000">
                                          <p:val>
                                            <p:fltVal val="0"/>
                                          </p:val>
                                        </p:tav>
                                      </p:tavLst>
                                    </p:anim>
                                    <p:animEffect transition="in" filter="fade">
                                      <p:cBhvr>
                                        <p:cTn id="2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smtClean="0">
                <a:latin typeface="Times New Roman" pitchFamily="18" charset="0"/>
                <a:cs typeface="Times New Roman" pitchFamily="18" charset="0"/>
              </a:rPr>
              <a:t>Вид проекта:</a:t>
            </a:r>
            <a:br>
              <a:rPr lang="ru-RU" i="1" dirty="0" smtClean="0">
                <a:latin typeface="Times New Roman" pitchFamily="18" charset="0"/>
                <a:cs typeface="Times New Roman" pitchFamily="18" charset="0"/>
              </a:rPr>
            </a:br>
            <a:endParaRPr lang="ru-RU" i="1" dirty="0">
              <a:latin typeface="Times New Roman" pitchFamily="18" charset="0"/>
              <a:cs typeface="Times New Roman" pitchFamily="18" charset="0"/>
            </a:endParaRPr>
          </a:p>
        </p:txBody>
      </p:sp>
      <p:sp>
        <p:nvSpPr>
          <p:cNvPr id="3" name="Объект 2"/>
          <p:cNvSpPr>
            <a:spLocks noGrp="1"/>
          </p:cNvSpPr>
          <p:nvPr>
            <p:ph sz="quarter" idx="13"/>
          </p:nvPr>
        </p:nvSpPr>
        <p:spPr/>
        <p:txBody>
          <a:bodyPr>
            <a:normAutofit fontScale="92500" lnSpcReduction="10000"/>
          </a:bodyPr>
          <a:lstStyle/>
          <a:p>
            <a:r>
              <a:rPr lang="ru-RU" b="1" i="1" dirty="0" smtClean="0">
                <a:latin typeface="Times New Roman" pitchFamily="18" charset="0"/>
                <a:cs typeface="Times New Roman" pitchFamily="18" charset="0"/>
              </a:rPr>
              <a:t>Исследовательский</a:t>
            </a:r>
          </a:p>
          <a:p>
            <a:r>
              <a:rPr lang="ru-RU" b="1" i="1" dirty="0" smtClean="0">
                <a:latin typeface="Times New Roman" pitchFamily="18" charset="0"/>
                <a:cs typeface="Times New Roman" pitchFamily="18" charset="0"/>
              </a:rPr>
              <a:t>Совместный</a:t>
            </a:r>
          </a:p>
          <a:p>
            <a:r>
              <a:rPr lang="ru-RU" b="1" i="1" dirty="0" smtClean="0">
                <a:latin typeface="Times New Roman" pitchFamily="18" charset="0"/>
                <a:cs typeface="Times New Roman" pitchFamily="18" charset="0"/>
              </a:rPr>
              <a:t>Участники:</a:t>
            </a:r>
          </a:p>
          <a:p>
            <a:pPr marL="0" indent="0">
              <a:buNone/>
            </a:pPr>
            <a:r>
              <a:rPr lang="ru-RU" b="1" i="1" dirty="0" smtClean="0">
                <a:latin typeface="Times New Roman" pitchFamily="18" charset="0"/>
                <a:cs typeface="Times New Roman" pitchFamily="18" charset="0"/>
              </a:rPr>
              <a:t>                                                                                  -ученица</a:t>
            </a:r>
          </a:p>
          <a:p>
            <a:pPr marL="0" indent="0" algn="r">
              <a:buNone/>
            </a:pPr>
            <a:r>
              <a:rPr lang="ru-RU" b="1" i="1" dirty="0" smtClean="0">
                <a:latin typeface="Times New Roman" pitchFamily="18" charset="0"/>
                <a:cs typeface="Times New Roman" pitchFamily="18" charset="0"/>
              </a:rPr>
              <a:t>-родители</a:t>
            </a:r>
          </a:p>
          <a:p>
            <a:pPr marL="0" indent="0" algn="r">
              <a:buNone/>
            </a:pPr>
            <a:r>
              <a:rPr lang="ru-RU" b="1" i="1" dirty="0">
                <a:latin typeface="Times New Roman" pitchFamily="18" charset="0"/>
                <a:cs typeface="Times New Roman" pitchFamily="18" charset="0"/>
              </a:rPr>
              <a:t>-</a:t>
            </a:r>
            <a:r>
              <a:rPr lang="ru-RU" b="1" i="1" dirty="0" smtClean="0">
                <a:latin typeface="Times New Roman" pitchFamily="18" charset="0"/>
                <a:cs typeface="Times New Roman" pitchFamily="18" charset="0"/>
              </a:rPr>
              <a:t>учитель</a:t>
            </a:r>
          </a:p>
          <a:p>
            <a:pPr marL="0" indent="0" algn="r">
              <a:buNone/>
            </a:pPr>
            <a:r>
              <a:rPr lang="ru-RU" b="1" i="1" dirty="0" smtClean="0">
                <a:latin typeface="Times New Roman" pitchFamily="18" charset="0"/>
                <a:cs typeface="Times New Roman" pitchFamily="18" charset="0"/>
              </a:rPr>
              <a:t>-библиотекарь</a:t>
            </a:r>
          </a:p>
          <a:p>
            <a:r>
              <a:rPr lang="ru-RU" b="1" i="1" dirty="0" smtClean="0">
                <a:latin typeface="Times New Roman" pitchFamily="18" charset="0"/>
                <a:cs typeface="Times New Roman" pitchFamily="18" charset="0"/>
              </a:rPr>
              <a:t>Продолжительность</a:t>
            </a:r>
          </a:p>
          <a:p>
            <a:pPr marL="0" indent="0">
              <a:buNone/>
            </a:pPr>
            <a:r>
              <a:rPr lang="ru-RU" b="1" i="1" dirty="0" smtClean="0">
                <a:latin typeface="Times New Roman" pitchFamily="18" charset="0"/>
                <a:cs typeface="Times New Roman" pitchFamily="18" charset="0"/>
              </a:rPr>
              <a:t>                                         -три месяца, летние каникулы</a:t>
            </a:r>
          </a:p>
          <a:p>
            <a:endParaRPr lang="ru-RU" dirty="0"/>
          </a:p>
        </p:txBody>
      </p:sp>
    </p:spTree>
    <p:extLst>
      <p:ext uri="{BB962C8B-B14F-4D97-AF65-F5344CB8AC3E}">
        <p14:creationId xmlns:p14="http://schemas.microsoft.com/office/powerpoint/2010/main" val="119956745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8" dur="5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5" dur="500"/>
                                        <p:tgtEl>
                                          <p:spTgt spid="3">
                                            <p:txEl>
                                              <p:pRg st="7" end="7"/>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 calcmode="lin" valueType="num">
                                      <p:cBhvr>
                                        <p:cTn id="70"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5736" y="5301208"/>
            <a:ext cx="6512511" cy="1143000"/>
          </a:xfrm>
        </p:spPr>
        <p:txBody>
          <a:bodyPr/>
          <a:lstStyle/>
          <a:p>
            <a:r>
              <a:rPr lang="ru-RU" i="1" dirty="0">
                <a:latin typeface="Times New Roman" pitchFamily="18" charset="0"/>
                <a:cs typeface="Times New Roman" pitchFamily="18" charset="0"/>
              </a:rPr>
              <a:t>Концепция.</a:t>
            </a:r>
          </a:p>
        </p:txBody>
      </p:sp>
      <p:sp>
        <p:nvSpPr>
          <p:cNvPr id="3" name="Объект 2"/>
          <p:cNvSpPr>
            <a:spLocks noGrp="1"/>
          </p:cNvSpPr>
          <p:nvPr>
            <p:ph sz="quarter" idx="13"/>
          </p:nvPr>
        </p:nvSpPr>
        <p:spPr/>
        <p:txBody>
          <a:bodyPr>
            <a:noAutofit/>
          </a:bodyPr>
          <a:lstStyle/>
          <a:p>
            <a:r>
              <a:rPr lang="ru-RU" sz="1600" i="1" dirty="0" smtClean="0">
                <a:latin typeface="Times New Roman" pitchFamily="18" charset="0"/>
                <a:cs typeface="Times New Roman" pitchFamily="18" charset="0"/>
              </a:rPr>
              <a:t>Патриотические ценности относятся к базовым ценностям, составляющим фундамент личности. Они представлены, прежде всего, такими понятиями: Родина, отечество, держава, мир, труд, свобода, равенство, добро, истина, справедливость, совесть, достоинство, честь, ответственность, служение, долг.</a:t>
            </a:r>
          </a:p>
          <a:p>
            <a:r>
              <a:rPr lang="ru-RU" sz="1600" i="1" dirty="0" smtClean="0">
                <a:latin typeface="Times New Roman" pitchFamily="18" charset="0"/>
                <a:cs typeface="Times New Roman" pitchFamily="18" charset="0"/>
              </a:rPr>
              <a:t>Недооценка патриотизма как важнейшей составляющей общественного сознания приводит к ослаблению социально – экономических, духовных основ развития общества и его безопасности.</a:t>
            </a:r>
          </a:p>
          <a:p>
            <a:r>
              <a:rPr lang="ru-RU" sz="1600" i="1" dirty="0" smtClean="0">
                <a:latin typeface="Times New Roman" pitchFamily="18" charset="0"/>
                <a:cs typeface="Times New Roman" pitchFamily="18" charset="0"/>
              </a:rPr>
              <a:t>Важное значение в формировании патриотического сознания имеет организация исследовательской деятельности учащихся по изучению истории семьи, боевых и трудовых подвигов дедов и прадедов. Семейная родословная – неисчерпаемый источник патриотического воспитания, </a:t>
            </a:r>
            <a:r>
              <a:rPr lang="ru-RU" sz="1600" i="1" u="sng" dirty="0" smtClean="0">
                <a:latin typeface="Times New Roman" pitchFamily="18" charset="0"/>
                <a:cs typeface="Times New Roman" pitchFamily="18" charset="0"/>
              </a:rPr>
              <a:t>формирования искреннего чувства уважения к  старшему поколению , завоевавшему Победу</a:t>
            </a:r>
            <a:r>
              <a:rPr lang="ru-RU" sz="1600" i="1" dirty="0" smtClean="0">
                <a:latin typeface="Times New Roman" pitchFamily="18" charset="0"/>
                <a:cs typeface="Times New Roman" pitchFamily="18" charset="0"/>
              </a:rPr>
              <a:t>, чувства долга и ответственности перед памятью дедов и прадедов.</a:t>
            </a:r>
            <a:endParaRPr lang="ru-RU" sz="1600" i="1" dirty="0">
              <a:latin typeface="Times New Roman" pitchFamily="18" charset="0"/>
              <a:cs typeface="Times New Roman" pitchFamily="18" charset="0"/>
            </a:endParaRPr>
          </a:p>
        </p:txBody>
      </p:sp>
    </p:spTree>
    <p:extLst>
      <p:ext uri="{BB962C8B-B14F-4D97-AF65-F5344CB8AC3E}">
        <p14:creationId xmlns:p14="http://schemas.microsoft.com/office/powerpoint/2010/main" val="54457401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07288" cy="2290266"/>
          </a:xfrm>
        </p:spPr>
        <p:txBody>
          <a:bodyPr>
            <a:noAutofit/>
          </a:bodyPr>
          <a:lstStyle/>
          <a:p>
            <a:pPr>
              <a:lnSpc>
                <a:spcPct val="115000"/>
              </a:lnSpc>
              <a:spcAft>
                <a:spcPts val="1000"/>
              </a:spcAft>
            </a:pPr>
            <a:r>
              <a:rPr lang="ru-RU" sz="2000" i="1" dirty="0">
                <a:effectLst/>
                <a:latin typeface="Times New Roman" pitchFamily="18" charset="0"/>
                <a:ea typeface="Calibri"/>
                <a:cs typeface="Times New Roman" pitchFamily="18" charset="0"/>
              </a:rPr>
              <a:t>Древние греки говорили: </a:t>
            </a:r>
            <a:r>
              <a:rPr lang="ru-RU" sz="2000" i="1" u="sng" dirty="0">
                <a:effectLst/>
                <a:latin typeface="Times New Roman" pitchFamily="18" charset="0"/>
                <a:ea typeface="Calibri"/>
                <a:cs typeface="Times New Roman" pitchFamily="18" charset="0"/>
              </a:rPr>
              <a:t>«Если люди забывают о прошлой войне, начинается новая</a:t>
            </a:r>
            <a:r>
              <a:rPr lang="ru-RU" sz="2000" i="1" u="sng" dirty="0" smtClean="0">
                <a:effectLst/>
                <a:latin typeface="Times New Roman" pitchFamily="18" charset="0"/>
                <a:ea typeface="Calibri"/>
                <a:cs typeface="Times New Roman" pitchFamily="18" charset="0"/>
              </a:rPr>
              <a:t>»</a:t>
            </a:r>
            <a:r>
              <a:rPr lang="ru-RU" sz="1400" i="1" dirty="0" smtClean="0">
                <a:effectLst/>
                <a:latin typeface="Times New Roman" pitchFamily="18" charset="0"/>
                <a:ea typeface="Calibri"/>
                <a:cs typeface="Times New Roman" pitchFamily="18" charset="0"/>
              </a:rPr>
              <a:t/>
            </a:r>
            <a:br>
              <a:rPr lang="ru-RU" sz="1400" i="1" dirty="0" smtClean="0">
                <a:effectLst/>
                <a:latin typeface="Times New Roman" pitchFamily="18" charset="0"/>
                <a:ea typeface="Calibri"/>
                <a:cs typeface="Times New Roman" pitchFamily="18" charset="0"/>
              </a:rPr>
            </a:br>
            <a:r>
              <a:rPr lang="ru-RU" sz="2000" i="1" dirty="0" smtClean="0">
                <a:effectLst/>
                <a:latin typeface="Times New Roman" pitchFamily="18" charset="0"/>
                <a:ea typeface="Calibri"/>
                <a:cs typeface="Times New Roman" pitchFamily="18" charset="0"/>
              </a:rPr>
              <a:t>«</a:t>
            </a:r>
            <a:r>
              <a:rPr lang="ru-RU" sz="2000" i="1" dirty="0">
                <a:effectLst/>
                <a:latin typeface="Times New Roman" pitchFamily="18" charset="0"/>
                <a:ea typeface="Calibri"/>
                <a:cs typeface="Times New Roman" pitchFamily="18" charset="0"/>
              </a:rPr>
              <a:t>Люди мира, будьте зорче втрое, </a:t>
            </a:r>
            <a:r>
              <a:rPr lang="ru-RU" sz="1400" i="1" dirty="0">
                <a:effectLst/>
                <a:latin typeface="Times New Roman" pitchFamily="18" charset="0"/>
                <a:ea typeface="Calibri"/>
                <a:cs typeface="Times New Roman" pitchFamily="18" charset="0"/>
              </a:rPr>
              <a:t/>
            </a:r>
            <a:br>
              <a:rPr lang="ru-RU" sz="1400" i="1" dirty="0">
                <a:effectLst/>
                <a:latin typeface="Times New Roman" pitchFamily="18" charset="0"/>
                <a:ea typeface="Calibri"/>
                <a:cs typeface="Times New Roman" pitchFamily="18" charset="0"/>
              </a:rPr>
            </a:br>
            <a:r>
              <a:rPr lang="ru-RU" sz="2000" i="1" dirty="0">
                <a:effectLst/>
                <a:latin typeface="Times New Roman" pitchFamily="18" charset="0"/>
                <a:ea typeface="Calibri"/>
                <a:cs typeface="Times New Roman" pitchFamily="18" charset="0"/>
              </a:rPr>
              <a:t>Берегите мир, берегите мир! </a:t>
            </a:r>
            <a:r>
              <a:rPr lang="ru-RU" sz="1400" i="1" dirty="0">
                <a:effectLst/>
                <a:latin typeface="Times New Roman" pitchFamily="18" charset="0"/>
                <a:ea typeface="Calibri"/>
                <a:cs typeface="Times New Roman" pitchFamily="18" charset="0"/>
              </a:rPr>
              <a:t/>
            </a:r>
            <a:br>
              <a:rPr lang="ru-RU" sz="1400" i="1" dirty="0">
                <a:effectLst/>
                <a:latin typeface="Times New Roman" pitchFamily="18" charset="0"/>
                <a:ea typeface="Calibri"/>
                <a:cs typeface="Times New Roman" pitchFamily="18" charset="0"/>
              </a:rPr>
            </a:br>
            <a:r>
              <a:rPr lang="ru-RU" sz="2000" i="1" dirty="0" smtClean="0">
                <a:effectLst/>
                <a:latin typeface="Times New Roman" pitchFamily="18" charset="0"/>
                <a:ea typeface="Calibri"/>
                <a:cs typeface="Times New Roman" pitchFamily="18" charset="0"/>
              </a:rPr>
              <a:t>Берегите </a:t>
            </a:r>
            <a:r>
              <a:rPr lang="ru-RU" sz="2000" i="1" dirty="0">
                <a:effectLst/>
                <a:latin typeface="Times New Roman" pitchFamily="18" charset="0"/>
                <a:ea typeface="Calibri"/>
                <a:cs typeface="Times New Roman" pitchFamily="18" charset="0"/>
              </a:rPr>
              <a:t>мир!» </a:t>
            </a:r>
            <a:r>
              <a:rPr lang="ru-RU" sz="2000" i="1" dirty="0" err="1" smtClean="0">
                <a:effectLst/>
                <a:latin typeface="Times New Roman" pitchFamily="18" charset="0"/>
                <a:ea typeface="Calibri"/>
                <a:cs typeface="Times New Roman" pitchFamily="18" charset="0"/>
              </a:rPr>
              <a:t>Бухенвальдский</a:t>
            </a:r>
            <a:r>
              <a:rPr lang="ru-RU" sz="2000" i="1" dirty="0" smtClean="0">
                <a:effectLst/>
                <a:latin typeface="Times New Roman" pitchFamily="18" charset="0"/>
                <a:ea typeface="Calibri"/>
                <a:cs typeface="Times New Roman" pitchFamily="18" charset="0"/>
              </a:rPr>
              <a:t> набат.</a:t>
            </a:r>
            <a:r>
              <a:rPr lang="ru-RU" sz="1400" i="1" dirty="0" smtClean="0">
                <a:effectLst/>
                <a:latin typeface="Times New Roman" pitchFamily="18" charset="0"/>
                <a:ea typeface="Calibri"/>
                <a:cs typeface="Times New Roman" pitchFamily="18" charset="0"/>
              </a:rPr>
              <a:t/>
            </a:r>
            <a:br>
              <a:rPr lang="ru-RU" sz="1400" i="1" dirty="0" smtClean="0">
                <a:effectLst/>
                <a:latin typeface="Times New Roman" pitchFamily="18" charset="0"/>
                <a:ea typeface="Calibri"/>
                <a:cs typeface="Times New Roman" pitchFamily="18" charset="0"/>
              </a:rPr>
            </a:br>
            <a:r>
              <a:rPr lang="ru-RU" sz="2000" i="1" dirty="0" smtClean="0">
                <a:effectLst/>
                <a:latin typeface="Times New Roman" pitchFamily="18" charset="0"/>
                <a:ea typeface="Calibri"/>
                <a:cs typeface="Times New Roman" pitchFamily="18" charset="0"/>
              </a:rPr>
              <a:t>Александр Соболев</a:t>
            </a:r>
            <a:r>
              <a:rPr lang="ru-RU" sz="1400" dirty="0">
                <a:effectLst/>
                <a:latin typeface="Calibri"/>
                <a:ea typeface="Calibri"/>
                <a:cs typeface="Times New Roman"/>
              </a:rPr>
              <a:t/>
            </a:r>
            <a:br>
              <a:rPr lang="ru-RU" sz="1400" dirty="0">
                <a:effectLst/>
                <a:latin typeface="Calibri"/>
                <a:ea typeface="Calibri"/>
                <a:cs typeface="Times New Roman"/>
              </a:rPr>
            </a:br>
            <a:endParaRPr lang="ru-RU" sz="2000" i="1" dirty="0">
              <a:latin typeface="Times New Roman" pitchFamily="18" charset="0"/>
              <a:cs typeface="Times New Roman" pitchFamily="18" charset="0"/>
            </a:endParaRPr>
          </a:p>
        </p:txBody>
      </p:sp>
      <p:pic>
        <p:nvPicPr>
          <p:cNvPr id="1026" name="Picture 2" descr="C:\Users\1\Desktop\Федор Александрович Устинов!!!=)\Гафаранова Айгуль Флюровна!!!=)\Фотографии!!!=)\УстиновФА\скан 16.07.14\DC-260-B0C06C510.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209225" y="2132856"/>
            <a:ext cx="3222707" cy="433938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1\Desktop\Федор Александрович Устинов!!!=)\Гафаранова Айгуль Флюровна!!!=)\Фотографии!!!=)\УстиновФА\скан 16.07.14\3RIA-67-Preview.jpg"/>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4932040" y="4221088"/>
            <a:ext cx="3941272" cy="2296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6766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barn(inVertical)">
                                      <p:cBhvr>
                                        <p:cTn id="1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3364" y="3501008"/>
            <a:ext cx="4938716" cy="864096"/>
          </a:xfrm>
        </p:spPr>
        <p:txBody>
          <a:bodyPr/>
          <a:lstStyle/>
          <a:p>
            <a:pPr marL="0" indent="0" algn="ctr">
              <a:lnSpc>
                <a:spcPct val="115000"/>
              </a:lnSpc>
              <a:spcAft>
                <a:spcPts val="1000"/>
              </a:spcAft>
              <a:buNone/>
            </a:pPr>
            <a:r>
              <a:rPr lang="ru-RU" sz="2400" i="1" u="sng" dirty="0">
                <a:effectLst/>
                <a:latin typeface="Times New Roman" pitchFamily="18" charset="0"/>
                <a:cs typeface="Times New Roman" pitchFamily="18" charset="0"/>
              </a:rPr>
              <a:t>«Кто с мечом к нам придёт, от меча и погибнет»</a:t>
            </a:r>
            <a:br>
              <a:rPr lang="ru-RU" sz="2400" i="1" u="sng" dirty="0">
                <a:effectLst/>
                <a:latin typeface="Times New Roman" pitchFamily="18" charset="0"/>
                <a:cs typeface="Times New Roman" pitchFamily="18" charset="0"/>
              </a:rPr>
            </a:br>
            <a:endParaRPr lang="ru-RU" sz="2400" i="1" u="sng" dirty="0">
              <a:latin typeface="Times New Roman" pitchFamily="18" charset="0"/>
              <a:cs typeface="Times New Roman" pitchFamily="18" charset="0"/>
            </a:endParaRPr>
          </a:p>
        </p:txBody>
      </p:sp>
      <p:sp>
        <p:nvSpPr>
          <p:cNvPr id="3" name="Объект 2"/>
          <p:cNvSpPr>
            <a:spLocks noGrp="1"/>
          </p:cNvSpPr>
          <p:nvPr>
            <p:ph sz="quarter" idx="13"/>
          </p:nvPr>
        </p:nvSpPr>
        <p:spPr>
          <a:xfrm>
            <a:off x="467544" y="188640"/>
            <a:ext cx="5256584" cy="3474720"/>
          </a:xfrm>
        </p:spPr>
        <p:txBody>
          <a:bodyPr>
            <a:normAutofit/>
          </a:bodyPr>
          <a:lstStyle/>
          <a:p>
            <a:r>
              <a:rPr lang="ru-RU" i="1" dirty="0" smtClean="0">
                <a:latin typeface="Times New Roman" pitchFamily="18" charset="0"/>
                <a:cs typeface="Times New Roman" pitchFamily="18" charset="0"/>
              </a:rPr>
              <a:t>Мой прадедушка освобождал Украину от фашистов. За форсирование Днепра он был награждён орденом Александра Невского. Много наших солдат погибло, освобождая Украину.</a:t>
            </a:r>
          </a:p>
          <a:p>
            <a:r>
              <a:rPr lang="ru-RU" i="1" dirty="0" smtClean="0">
                <a:latin typeface="Times New Roman" pitchFamily="18" charset="0"/>
                <a:cs typeface="Times New Roman" pitchFamily="18" charset="0"/>
              </a:rPr>
              <a:t>«Кто погиб за Днепр, будет жить века,</a:t>
            </a:r>
          </a:p>
          <a:p>
            <a:r>
              <a:rPr lang="ru-RU" i="1" dirty="0" smtClean="0">
                <a:latin typeface="Times New Roman" pitchFamily="18" charset="0"/>
                <a:cs typeface="Times New Roman" pitchFamily="18" charset="0"/>
              </a:rPr>
              <a:t>Коль сражался он, как герой…»</a:t>
            </a:r>
          </a:p>
          <a:p>
            <a:pPr algn="r"/>
            <a:r>
              <a:rPr lang="ru-RU" i="1" dirty="0" smtClean="0">
                <a:latin typeface="Times New Roman" pitchFamily="18" charset="0"/>
                <a:cs typeface="Times New Roman" pitchFamily="18" charset="0"/>
              </a:rPr>
              <a:t>Е. А. Долматовский</a:t>
            </a:r>
          </a:p>
          <a:p>
            <a:endParaRPr lang="ru-RU" dirty="0"/>
          </a:p>
        </p:txBody>
      </p:sp>
      <p:pic>
        <p:nvPicPr>
          <p:cNvPr id="1026" name="Picture 2" descr="C:\Users\1\Desktop\doc17255220140806132719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188640"/>
            <a:ext cx="2746375" cy="606901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Документы!!!=)\Моя любимая работа!!!=)\Хасанова Роза Джаудатовна!!!=)\Федор Александрович Устинов!!!=)\Гафаранова Айгуль Флюровна!!!=)\Фотографии!!!=)\Часть №3\150px-AlexNevskyOrde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4365104"/>
            <a:ext cx="2154072" cy="2268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7417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899592" y="332656"/>
            <a:ext cx="3528392" cy="5616624"/>
          </a:xfrm>
        </p:spPr>
        <p:txBody>
          <a:bodyPr>
            <a:normAutofit fontScale="25000" lnSpcReduction="20000"/>
          </a:bodyPr>
          <a:lstStyle/>
          <a:p>
            <a:r>
              <a:rPr lang="ru-RU" sz="7200" i="1" dirty="0">
                <a:solidFill>
                  <a:srgbClr val="FF0000"/>
                </a:solidFill>
                <a:latin typeface="Times New Roman" pitchFamily="18" charset="0"/>
                <a:cs typeface="Times New Roman" pitchFamily="18" charset="0"/>
              </a:rPr>
              <a:t>«Мужество есть великое свойство души; народ, им отмеченный, должен гордиться собой»</a:t>
            </a:r>
          </a:p>
          <a:p>
            <a:pPr algn="r"/>
            <a:r>
              <a:rPr lang="ru-RU" sz="7200" i="1" dirty="0" err="1">
                <a:solidFill>
                  <a:srgbClr val="FF0000"/>
                </a:solidFill>
                <a:latin typeface="Times New Roman" pitchFamily="18" charset="0"/>
                <a:cs typeface="Times New Roman" pitchFamily="18" charset="0"/>
              </a:rPr>
              <a:t>Н.М.Карамзин</a:t>
            </a:r>
            <a:endParaRPr lang="ru-RU" sz="7200" i="1" dirty="0">
              <a:solidFill>
                <a:srgbClr val="FF0000"/>
              </a:solidFill>
              <a:latin typeface="Times New Roman" pitchFamily="18" charset="0"/>
              <a:cs typeface="Times New Roman" pitchFamily="18" charset="0"/>
            </a:endParaRPr>
          </a:p>
          <a:p>
            <a:endParaRPr lang="ru-RU" sz="5600" i="1" dirty="0" smtClean="0">
              <a:latin typeface="Times New Roman" pitchFamily="18" charset="0"/>
              <a:cs typeface="Times New Roman" pitchFamily="18" charset="0"/>
            </a:endParaRPr>
          </a:p>
          <a:p>
            <a:endParaRPr lang="ru-RU" sz="5600" i="1" dirty="0">
              <a:latin typeface="Times New Roman" pitchFamily="18" charset="0"/>
              <a:cs typeface="Times New Roman" pitchFamily="18" charset="0"/>
            </a:endParaRPr>
          </a:p>
          <a:p>
            <a:r>
              <a:rPr lang="ru-RU" sz="5600" i="1" dirty="0" smtClean="0">
                <a:latin typeface="Times New Roman" pitchFamily="18" charset="0"/>
                <a:cs typeface="Times New Roman" pitchFamily="18" charset="0"/>
              </a:rPr>
              <a:t>«Мой (пра) дедушка – герой, он защищал страну…</a:t>
            </a:r>
          </a:p>
          <a:p>
            <a:r>
              <a:rPr lang="ru-RU" sz="5600" i="1" dirty="0" smtClean="0">
                <a:latin typeface="Times New Roman" pitchFamily="18" charset="0"/>
                <a:cs typeface="Times New Roman" pitchFamily="18" charset="0"/>
              </a:rPr>
              <a:t>Давно войны той нет, но в памяти она.</a:t>
            </a:r>
          </a:p>
          <a:p>
            <a:r>
              <a:rPr lang="ru-RU" sz="5600" i="1" dirty="0" smtClean="0">
                <a:latin typeface="Times New Roman" pitchFamily="18" charset="0"/>
                <a:cs typeface="Times New Roman" pitchFamily="18" charset="0"/>
              </a:rPr>
              <a:t>Бойцов таких, как дед, не забывай, страна!»</a:t>
            </a:r>
          </a:p>
          <a:p>
            <a:pPr algn="r"/>
            <a:r>
              <a:rPr lang="ru-RU" sz="5600" i="1" dirty="0" err="1" smtClean="0">
                <a:latin typeface="Times New Roman" pitchFamily="18" charset="0"/>
                <a:cs typeface="Times New Roman" pitchFamily="18" charset="0"/>
              </a:rPr>
              <a:t>А.Вайнер</a:t>
            </a:r>
            <a:r>
              <a:rPr lang="ru-RU" sz="5600" i="1" dirty="0" smtClean="0">
                <a:latin typeface="Times New Roman" pitchFamily="18" charset="0"/>
                <a:cs typeface="Times New Roman" pitchFamily="18" charset="0"/>
              </a:rPr>
              <a:t>.</a:t>
            </a:r>
          </a:p>
          <a:p>
            <a:endParaRPr lang="ru-RU" sz="5600" i="1" dirty="0" smtClean="0">
              <a:latin typeface="Times New Roman" pitchFamily="18" charset="0"/>
              <a:cs typeface="Times New Roman" pitchFamily="18" charset="0"/>
            </a:endParaRPr>
          </a:p>
          <a:p>
            <a:r>
              <a:rPr lang="ru-RU" sz="5600" i="1" dirty="0" smtClean="0">
                <a:latin typeface="Times New Roman" pitchFamily="18" charset="0"/>
                <a:cs typeface="Times New Roman" pitchFamily="18" charset="0"/>
              </a:rPr>
              <a:t>Ордена моего прадедушки:</a:t>
            </a:r>
          </a:p>
          <a:p>
            <a:r>
              <a:rPr lang="ru-RU" sz="5600" i="1" dirty="0" smtClean="0">
                <a:latin typeface="Times New Roman" pitchFamily="18" charset="0"/>
                <a:cs typeface="Times New Roman" pitchFamily="18" charset="0"/>
              </a:rPr>
              <a:t>23.02.1942 орден Красного Знамени.</a:t>
            </a:r>
          </a:p>
          <a:p>
            <a:r>
              <a:rPr lang="ru-RU" sz="5600" i="1" dirty="0" smtClean="0">
                <a:latin typeface="Times New Roman" pitchFamily="18" charset="0"/>
                <a:cs typeface="Times New Roman" pitchFamily="18" charset="0"/>
              </a:rPr>
              <a:t>21.10.1943 орден Красного Знамени.</a:t>
            </a:r>
          </a:p>
          <a:p>
            <a:r>
              <a:rPr lang="ru-RU" sz="5600" i="1" dirty="0" smtClean="0">
                <a:latin typeface="Times New Roman" pitchFamily="18" charset="0"/>
                <a:cs typeface="Times New Roman" pitchFamily="18" charset="0"/>
              </a:rPr>
              <a:t>29.04.1944 орден Александра Невского.</a:t>
            </a:r>
          </a:p>
          <a:p>
            <a:r>
              <a:rPr lang="ru-RU" sz="5600" i="1" dirty="0" smtClean="0">
                <a:latin typeface="Times New Roman" pitchFamily="18" charset="0"/>
                <a:cs typeface="Times New Roman" pitchFamily="18" charset="0"/>
              </a:rPr>
              <a:t>20.09.1944 орден Отечественной войны Iс.</a:t>
            </a:r>
          </a:p>
          <a:p>
            <a:r>
              <a:rPr lang="ru-RU" sz="5600" i="1" dirty="0" smtClean="0">
                <a:latin typeface="Times New Roman" pitchFamily="18" charset="0"/>
                <a:cs typeface="Times New Roman" pitchFamily="18" charset="0"/>
              </a:rPr>
              <a:t>23.04.1945 орден Отечественной  войны </a:t>
            </a:r>
            <a:r>
              <a:rPr lang="ru-RU" sz="5600" i="1" dirty="0" err="1" smtClean="0">
                <a:latin typeface="Times New Roman" pitchFamily="18" charset="0"/>
                <a:cs typeface="Times New Roman" pitchFamily="18" charset="0"/>
              </a:rPr>
              <a:t>IIс</a:t>
            </a:r>
            <a:r>
              <a:rPr lang="ru-RU" sz="5600" i="1" dirty="0" smtClean="0">
                <a:latin typeface="Times New Roman" pitchFamily="18" charset="0"/>
                <a:cs typeface="Times New Roman" pitchFamily="18" charset="0"/>
              </a:rPr>
              <a:t>.</a:t>
            </a:r>
          </a:p>
          <a:p>
            <a:r>
              <a:rPr lang="ru-RU" sz="5600" i="1" dirty="0" smtClean="0">
                <a:latin typeface="Times New Roman" pitchFamily="18" charset="0"/>
                <a:cs typeface="Times New Roman" pitchFamily="18" charset="0"/>
              </a:rPr>
              <a:t>09.12.1953 орден Знак Почета.</a:t>
            </a:r>
          </a:p>
          <a:p>
            <a:r>
              <a:rPr lang="ru-RU" sz="5600" i="1" dirty="0" smtClean="0">
                <a:latin typeface="Times New Roman" pitchFamily="18" charset="0"/>
                <a:cs typeface="Times New Roman" pitchFamily="18" charset="0"/>
              </a:rPr>
              <a:t>15.06.1971 орден Октябрьской революции.</a:t>
            </a:r>
          </a:p>
        </p:txBody>
      </p:sp>
      <p:sp>
        <p:nvSpPr>
          <p:cNvPr id="5" name="Текст 4"/>
          <p:cNvSpPr>
            <a:spLocks noGrp="1"/>
          </p:cNvSpPr>
          <p:nvPr>
            <p:ph type="body" sz="quarter" idx="3"/>
          </p:nvPr>
        </p:nvSpPr>
        <p:spPr>
          <a:xfrm>
            <a:off x="5364088" y="4869160"/>
            <a:ext cx="3346704" cy="639762"/>
          </a:xfrm>
        </p:spPr>
        <p:txBody>
          <a:bodyPr>
            <a:normAutofit fontScale="70000" lnSpcReduction="20000"/>
          </a:bodyPr>
          <a:lstStyle/>
          <a:p>
            <a:r>
              <a:rPr lang="ru-RU" i="1" dirty="0" smtClean="0">
                <a:latin typeface="Times New Roman" pitchFamily="18" charset="0"/>
                <a:cs typeface="Times New Roman" pitchFamily="18" charset="0"/>
              </a:rPr>
              <a:t>Федор Александрович Устинов </a:t>
            </a:r>
          </a:p>
          <a:p>
            <a:r>
              <a:rPr lang="ru-RU" i="1" dirty="0" smtClean="0">
                <a:latin typeface="Times New Roman" pitchFamily="18" charset="0"/>
                <a:cs typeface="Times New Roman" pitchFamily="18" charset="0"/>
              </a:rPr>
              <a:t>1916-1985</a:t>
            </a:r>
            <a:endParaRPr lang="ru-RU" i="1" dirty="0">
              <a:latin typeface="Times New Roman" pitchFamily="18" charset="0"/>
              <a:cs typeface="Times New Roman" pitchFamily="18" charset="0"/>
            </a:endParaRPr>
          </a:p>
        </p:txBody>
      </p:sp>
      <p:pic>
        <p:nvPicPr>
          <p:cNvPr id="2050" name="Picture 2" descr="C:\Users\биюлиотека\Desktop\Федор Александрович Устинов!!!=)\Гафаранова Айгуль Флюровна!!!=)\Фотографии!!!=)\Устинов Федор Александрович.jpg"/>
          <p:cNvPicPr>
            <a:picLocks noGrp="1" noChangeAspect="1" noChangeArrowheads="1"/>
          </p:cNvPicPr>
          <p:nvPr>
            <p:ph sz="quarter" idx="4"/>
          </p:nvPr>
        </p:nvPicPr>
        <p:blipFill>
          <a:blip r:embed="rId2" cstate="print">
            <a:extLst>
              <a:ext uri="{28A0092B-C50C-407E-A947-70E740481C1C}">
                <a14:useLocalDpi xmlns:a14="http://schemas.microsoft.com/office/drawing/2010/main" val="0"/>
              </a:ext>
            </a:extLst>
          </a:blip>
          <a:stretch>
            <a:fillRect/>
          </a:stretch>
        </p:blipFill>
        <p:spPr bwMode="auto">
          <a:xfrm>
            <a:off x="5580112" y="404664"/>
            <a:ext cx="2830307" cy="4293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3406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6" dur="2000" fill="hold"/>
                                        <p:tgtEl>
                                          <p:spTgt spid="5">
                                            <p:txEl>
                                              <p:pRg st="0" end="0"/>
                                            </p:txEl>
                                          </p:spTgt>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5">
                                            <p:txEl>
                                              <p:pRg st="1" end="1"/>
                                            </p:txEl>
                                          </p:spTgt>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2050"/>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barn(inVertical)">
                                      <p:cBhvr>
                                        <p:cTn id="19" dur="500"/>
                                        <p:tgtEl>
                                          <p:spTgt spid="4">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animEffect transition="in" filter="barn(inVertical)">
                                      <p:cBhvr>
                                        <p:cTn id="24" dur="500"/>
                                        <p:tgtEl>
                                          <p:spTgt spid="4">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Effect transition="in" filter="barn(inVertical)">
                                      <p:cBhvr>
                                        <p:cTn id="29" dur="500"/>
                                        <p:tgtEl>
                                          <p:spTgt spid="4">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Effect transition="in" filter="barn(inVertical)">
                                      <p:cBhvr>
                                        <p:cTn id="34" dur="500"/>
                                        <p:tgtEl>
                                          <p:spTgt spid="4">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barn(inVertical)">
                                      <p:cBhvr>
                                        <p:cTn id="39" dur="500"/>
                                        <p:tgtEl>
                                          <p:spTgt spid="4">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4">
                                            <p:txEl>
                                              <p:pRg st="7" end="7"/>
                                            </p:txEl>
                                          </p:spTgt>
                                        </p:tgtEl>
                                        <p:attrNameLst>
                                          <p:attrName>style.visibility</p:attrName>
                                        </p:attrNameLst>
                                      </p:cBhvr>
                                      <p:to>
                                        <p:strVal val="visible"/>
                                      </p:to>
                                    </p:set>
                                    <p:animEffect transition="in" filter="barn(inVertical)">
                                      <p:cBhvr>
                                        <p:cTn id="44" dur="500"/>
                                        <p:tgtEl>
                                          <p:spTgt spid="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4">
                                            <p:txEl>
                                              <p:pRg st="9" end="9"/>
                                            </p:txEl>
                                          </p:spTgt>
                                        </p:tgtEl>
                                        <p:attrNameLst>
                                          <p:attrName>style.visibility</p:attrName>
                                        </p:attrNameLst>
                                      </p:cBhvr>
                                      <p:to>
                                        <p:strVal val="visible"/>
                                      </p:to>
                                    </p:set>
                                    <p:animEffect transition="in" filter="barn(inVertical)">
                                      <p:cBhvr>
                                        <p:cTn id="49" dur="500"/>
                                        <p:tgtEl>
                                          <p:spTgt spid="4">
                                            <p:txEl>
                                              <p:pRg st="9" end="9"/>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4">
                                            <p:txEl>
                                              <p:pRg st="10" end="10"/>
                                            </p:txEl>
                                          </p:spTgt>
                                        </p:tgtEl>
                                        <p:attrNameLst>
                                          <p:attrName>style.visibility</p:attrName>
                                        </p:attrNameLst>
                                      </p:cBhvr>
                                      <p:to>
                                        <p:strVal val="visible"/>
                                      </p:to>
                                    </p:set>
                                    <p:animEffect transition="in" filter="barn(inVertical)">
                                      <p:cBhvr>
                                        <p:cTn id="54" dur="500"/>
                                        <p:tgtEl>
                                          <p:spTgt spid="4">
                                            <p:txEl>
                                              <p:pRg st="10" end="1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4">
                                            <p:txEl>
                                              <p:pRg st="11" end="11"/>
                                            </p:txEl>
                                          </p:spTgt>
                                        </p:tgtEl>
                                        <p:attrNameLst>
                                          <p:attrName>style.visibility</p:attrName>
                                        </p:attrNameLst>
                                      </p:cBhvr>
                                      <p:to>
                                        <p:strVal val="visible"/>
                                      </p:to>
                                    </p:set>
                                    <p:animEffect transition="in" filter="barn(inVertical)">
                                      <p:cBhvr>
                                        <p:cTn id="59" dur="500"/>
                                        <p:tgtEl>
                                          <p:spTgt spid="4">
                                            <p:txEl>
                                              <p:pRg st="11" end="1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4">
                                            <p:txEl>
                                              <p:pRg st="12" end="12"/>
                                            </p:txEl>
                                          </p:spTgt>
                                        </p:tgtEl>
                                        <p:attrNameLst>
                                          <p:attrName>style.visibility</p:attrName>
                                        </p:attrNameLst>
                                      </p:cBhvr>
                                      <p:to>
                                        <p:strVal val="visible"/>
                                      </p:to>
                                    </p:set>
                                    <p:animEffect transition="in" filter="barn(inVertical)">
                                      <p:cBhvr>
                                        <p:cTn id="64" dur="500"/>
                                        <p:tgtEl>
                                          <p:spTgt spid="4">
                                            <p:txEl>
                                              <p:pRg st="12" end="1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
                                            <p:txEl>
                                              <p:pRg st="13" end="13"/>
                                            </p:txEl>
                                          </p:spTgt>
                                        </p:tgtEl>
                                        <p:attrNameLst>
                                          <p:attrName>style.visibility</p:attrName>
                                        </p:attrNameLst>
                                      </p:cBhvr>
                                      <p:to>
                                        <p:strVal val="visible"/>
                                      </p:to>
                                    </p:set>
                                    <p:animEffect transition="in" filter="barn(inVertical)">
                                      <p:cBhvr>
                                        <p:cTn id="69" dur="500"/>
                                        <p:tgtEl>
                                          <p:spTgt spid="4">
                                            <p:txEl>
                                              <p:pRg st="13" end="1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
                                            <p:txEl>
                                              <p:pRg st="14" end="14"/>
                                            </p:txEl>
                                          </p:spTgt>
                                        </p:tgtEl>
                                        <p:attrNameLst>
                                          <p:attrName>style.visibility</p:attrName>
                                        </p:attrNameLst>
                                      </p:cBhvr>
                                      <p:to>
                                        <p:strVal val="visible"/>
                                      </p:to>
                                    </p:set>
                                    <p:animEffect transition="in" filter="barn(inVertical)">
                                      <p:cBhvr>
                                        <p:cTn id="74" dur="500"/>
                                        <p:tgtEl>
                                          <p:spTgt spid="4">
                                            <p:txEl>
                                              <p:pRg st="14" end="1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4">
                                            <p:txEl>
                                              <p:pRg st="15" end="15"/>
                                            </p:txEl>
                                          </p:spTgt>
                                        </p:tgtEl>
                                        <p:attrNameLst>
                                          <p:attrName>style.visibility</p:attrName>
                                        </p:attrNameLst>
                                      </p:cBhvr>
                                      <p:to>
                                        <p:strVal val="visible"/>
                                      </p:to>
                                    </p:set>
                                    <p:animEffect transition="in" filter="barn(inVertical)">
                                      <p:cBhvr>
                                        <p:cTn id="79" dur="500"/>
                                        <p:tgtEl>
                                          <p:spTgt spid="4">
                                            <p:txEl>
                                              <p:pRg st="15" end="15"/>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16" presetClass="entr" presetSubtype="21" fill="hold" grpId="0" nodeType="clickEffect">
                                  <p:stCondLst>
                                    <p:cond delay="0"/>
                                  </p:stCondLst>
                                  <p:childTnLst>
                                    <p:set>
                                      <p:cBhvr>
                                        <p:cTn id="83" dur="1" fill="hold">
                                          <p:stCondLst>
                                            <p:cond delay="0"/>
                                          </p:stCondLst>
                                        </p:cTn>
                                        <p:tgtEl>
                                          <p:spTgt spid="4">
                                            <p:txEl>
                                              <p:pRg st="16" end="16"/>
                                            </p:txEl>
                                          </p:spTgt>
                                        </p:tgtEl>
                                        <p:attrNameLst>
                                          <p:attrName>style.visibility</p:attrName>
                                        </p:attrNameLst>
                                      </p:cBhvr>
                                      <p:to>
                                        <p:strVal val="visible"/>
                                      </p:to>
                                    </p:set>
                                    <p:animEffect transition="in" filter="barn(inVertical)">
                                      <p:cBhvr>
                                        <p:cTn id="84" dur="500"/>
                                        <p:tgtEl>
                                          <p:spTgt spid="4">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smtClean="0">
                <a:latin typeface="Times New Roman" pitchFamily="18" charset="0"/>
                <a:cs typeface="Times New Roman" pitchFamily="18" charset="0"/>
              </a:rPr>
              <a:t>Цель проекта:</a:t>
            </a:r>
            <a:r>
              <a:rPr lang="ru-RU" i="1" dirty="0">
                <a:latin typeface="Times New Roman" pitchFamily="18" charset="0"/>
                <a:cs typeface="Times New Roman" pitchFamily="18" charset="0"/>
              </a:rPr>
              <a:t/>
            </a:r>
            <a:br>
              <a:rPr lang="ru-RU" i="1" dirty="0">
                <a:latin typeface="Times New Roman" pitchFamily="18" charset="0"/>
                <a:cs typeface="Times New Roman" pitchFamily="18" charset="0"/>
              </a:rPr>
            </a:br>
            <a:endParaRPr lang="ru-RU" i="1" dirty="0">
              <a:latin typeface="Times New Roman" pitchFamily="18" charset="0"/>
              <a:cs typeface="Times New Roman" pitchFamily="18" charset="0"/>
            </a:endParaRPr>
          </a:p>
        </p:txBody>
      </p:sp>
      <p:sp>
        <p:nvSpPr>
          <p:cNvPr id="3" name="Объект 2"/>
          <p:cNvSpPr>
            <a:spLocks noGrp="1"/>
          </p:cNvSpPr>
          <p:nvPr>
            <p:ph sz="quarter" idx="13"/>
          </p:nvPr>
        </p:nvSpPr>
        <p:spPr/>
        <p:txBody>
          <a:bodyPr>
            <a:normAutofit lnSpcReduction="10000"/>
          </a:bodyPr>
          <a:lstStyle/>
          <a:p>
            <a:r>
              <a:rPr lang="ru-RU" i="1" dirty="0" smtClean="0">
                <a:latin typeface="Times New Roman" pitchFamily="18" charset="0"/>
                <a:cs typeface="Times New Roman" pitchFamily="18" charset="0"/>
              </a:rPr>
              <a:t>- формирование чувства гордости за героические страницы в истории семьи, искреннего чувства сопричастности историческим событиям страны.</a:t>
            </a:r>
          </a:p>
          <a:p>
            <a:r>
              <a:rPr lang="ru-RU" i="1" dirty="0" smtClean="0">
                <a:latin typeface="Times New Roman" pitchFamily="18" charset="0"/>
                <a:cs typeface="Times New Roman" pitchFamily="18" charset="0"/>
              </a:rPr>
              <a:t>- формирование активной гражданской позиции, первоначальных навыков патриотической деятельности.</a:t>
            </a:r>
          </a:p>
          <a:p>
            <a:r>
              <a:rPr lang="ru-RU" i="1" dirty="0" smtClean="0">
                <a:latin typeface="Times New Roman" pitchFamily="18" charset="0"/>
                <a:cs typeface="Times New Roman" pitchFamily="18" charset="0"/>
              </a:rPr>
              <a:t>- написать исследовательскую работу по теме: «Федор Александрович Устинов – защитник Отечества»</a:t>
            </a:r>
          </a:p>
          <a:p>
            <a:endParaRPr lang="ru-RU" dirty="0" smtClean="0"/>
          </a:p>
        </p:txBody>
      </p:sp>
    </p:spTree>
    <p:extLst>
      <p:ext uri="{BB962C8B-B14F-4D97-AF65-F5344CB8AC3E}">
        <p14:creationId xmlns:p14="http://schemas.microsoft.com/office/powerpoint/2010/main" val="89412066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3768" y="5558085"/>
            <a:ext cx="6512511" cy="1143000"/>
          </a:xfrm>
        </p:spPr>
        <p:txBody>
          <a:bodyPr/>
          <a:lstStyle/>
          <a:p>
            <a:r>
              <a:rPr lang="ru-RU" i="1" dirty="0">
                <a:latin typeface="Times New Roman" pitchFamily="18" charset="0"/>
                <a:cs typeface="Times New Roman" pitchFamily="18" charset="0"/>
              </a:rPr>
              <a:t>Задачи:</a:t>
            </a:r>
            <a:r>
              <a:rPr lang="ru-RU" dirty="0"/>
              <a:t/>
            </a:r>
            <a:br>
              <a:rPr lang="ru-RU" dirty="0"/>
            </a:br>
            <a:endParaRPr lang="ru-RU" dirty="0"/>
          </a:p>
        </p:txBody>
      </p:sp>
      <p:sp>
        <p:nvSpPr>
          <p:cNvPr id="3" name="Объект 2"/>
          <p:cNvSpPr>
            <a:spLocks noGrp="1"/>
          </p:cNvSpPr>
          <p:nvPr>
            <p:ph sz="quarter" idx="13"/>
          </p:nvPr>
        </p:nvSpPr>
        <p:spPr>
          <a:xfrm>
            <a:off x="2627784" y="116632"/>
            <a:ext cx="6400800" cy="3474720"/>
          </a:xfrm>
        </p:spPr>
        <p:txBody>
          <a:bodyPr>
            <a:normAutofit fontScale="77500" lnSpcReduction="20000"/>
          </a:bodyPr>
          <a:lstStyle/>
          <a:p>
            <a:endParaRPr lang="ru-RU" i="1" dirty="0" smtClean="0">
              <a:latin typeface="Times New Roman" pitchFamily="18" charset="0"/>
              <a:cs typeface="Times New Roman" pitchFamily="18" charset="0"/>
            </a:endParaRPr>
          </a:p>
          <a:p>
            <a:r>
              <a:rPr lang="ru-RU" i="1" dirty="0" smtClean="0">
                <a:latin typeface="Times New Roman" pitchFamily="18" charset="0"/>
                <a:cs typeface="Times New Roman" pitchFamily="18" charset="0"/>
              </a:rPr>
              <a:t>- Организовать поиск документов для написания работы</a:t>
            </a:r>
          </a:p>
          <a:p>
            <a:r>
              <a:rPr lang="ru-RU" i="1" dirty="0" smtClean="0">
                <a:latin typeface="Times New Roman" pitchFamily="18" charset="0"/>
                <a:cs typeface="Times New Roman" pitchFamily="18" charset="0"/>
              </a:rPr>
              <a:t>-в архиве отдела кадров аэропорта.</a:t>
            </a:r>
          </a:p>
          <a:p>
            <a:r>
              <a:rPr lang="ru-RU" i="1" dirty="0" smtClean="0">
                <a:latin typeface="Times New Roman" pitchFamily="18" charset="0"/>
                <a:cs typeface="Times New Roman" pitchFamily="18" charset="0"/>
              </a:rPr>
              <a:t>- в национальном архиве РТ.</a:t>
            </a:r>
          </a:p>
          <a:p>
            <a:r>
              <a:rPr lang="ru-RU" i="1" dirty="0" smtClean="0">
                <a:latin typeface="Times New Roman" pitchFamily="18" charset="0"/>
                <a:cs typeface="Times New Roman" pitchFamily="18" charset="0"/>
              </a:rPr>
              <a:t>- в краеведческом отделе национальной библиотеки.</a:t>
            </a:r>
          </a:p>
          <a:p>
            <a:r>
              <a:rPr lang="ru-RU" i="1" dirty="0" smtClean="0">
                <a:latin typeface="Times New Roman" pitchFamily="18" charset="0"/>
                <a:cs typeface="Times New Roman" pitchFamily="18" charset="0"/>
              </a:rPr>
              <a:t>-работа с документами из семейного архива.</a:t>
            </a:r>
          </a:p>
          <a:p>
            <a:r>
              <a:rPr lang="ru-RU" i="1" dirty="0" smtClean="0">
                <a:latin typeface="Times New Roman" pitchFamily="18" charset="0"/>
                <a:cs typeface="Times New Roman" pitchFamily="18" charset="0"/>
              </a:rPr>
              <a:t>- интернет – ресурсы.</a:t>
            </a:r>
          </a:p>
          <a:p>
            <a:r>
              <a:rPr lang="ru-RU" i="1" dirty="0" smtClean="0">
                <a:latin typeface="Times New Roman" pitchFamily="18" charset="0"/>
                <a:cs typeface="Times New Roman" pitchFamily="18" charset="0"/>
              </a:rPr>
              <a:t>-работа в читальном зале детской библиотеки.</a:t>
            </a:r>
          </a:p>
          <a:p>
            <a:r>
              <a:rPr lang="ru-RU" i="1" dirty="0" smtClean="0">
                <a:latin typeface="Times New Roman" pitchFamily="18" charset="0"/>
                <a:cs typeface="Times New Roman" pitchFamily="18" charset="0"/>
              </a:rPr>
              <a:t>- чтение книг по истории авиации.</a:t>
            </a:r>
          </a:p>
          <a:p>
            <a:r>
              <a:rPr lang="ru-RU" i="1" dirty="0" smtClean="0">
                <a:latin typeface="Times New Roman" pitchFamily="18" charset="0"/>
                <a:cs typeface="Times New Roman" pitchFamily="18" charset="0"/>
              </a:rPr>
              <a:t>-встречи с родственниками, запись воспоминаний.</a:t>
            </a:r>
          </a:p>
          <a:p>
            <a:r>
              <a:rPr lang="ru-RU" i="1" dirty="0" smtClean="0">
                <a:latin typeface="Times New Roman" pitchFamily="18" charset="0"/>
                <a:cs typeface="Times New Roman" pitchFamily="18" charset="0"/>
              </a:rPr>
              <a:t>- оформление презентации.</a:t>
            </a:r>
          </a:p>
          <a:p>
            <a:endParaRPr lang="ru-RU" dirty="0"/>
          </a:p>
        </p:txBody>
      </p:sp>
      <p:pic>
        <p:nvPicPr>
          <p:cNvPr id="2050" name="Picture 2" descr="C:\Users\1\Desktop\doc17255420140806132820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3537999"/>
            <a:ext cx="4463554" cy="316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31226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99592" y="188640"/>
            <a:ext cx="7173416" cy="4929728"/>
          </a:xfrm>
        </p:spPr>
        <p:txBody>
          <a:bodyPr>
            <a:normAutofit fontScale="92500"/>
          </a:bodyPr>
          <a:lstStyle/>
          <a:p>
            <a:r>
              <a:rPr lang="ru-RU" b="1" i="1" dirty="0" smtClean="0">
                <a:latin typeface="Times New Roman" pitchFamily="18" charset="0"/>
                <a:cs typeface="Times New Roman" pitchFamily="18" charset="0"/>
              </a:rPr>
              <a:t>Федор Александрович Устинов родился 4 июня 1916 г. в селе </a:t>
            </a:r>
            <a:r>
              <a:rPr lang="ru-RU" b="1" i="1" dirty="0" err="1" smtClean="0">
                <a:latin typeface="Times New Roman" pitchFamily="18" charset="0"/>
                <a:cs typeface="Times New Roman" pitchFamily="18" charset="0"/>
              </a:rPr>
              <a:t>Теренино</a:t>
            </a:r>
            <a:r>
              <a:rPr lang="ru-RU" b="1" i="1" dirty="0" smtClean="0">
                <a:latin typeface="Times New Roman" pitchFamily="18" charset="0"/>
                <a:cs typeface="Times New Roman" pitchFamily="18" charset="0"/>
              </a:rPr>
              <a:t> Калужской области в семье рабочего.</a:t>
            </a:r>
          </a:p>
          <a:p>
            <a:r>
              <a:rPr lang="ru-RU" b="1" i="1" dirty="0" smtClean="0">
                <a:latin typeface="Times New Roman" pitchFamily="18" charset="0"/>
                <a:cs typeface="Times New Roman" pitchFamily="18" charset="0"/>
              </a:rPr>
              <a:t>1924г. – 1931г.- учеба в школе №22 г.Москвы.</a:t>
            </a:r>
          </a:p>
          <a:p>
            <a:r>
              <a:rPr lang="ru-RU" b="1" i="1" dirty="0" smtClean="0">
                <a:latin typeface="Times New Roman" pitchFamily="18" charset="0"/>
                <a:cs typeface="Times New Roman" pitchFamily="18" charset="0"/>
              </a:rPr>
              <a:t>1931 -1933 учеба в школе фабрично – заводского  ученичества (ФЗУ) г.Москвы.</a:t>
            </a:r>
          </a:p>
          <a:p>
            <a:r>
              <a:rPr lang="ru-RU" b="1" i="1" u="sng" dirty="0" smtClean="0">
                <a:latin typeface="Times New Roman" pitchFamily="18" charset="0"/>
                <a:cs typeface="Times New Roman" pitchFamily="18" charset="0"/>
              </a:rPr>
              <a:t>Грамота – ударник </a:t>
            </a:r>
            <a:r>
              <a:rPr lang="ru-RU" b="1" i="1" u="sng" dirty="0" err="1" smtClean="0">
                <a:latin typeface="Times New Roman" pitchFamily="18" charset="0"/>
                <a:cs typeface="Times New Roman" pitchFamily="18" charset="0"/>
              </a:rPr>
              <a:t>ОСОАВИАХИМа</a:t>
            </a:r>
            <a:r>
              <a:rPr lang="ru-RU" b="1" i="1" u="sng" dirty="0" smtClean="0">
                <a:latin typeface="Times New Roman" pitchFamily="18" charset="0"/>
                <a:cs typeface="Times New Roman" pitchFamily="18" charset="0"/>
              </a:rPr>
              <a:t>.</a:t>
            </a:r>
          </a:p>
          <a:p>
            <a:r>
              <a:rPr lang="ru-RU" b="1" i="1" dirty="0" smtClean="0">
                <a:latin typeface="Times New Roman" pitchFamily="18" charset="0"/>
                <a:cs typeface="Times New Roman" pitchFamily="18" charset="0"/>
              </a:rPr>
              <a:t>1933г.-1935 -слесарь – механик завода №39 г. Москвы.</a:t>
            </a:r>
          </a:p>
          <a:p>
            <a:r>
              <a:rPr lang="ru-RU" b="1" i="1" dirty="0" smtClean="0">
                <a:latin typeface="Times New Roman" pitchFamily="18" charset="0"/>
                <a:cs typeface="Times New Roman" pitchFamily="18" charset="0"/>
              </a:rPr>
              <a:t>В 1931 году – вступил в комсомол, занимался в планерном кружке, в аэроклубе. Главный лозунг в 30-х годов: «Комсомолец – на самолёт!» Самая популярная профессия – летчик, самая популярная песня:</a:t>
            </a:r>
          </a:p>
          <a:p>
            <a:r>
              <a:rPr lang="ru-RU" b="1" i="1" dirty="0" smtClean="0">
                <a:latin typeface="Times New Roman" pitchFamily="18" charset="0"/>
                <a:cs typeface="Times New Roman" pitchFamily="18" charset="0"/>
              </a:rPr>
              <a:t>«Всё выше и выше, и выше</a:t>
            </a:r>
          </a:p>
          <a:p>
            <a:r>
              <a:rPr lang="ru-RU" b="1" i="1" dirty="0" smtClean="0">
                <a:latin typeface="Times New Roman" pitchFamily="18" charset="0"/>
                <a:cs typeface="Times New Roman" pitchFamily="18" charset="0"/>
              </a:rPr>
              <a:t>Стремим мы полёт наших птиц…»</a:t>
            </a:r>
          </a:p>
          <a:p>
            <a:endParaRPr lang="ru-RU" dirty="0" smtClean="0"/>
          </a:p>
          <a:p>
            <a:endParaRPr lang="ru-RU" dirty="0"/>
          </a:p>
        </p:txBody>
      </p:sp>
    </p:spTree>
    <p:extLst>
      <p:ext uri="{BB962C8B-B14F-4D97-AF65-F5344CB8AC3E}">
        <p14:creationId xmlns:p14="http://schemas.microsoft.com/office/powerpoint/2010/main" val="201808665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15616" y="188640"/>
            <a:ext cx="6309320" cy="1803718"/>
          </a:xfrm>
        </p:spPr>
        <p:txBody>
          <a:bodyPr>
            <a:normAutofit/>
          </a:bodyPr>
          <a:lstStyle/>
          <a:p>
            <a:pPr marL="45720" indent="0">
              <a:buNone/>
            </a:pPr>
            <a:r>
              <a:rPr lang="ru-RU" b="1" i="1" dirty="0" smtClean="0">
                <a:latin typeface="Times New Roman" pitchFamily="18" charset="0"/>
                <a:cs typeface="Times New Roman" pitchFamily="18" charset="0"/>
              </a:rPr>
              <a:t>«Каждой школе – авиамодельный кружок!</a:t>
            </a:r>
          </a:p>
          <a:p>
            <a:pPr marL="45720" indent="0">
              <a:buNone/>
            </a:pPr>
            <a:r>
              <a:rPr lang="ru-RU" b="1" i="1" dirty="0" smtClean="0">
                <a:latin typeface="Times New Roman" pitchFamily="18" charset="0"/>
                <a:cs typeface="Times New Roman" pitchFamily="18" charset="0"/>
              </a:rPr>
              <a:t>Каждому заводу, фабрике – кружок планеристов!</a:t>
            </a:r>
          </a:p>
          <a:p>
            <a:pPr marL="45720" indent="0">
              <a:buNone/>
            </a:pPr>
            <a:r>
              <a:rPr lang="ru-RU" b="1" i="1" dirty="0" smtClean="0">
                <a:latin typeface="Times New Roman" pitchFamily="18" charset="0"/>
                <a:cs typeface="Times New Roman" pitchFamily="18" charset="0"/>
              </a:rPr>
              <a:t>Каждому промышленному центру – аэроклуб!»</a:t>
            </a:r>
          </a:p>
          <a:p>
            <a:endParaRPr lang="ru-RU" b="1" i="1" dirty="0" smtClean="0">
              <a:latin typeface="Times New Roman" pitchFamily="18" charset="0"/>
              <a:cs typeface="Times New Roman" pitchFamily="18" charset="0"/>
            </a:endParaRPr>
          </a:p>
          <a:p>
            <a:endParaRPr lang="ru-RU"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029" y="2220624"/>
            <a:ext cx="4446971" cy="3156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573015"/>
            <a:ext cx="4409369" cy="3115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422371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биюлиотека\Desktop\Федор Александрович Устинов!!!=)\Хасанова Роза Джаудатовна №2!!!=)\УстиновФА\doc16077220140630132451_001.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5381314" y="980728"/>
            <a:ext cx="3468129" cy="511256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11560" y="1916832"/>
            <a:ext cx="4392488" cy="2862322"/>
          </a:xfrm>
          <a:prstGeom prst="rect">
            <a:avLst/>
          </a:prstGeom>
        </p:spPr>
        <p:txBody>
          <a:bodyPr wrap="square">
            <a:spAutoFit/>
          </a:bodyPr>
          <a:lstStyle/>
          <a:p>
            <a:r>
              <a:rPr lang="ru-RU" b="1" i="1" dirty="0" smtClean="0">
                <a:latin typeface="Times New Roman" pitchFamily="18" charset="0"/>
                <a:cs typeface="Times New Roman" pitchFamily="18" charset="0"/>
              </a:rPr>
              <a:t>В 1933 г. шестнадцатилетнему Федору Устинову присвоено звание – </a:t>
            </a:r>
            <a:r>
              <a:rPr lang="ru-RU" b="1" i="1" u="sng" dirty="0" smtClean="0">
                <a:latin typeface="Times New Roman" pitchFamily="18" charset="0"/>
                <a:cs typeface="Times New Roman" pitchFamily="18" charset="0"/>
              </a:rPr>
              <a:t>ударник ОСОАВИАХИМА</a:t>
            </a:r>
          </a:p>
          <a:p>
            <a:r>
              <a:rPr lang="ru-RU" b="1" i="1" dirty="0" smtClean="0">
                <a:latin typeface="Times New Roman" pitchFamily="18" charset="0"/>
                <a:cs typeface="Times New Roman" pitchFamily="18" charset="0"/>
              </a:rPr>
              <a:t>1935г</a:t>
            </a:r>
            <a:r>
              <a:rPr lang="ru-RU" b="1" i="1" dirty="0">
                <a:latin typeface="Times New Roman" pitchFamily="18" charset="0"/>
                <a:cs typeface="Times New Roman" pitchFamily="18" charset="0"/>
              </a:rPr>
              <a:t>.-1937 </a:t>
            </a:r>
            <a:r>
              <a:rPr lang="ru-RU" b="1" i="1" dirty="0" err="1">
                <a:latin typeface="Times New Roman" pitchFamily="18" charset="0"/>
                <a:cs typeface="Times New Roman" pitchFamily="18" charset="0"/>
              </a:rPr>
              <a:t>Ф.Устинов</a:t>
            </a:r>
            <a:r>
              <a:rPr lang="ru-RU" b="1" i="1" dirty="0">
                <a:latin typeface="Times New Roman" pitchFamily="18" charset="0"/>
                <a:cs typeface="Times New Roman" pitchFamily="18" charset="0"/>
              </a:rPr>
              <a:t> – курсант военной авиационной школы летчиков </a:t>
            </a:r>
            <a:r>
              <a:rPr lang="ru-RU" b="1" i="1" dirty="0" err="1">
                <a:latin typeface="Times New Roman" pitchFamily="18" charset="0"/>
                <a:cs typeface="Times New Roman" pitchFamily="18" charset="0"/>
              </a:rPr>
              <a:t>г.Одессы</a:t>
            </a:r>
            <a:endParaRPr lang="ru-RU" b="1" i="1" dirty="0">
              <a:latin typeface="Times New Roman" pitchFamily="18" charset="0"/>
              <a:cs typeface="Times New Roman" pitchFamily="18" charset="0"/>
            </a:endParaRPr>
          </a:p>
          <a:p>
            <a:r>
              <a:rPr lang="ru-RU" b="1" i="1" dirty="0">
                <a:latin typeface="Times New Roman" pitchFamily="18" charset="0"/>
                <a:cs typeface="Times New Roman" pitchFamily="18" charset="0"/>
              </a:rPr>
              <a:t>1937 – 1941 летчик – инструктор военной школы </a:t>
            </a:r>
            <a:r>
              <a:rPr lang="ru-RU" b="1" i="1" dirty="0" err="1">
                <a:latin typeface="Times New Roman" pitchFamily="18" charset="0"/>
                <a:cs typeface="Times New Roman" pitchFamily="18" charset="0"/>
              </a:rPr>
              <a:t>г.Одессы</a:t>
            </a:r>
            <a:endParaRPr lang="ru-RU" b="1" i="1" dirty="0">
              <a:latin typeface="Times New Roman" pitchFamily="18" charset="0"/>
              <a:cs typeface="Times New Roman" pitchFamily="18" charset="0"/>
            </a:endParaRPr>
          </a:p>
          <a:p>
            <a:r>
              <a:rPr lang="ru-RU" b="1" i="1" dirty="0">
                <a:latin typeface="Times New Roman" pitchFamily="18" charset="0"/>
                <a:cs typeface="Times New Roman" pitchFamily="18" charset="0"/>
              </a:rPr>
              <a:t>01.1941- 07.1941 летчик – инструктор военной школы г. Кременчуга.</a:t>
            </a:r>
          </a:p>
        </p:txBody>
      </p:sp>
    </p:spTree>
    <p:extLst>
      <p:ext uri="{BB962C8B-B14F-4D97-AF65-F5344CB8AC3E}">
        <p14:creationId xmlns:p14="http://schemas.microsoft.com/office/powerpoint/2010/main" val="5382168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13376" cy="5217760"/>
          </a:xfrm>
        </p:spPr>
        <p:txBody>
          <a:bodyPr>
            <a:normAutofit/>
          </a:bodyPr>
          <a:lstStyle/>
          <a:p>
            <a:pPr>
              <a:lnSpc>
                <a:spcPct val="115000"/>
              </a:lnSpc>
              <a:spcAft>
                <a:spcPts val="1000"/>
              </a:spcAft>
            </a:pPr>
            <a:r>
              <a:rPr lang="ru-RU" sz="2000" b="1" i="1" u="sng" dirty="0">
                <a:latin typeface="Times New Roman"/>
                <a:ea typeface="Calibri"/>
                <a:cs typeface="Times New Roman"/>
              </a:rPr>
              <a:t>О профессии лётчика</a:t>
            </a:r>
            <a:endParaRPr lang="ru-RU" sz="1050" b="1" i="1" u="sng" dirty="0">
              <a:latin typeface="Calibri"/>
              <a:ea typeface="Calibri"/>
              <a:cs typeface="Times New Roman"/>
            </a:endParaRPr>
          </a:p>
          <a:p>
            <a:pPr>
              <a:lnSpc>
                <a:spcPct val="115000"/>
              </a:lnSpc>
              <a:spcAft>
                <a:spcPts val="1000"/>
              </a:spcAft>
            </a:pPr>
            <a:r>
              <a:rPr lang="ru-RU" sz="2000" i="1" dirty="0">
                <a:latin typeface="Times New Roman"/>
                <a:ea typeface="Calibri"/>
                <a:cs typeface="Times New Roman"/>
              </a:rPr>
              <a:t>«… особенность ее (профессии лётчика) </a:t>
            </a:r>
            <a:r>
              <a:rPr lang="ru-RU" sz="2000" i="1" dirty="0" smtClean="0">
                <a:latin typeface="Times New Roman"/>
                <a:ea typeface="Calibri"/>
                <a:cs typeface="Times New Roman"/>
              </a:rPr>
              <a:t>не </a:t>
            </a:r>
            <a:r>
              <a:rPr lang="ru-RU" sz="2000" i="1" dirty="0">
                <a:latin typeface="Times New Roman"/>
                <a:ea typeface="Calibri"/>
                <a:cs typeface="Times New Roman"/>
              </a:rPr>
              <a:t>в том, что все по земле ходят, а ты летаешь, словно птица, а в чувстве радости от победы над трудностями в </a:t>
            </a:r>
            <a:r>
              <a:rPr lang="ru-RU" sz="2000" i="1" dirty="0" smtClean="0">
                <a:latin typeface="Times New Roman"/>
                <a:ea typeface="Calibri"/>
                <a:cs typeface="Times New Roman"/>
              </a:rPr>
              <a:t>процессе </a:t>
            </a:r>
            <a:r>
              <a:rPr lang="ru-RU" sz="2000" i="1" dirty="0">
                <a:latin typeface="Times New Roman"/>
                <a:ea typeface="Calibri"/>
                <a:cs typeface="Times New Roman"/>
              </a:rPr>
              <a:t>постижения нового, и гордости от того, что </a:t>
            </a:r>
            <a:r>
              <a:rPr lang="ru-RU" sz="2000" i="1" dirty="0" smtClean="0">
                <a:latin typeface="Times New Roman"/>
                <a:ea typeface="Calibri"/>
                <a:cs typeface="Times New Roman"/>
              </a:rPr>
              <a:t>узнаёшь </a:t>
            </a:r>
            <a:r>
              <a:rPr lang="ru-RU" sz="2000" i="1" dirty="0">
                <a:latin typeface="Times New Roman"/>
                <a:ea typeface="Calibri"/>
                <a:cs typeface="Times New Roman"/>
              </a:rPr>
              <a:t>своё дело и справляешься с ним всё лучше и лучше.  В понимании, что и сам изменяешься для пользы </a:t>
            </a:r>
            <a:r>
              <a:rPr lang="ru-RU" sz="2000" i="1" dirty="0" smtClean="0">
                <a:latin typeface="Times New Roman"/>
                <a:ea typeface="Calibri"/>
                <a:cs typeface="Times New Roman"/>
              </a:rPr>
              <a:t>дела</a:t>
            </a:r>
            <a:r>
              <a:rPr lang="ru-RU" sz="2000" i="1" dirty="0">
                <a:latin typeface="Times New Roman"/>
                <a:ea typeface="Calibri"/>
                <a:cs typeface="Times New Roman"/>
              </a:rPr>
              <a:t>»</a:t>
            </a:r>
            <a:endParaRPr lang="ru-RU" sz="1050" i="1" dirty="0">
              <a:latin typeface="Calibri"/>
              <a:ea typeface="Calibri"/>
              <a:cs typeface="Times New Roman"/>
            </a:endParaRPr>
          </a:p>
          <a:p>
            <a:pPr algn="r">
              <a:lnSpc>
                <a:spcPct val="115000"/>
              </a:lnSpc>
              <a:spcAft>
                <a:spcPts val="1000"/>
              </a:spcAft>
            </a:pPr>
            <a:r>
              <a:rPr lang="ru-RU" sz="2000" i="1" dirty="0">
                <a:latin typeface="Times New Roman"/>
                <a:ea typeface="Calibri"/>
                <a:cs typeface="Times New Roman"/>
              </a:rPr>
              <a:t>Иван </a:t>
            </a:r>
            <a:r>
              <a:rPr lang="ru-RU" sz="2000" i="1" dirty="0" err="1" smtClean="0">
                <a:latin typeface="Times New Roman"/>
                <a:ea typeface="Calibri"/>
                <a:cs typeface="Times New Roman"/>
              </a:rPr>
              <a:t>Кожедуб</a:t>
            </a:r>
            <a:endParaRPr lang="ru-RU" sz="1050" i="1" dirty="0">
              <a:latin typeface="Calibri"/>
              <a:ea typeface="Calibri"/>
              <a:cs typeface="Times New Roman"/>
            </a:endParaRPr>
          </a:p>
          <a:p>
            <a:pPr>
              <a:lnSpc>
                <a:spcPct val="115000"/>
              </a:lnSpc>
              <a:spcAft>
                <a:spcPts val="1000"/>
              </a:spcAft>
            </a:pPr>
            <a:r>
              <a:rPr lang="ru-RU" sz="2000" i="1" dirty="0">
                <a:latin typeface="Times New Roman"/>
                <a:ea typeface="Calibri"/>
                <a:cs typeface="Times New Roman"/>
              </a:rPr>
              <a:t>«… для того, чтобы летать, очень важно знать, как управлять самолётом, но еще важнее знать, как управлять самим собой</a:t>
            </a:r>
            <a:r>
              <a:rPr lang="ru-RU" sz="2000" i="1" dirty="0" smtClean="0">
                <a:latin typeface="Times New Roman"/>
                <a:ea typeface="Calibri"/>
                <a:cs typeface="Times New Roman"/>
              </a:rPr>
              <a:t>».</a:t>
            </a:r>
          </a:p>
          <a:p>
            <a:pPr algn="r">
              <a:lnSpc>
                <a:spcPct val="115000"/>
              </a:lnSpc>
              <a:spcAft>
                <a:spcPts val="1000"/>
              </a:spcAft>
            </a:pPr>
            <a:r>
              <a:rPr lang="ru-RU" sz="2000" i="1" dirty="0" smtClean="0">
                <a:latin typeface="Times New Roman"/>
                <a:ea typeface="Calibri"/>
                <a:cs typeface="Times New Roman"/>
              </a:rPr>
              <a:t>Михаил Громов</a:t>
            </a:r>
            <a:endParaRPr lang="ru-RU" sz="1050" i="1" dirty="0">
              <a:latin typeface="Calibri"/>
              <a:ea typeface="Calibri"/>
              <a:cs typeface="Times New Roman"/>
            </a:endParaRPr>
          </a:p>
          <a:p>
            <a:endParaRPr lang="ru-RU" dirty="0"/>
          </a:p>
        </p:txBody>
      </p:sp>
    </p:spTree>
    <p:extLst>
      <p:ext uri="{BB962C8B-B14F-4D97-AF65-F5344CB8AC3E}">
        <p14:creationId xmlns:p14="http://schemas.microsoft.com/office/powerpoint/2010/main" val="3723065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741368" cy="5793824"/>
          </a:xfrm>
        </p:spPr>
        <p:txBody>
          <a:bodyPr>
            <a:normAutofit/>
          </a:bodyPr>
          <a:lstStyle/>
          <a:p>
            <a:pPr marL="45720" indent="0">
              <a:lnSpc>
                <a:spcPct val="115000"/>
              </a:lnSpc>
              <a:spcAft>
                <a:spcPts val="1000"/>
              </a:spcAft>
              <a:buNone/>
            </a:pPr>
            <a:endParaRPr lang="ru-RU" sz="1050" dirty="0">
              <a:latin typeface="Calibri"/>
              <a:ea typeface="Calibri"/>
              <a:cs typeface="Times New Roman"/>
            </a:endParaRPr>
          </a:p>
          <a:p>
            <a:pPr>
              <a:lnSpc>
                <a:spcPct val="115000"/>
              </a:lnSpc>
              <a:spcAft>
                <a:spcPts val="1000"/>
              </a:spcAft>
            </a:pPr>
            <a:r>
              <a:rPr lang="ru-RU" sz="2000" i="1" dirty="0">
                <a:latin typeface="Times New Roman"/>
                <a:ea typeface="Calibri"/>
                <a:cs typeface="Times New Roman"/>
              </a:rPr>
              <a:t>«Постоянный риск, ежедневная возможность разбиться, искалечиться, умереть, любимый и опасный труд, вечная напряжённость внимания, </a:t>
            </a:r>
            <a:r>
              <a:rPr lang="ru-RU" sz="2000" i="1" dirty="0" smtClean="0">
                <a:latin typeface="Times New Roman"/>
                <a:ea typeface="Calibri"/>
                <a:cs typeface="Times New Roman"/>
              </a:rPr>
              <a:t>недоступные </a:t>
            </a:r>
            <a:r>
              <a:rPr lang="ru-RU" sz="2000" i="1" dirty="0">
                <a:latin typeface="Times New Roman"/>
                <a:ea typeface="Calibri"/>
                <a:cs typeface="Times New Roman"/>
              </a:rPr>
              <a:t>большинству людей ощущения страшной высоты, глубины и чудовищной быстроты, - это как бы выжигает, вытравливает из души настоящего летчика </a:t>
            </a:r>
            <a:r>
              <a:rPr lang="ru-RU" sz="2000" i="1" dirty="0" smtClean="0">
                <a:latin typeface="Times New Roman"/>
                <a:ea typeface="Calibri"/>
                <a:cs typeface="Times New Roman"/>
              </a:rPr>
              <a:t>обычные </a:t>
            </a:r>
            <a:r>
              <a:rPr lang="ru-RU" sz="2000" i="1" dirty="0">
                <a:latin typeface="Times New Roman"/>
                <a:ea typeface="Calibri"/>
                <a:cs typeface="Times New Roman"/>
              </a:rPr>
              <a:t>низменные чувства – зависть, скупость, трусость, мелочность, сварливость, хвастовство, ложь – и в ней (душе) остаётся чистое золото!» </a:t>
            </a:r>
            <a:endParaRPr lang="ru-RU" sz="1050" i="1" dirty="0">
              <a:latin typeface="Calibri"/>
              <a:ea typeface="Calibri"/>
              <a:cs typeface="Times New Roman"/>
            </a:endParaRPr>
          </a:p>
          <a:p>
            <a:pPr algn="r">
              <a:lnSpc>
                <a:spcPct val="115000"/>
              </a:lnSpc>
              <a:spcAft>
                <a:spcPts val="1000"/>
              </a:spcAft>
            </a:pPr>
            <a:r>
              <a:rPr lang="ru-RU" sz="2000" i="1" dirty="0">
                <a:latin typeface="Times New Roman"/>
                <a:ea typeface="Calibri"/>
                <a:cs typeface="Times New Roman"/>
              </a:rPr>
              <a:t>А.И. Куприн</a:t>
            </a:r>
            <a:endParaRPr lang="ru-RU" sz="1050" i="1" dirty="0">
              <a:latin typeface="Calibri"/>
              <a:ea typeface="Calibri"/>
              <a:cs typeface="Times New Roman"/>
            </a:endParaRPr>
          </a:p>
          <a:p>
            <a:endParaRPr lang="ru-RU" i="1" dirty="0"/>
          </a:p>
        </p:txBody>
      </p:sp>
    </p:spTree>
    <p:extLst>
      <p:ext uri="{BB962C8B-B14F-4D97-AF65-F5344CB8AC3E}">
        <p14:creationId xmlns:p14="http://schemas.microsoft.com/office/powerpoint/2010/main" val="3944602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1720" y="31791"/>
            <a:ext cx="4896544" cy="1008112"/>
          </a:xfrm>
        </p:spPr>
        <p:txBody>
          <a:bodyPr/>
          <a:lstStyle/>
          <a:p>
            <a:pPr algn="ctr"/>
            <a:r>
              <a:rPr lang="ru-RU" sz="2000" i="1" u="sng" dirty="0">
                <a:effectLst/>
                <a:latin typeface="Times New Roman" pitchFamily="18" charset="0"/>
                <a:cs typeface="Times New Roman" pitchFamily="18" charset="0"/>
              </a:rPr>
              <a:t>Вставай, страна </a:t>
            </a:r>
            <a:r>
              <a:rPr lang="ru-RU" sz="2000" i="1" u="sng" dirty="0" smtClean="0">
                <a:effectLst/>
                <a:latin typeface="Times New Roman" pitchFamily="18" charset="0"/>
                <a:cs typeface="Times New Roman" pitchFamily="18" charset="0"/>
              </a:rPr>
              <a:t>огромная,</a:t>
            </a:r>
            <a:br>
              <a:rPr lang="ru-RU" sz="2000" i="1" u="sng" dirty="0" smtClean="0">
                <a:effectLst/>
                <a:latin typeface="Times New Roman" pitchFamily="18" charset="0"/>
                <a:cs typeface="Times New Roman" pitchFamily="18" charset="0"/>
              </a:rPr>
            </a:br>
            <a:r>
              <a:rPr lang="ru-RU" sz="2000" i="1" u="sng" dirty="0" smtClean="0">
                <a:effectLst/>
                <a:latin typeface="Times New Roman" pitchFamily="18" charset="0"/>
                <a:cs typeface="Times New Roman" pitchFamily="18" charset="0"/>
              </a:rPr>
              <a:t>Вставай </a:t>
            </a:r>
            <a:r>
              <a:rPr lang="ru-RU" sz="2000" i="1" u="sng" dirty="0">
                <a:effectLst/>
                <a:latin typeface="Times New Roman" pitchFamily="18" charset="0"/>
                <a:cs typeface="Times New Roman" pitchFamily="18" charset="0"/>
              </a:rPr>
              <a:t>на смертный </a:t>
            </a:r>
            <a:r>
              <a:rPr lang="ru-RU" sz="2000" i="1" u="sng" dirty="0" smtClean="0">
                <a:effectLst/>
                <a:latin typeface="Times New Roman" pitchFamily="18" charset="0"/>
                <a:cs typeface="Times New Roman" pitchFamily="18" charset="0"/>
              </a:rPr>
              <a:t>бой</a:t>
            </a:r>
            <a:endParaRPr lang="ru-RU" sz="2000" i="1" u="sng" dirty="0">
              <a:effectLst/>
              <a:latin typeface="Times New Roman" pitchFamily="18" charset="0"/>
              <a:cs typeface="Times New Roman" pitchFamily="18" charset="0"/>
            </a:endParaRPr>
          </a:p>
        </p:txBody>
      </p:sp>
      <p:pic>
        <p:nvPicPr>
          <p:cNvPr id="7170" name="Picture 2" descr="C:\Users\1\Desktop\Федор Александрович Устинов!!!=)\Гафаранова Айгуль Флюровна!!!=)\Фотографии!!!=)\УстиновФА\скан 16.07.14\DC-260-B0C06C509.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872403"/>
            <a:ext cx="4040071" cy="5981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2361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2"/>
          </p:nvPr>
        </p:nvSpPr>
        <p:spPr>
          <a:xfrm>
            <a:off x="1156446" y="1400326"/>
            <a:ext cx="3415553" cy="3972889"/>
          </a:xfrm>
        </p:spPr>
        <p:txBody>
          <a:bodyPr>
            <a:normAutofit/>
          </a:bodyPr>
          <a:lstStyle/>
          <a:p>
            <a:r>
              <a:rPr lang="ru-RU" sz="1700" i="1" dirty="0">
                <a:latin typeface="Times New Roman" pitchFamily="18" charset="0"/>
                <a:cs typeface="Times New Roman" pitchFamily="18" charset="0"/>
              </a:rPr>
              <a:t>Встань, фотограф, в серединку</a:t>
            </a:r>
          </a:p>
          <a:p>
            <a:r>
              <a:rPr lang="ru-RU" sz="1700" i="1" dirty="0">
                <a:latin typeface="Times New Roman" pitchFamily="18" charset="0"/>
                <a:cs typeface="Times New Roman" pitchFamily="18" charset="0"/>
              </a:rPr>
              <a:t>И сними нас всех в обнимку:</a:t>
            </a:r>
          </a:p>
          <a:p>
            <a:r>
              <a:rPr lang="ru-RU" sz="1700" i="1" dirty="0">
                <a:latin typeface="Times New Roman" pitchFamily="18" charset="0"/>
                <a:cs typeface="Times New Roman" pitchFamily="18" charset="0"/>
              </a:rPr>
              <a:t>Может быть, на этом снимке</a:t>
            </a:r>
          </a:p>
          <a:p>
            <a:r>
              <a:rPr lang="ru-RU" sz="1700" i="1" dirty="0">
                <a:latin typeface="Times New Roman" pitchFamily="18" charset="0"/>
                <a:cs typeface="Times New Roman" pitchFamily="18" charset="0"/>
              </a:rPr>
              <a:t>Вместе мы в последний раз.</a:t>
            </a:r>
          </a:p>
          <a:p>
            <a:r>
              <a:rPr lang="ru-RU" sz="1700" i="1" dirty="0">
                <a:latin typeface="Times New Roman" pitchFamily="18" charset="0"/>
                <a:cs typeface="Times New Roman" pitchFamily="18" charset="0"/>
              </a:rPr>
              <a:t>Кто-нибудь потом вглядится</a:t>
            </a:r>
          </a:p>
          <a:p>
            <a:r>
              <a:rPr lang="ru-RU" sz="1700" i="1" dirty="0">
                <a:latin typeface="Times New Roman" pitchFamily="18" charset="0"/>
                <a:cs typeface="Times New Roman" pitchFamily="18" charset="0"/>
              </a:rPr>
              <a:t>В наши судьбы, в наши лица,</a:t>
            </a:r>
          </a:p>
          <a:p>
            <a:r>
              <a:rPr lang="ru-RU" sz="1700" i="1" dirty="0">
                <a:latin typeface="Times New Roman" pitchFamily="18" charset="0"/>
                <a:cs typeface="Times New Roman" pitchFamily="18" charset="0"/>
              </a:rPr>
              <a:t>В ту военную страницу,</a:t>
            </a:r>
          </a:p>
          <a:p>
            <a:r>
              <a:rPr lang="ru-RU" sz="1700" i="1" dirty="0">
                <a:latin typeface="Times New Roman" pitchFamily="18" charset="0"/>
                <a:cs typeface="Times New Roman" pitchFamily="18" charset="0"/>
              </a:rPr>
              <a:t>Что уходит за кормой.</a:t>
            </a:r>
          </a:p>
          <a:p>
            <a:pPr algn="r"/>
            <a:r>
              <a:rPr lang="ru-RU" sz="1700" i="1" dirty="0" err="1">
                <a:latin typeface="Times New Roman" pitchFamily="18" charset="0"/>
                <a:cs typeface="Times New Roman" pitchFamily="18" charset="0"/>
              </a:rPr>
              <a:t>Ю.Визбор</a:t>
            </a:r>
            <a:endParaRPr lang="ru-RU" sz="1700" i="1" dirty="0">
              <a:latin typeface="Times New Roman" pitchFamily="18" charset="0"/>
              <a:cs typeface="Times New Roman" pitchFamily="18" charset="0"/>
            </a:endParaRPr>
          </a:p>
          <a:p>
            <a:endParaRPr lang="ru-RU" dirty="0"/>
          </a:p>
          <a:p>
            <a:endParaRPr lang="ru-RU" dirty="0"/>
          </a:p>
        </p:txBody>
      </p:sp>
      <p:sp>
        <p:nvSpPr>
          <p:cNvPr id="5" name="Объект 4"/>
          <p:cNvSpPr>
            <a:spLocks noGrp="1"/>
          </p:cNvSpPr>
          <p:nvPr>
            <p:ph sz="quarter" idx="4"/>
          </p:nvPr>
        </p:nvSpPr>
        <p:spPr>
          <a:xfrm>
            <a:off x="4716016" y="1412776"/>
            <a:ext cx="3346704" cy="2743200"/>
          </a:xfrm>
        </p:spPr>
        <p:txBody>
          <a:bodyPr>
            <a:normAutofit/>
          </a:bodyPr>
          <a:lstStyle/>
          <a:p>
            <a:r>
              <a:rPr lang="ru-RU" b="1" dirty="0">
                <a:gradFill>
                  <a:gsLst>
                    <a:gs pos="0">
                      <a:prstClr val="black"/>
                    </a:gs>
                    <a:gs pos="40000">
                      <a:prstClr val="black">
                        <a:lumMod val="75000"/>
                        <a:lumOff val="25000"/>
                      </a:prstClr>
                    </a:gs>
                    <a:gs pos="100000">
                      <a:srgbClr val="212745">
                        <a:alpha val="65000"/>
                      </a:srgbClr>
                    </a:gs>
                  </a:gsLst>
                  <a:lin ang="5400000" scaled="0"/>
                </a:gradFill>
                <a:latin typeface="Times New Roman" pitchFamily="18" charset="0"/>
                <a:ea typeface="+mj-ea"/>
                <a:cs typeface="Times New Roman" pitchFamily="18" charset="0"/>
              </a:rPr>
              <a:t>Когда началась война, моему прадеду исполнилось 25 </a:t>
            </a:r>
            <a:r>
              <a:rPr lang="ru-RU" b="1" dirty="0" smtClean="0">
                <a:gradFill>
                  <a:gsLst>
                    <a:gs pos="0">
                      <a:prstClr val="black"/>
                    </a:gs>
                    <a:gs pos="40000">
                      <a:prstClr val="black">
                        <a:lumMod val="75000"/>
                        <a:lumOff val="25000"/>
                      </a:prstClr>
                    </a:gs>
                    <a:gs pos="100000">
                      <a:srgbClr val="212745">
                        <a:alpha val="65000"/>
                      </a:srgbClr>
                    </a:gs>
                  </a:gsLst>
                  <a:lin ang="5400000" scaled="0"/>
                </a:gradFill>
                <a:latin typeface="Times New Roman" pitchFamily="18" charset="0"/>
                <a:ea typeface="+mj-ea"/>
                <a:cs typeface="Times New Roman" pitchFamily="18" charset="0"/>
              </a:rPr>
              <a:t>лет.</a:t>
            </a:r>
            <a:endParaRPr lang="ru-RU" dirty="0">
              <a:latin typeface="Times New Roman" pitchFamily="18" charset="0"/>
              <a:cs typeface="Times New Roman" pitchFamily="18" charset="0"/>
            </a:endParaRPr>
          </a:p>
        </p:txBody>
      </p:sp>
      <p:sp>
        <p:nvSpPr>
          <p:cNvPr id="6" name="Заголовок 5"/>
          <p:cNvSpPr>
            <a:spLocks noGrp="1"/>
          </p:cNvSpPr>
          <p:nvPr>
            <p:ph type="title"/>
          </p:nvPr>
        </p:nvSpPr>
        <p:spPr>
          <a:xfrm>
            <a:off x="2339752" y="5373216"/>
            <a:ext cx="6512511" cy="1143000"/>
          </a:xfrm>
        </p:spPr>
        <p:txBody>
          <a:bodyPr/>
          <a:lstStyle/>
          <a:p>
            <a:r>
              <a:rPr lang="ru-RU" sz="4400" i="1" dirty="0" smtClean="0">
                <a:solidFill>
                  <a:srgbClr val="FF0000"/>
                </a:solidFill>
                <a:latin typeface="Times New Roman" pitchFamily="18" charset="0"/>
                <a:cs typeface="Times New Roman" pitchFamily="18" charset="0"/>
              </a:rPr>
              <a:t>«Есть стать в строй!»</a:t>
            </a:r>
            <a:endParaRPr lang="ru-RU" sz="4400" i="1" dirty="0">
              <a:solidFill>
                <a:srgbClr val="FF0000"/>
              </a:solidFill>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571564"/>
            <a:ext cx="3844105"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3" y="0"/>
            <a:ext cx="1396685" cy="1327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1166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71600" y="188640"/>
            <a:ext cx="6669360" cy="4497680"/>
          </a:xfrm>
        </p:spPr>
        <p:txBody>
          <a:bodyPr>
            <a:normAutofit fontScale="70000" lnSpcReduction="20000"/>
          </a:bodyPr>
          <a:lstStyle/>
          <a:p>
            <a:r>
              <a:rPr lang="ru-RU" i="1" dirty="0">
                <a:latin typeface="Times New Roman" pitchFamily="18" charset="0"/>
                <a:cs typeface="Times New Roman" pitchFamily="18" charset="0"/>
              </a:rPr>
              <a:t>В июле 1941г. Ф.А. Устинов был направлен в действующую армию командиром звена 282 истребительного полка 75 авиадивизии. С первых и до последних дней воевал за мирное небо. </a:t>
            </a:r>
          </a:p>
          <a:p>
            <a:r>
              <a:rPr lang="ru-RU" i="1" dirty="0">
                <a:latin typeface="Times New Roman" pitchFamily="18" charset="0"/>
                <a:cs typeface="Times New Roman" pitchFamily="18" charset="0"/>
              </a:rPr>
              <a:t>Из наградного листа:</a:t>
            </a:r>
          </a:p>
          <a:p>
            <a:r>
              <a:rPr lang="ru-RU" i="1" dirty="0">
                <a:latin typeface="Times New Roman" pitchFamily="18" charset="0"/>
                <a:cs typeface="Times New Roman" pitchFamily="18" charset="0"/>
              </a:rPr>
              <a:t>От 23.02.1942г.</a:t>
            </a:r>
          </a:p>
          <a:p>
            <a:r>
              <a:rPr lang="ru-RU" i="1" dirty="0" smtClean="0">
                <a:latin typeface="Times New Roman" pitchFamily="18" charset="0"/>
                <a:cs typeface="Times New Roman" pitchFamily="18" charset="0"/>
              </a:rPr>
              <a:t>За </a:t>
            </a:r>
            <a:r>
              <a:rPr lang="ru-RU" i="1" dirty="0">
                <a:latin typeface="Times New Roman" pitchFamily="18" charset="0"/>
                <a:cs typeface="Times New Roman" pitchFamily="18" charset="0"/>
              </a:rPr>
              <a:t>проявленный героизм, мужество самоотверженность, образцовое выполнение заданий командования по уничтожению фашистских оккупантов ( за 50 боевых вылетов).</a:t>
            </a:r>
          </a:p>
          <a:p>
            <a:r>
              <a:rPr lang="ru-RU" i="1" dirty="0" smtClean="0">
                <a:latin typeface="Times New Roman" pitchFamily="18" charset="0"/>
                <a:cs typeface="Times New Roman" pitchFamily="18" charset="0"/>
              </a:rPr>
              <a:t>С </a:t>
            </a:r>
            <a:r>
              <a:rPr lang="ru-RU" i="1" dirty="0">
                <a:latin typeface="Times New Roman" pitchFamily="18" charset="0"/>
                <a:cs typeface="Times New Roman" pitchFamily="18" charset="0"/>
              </a:rPr>
              <a:t>первых дней принимает активное участие в уничтожении фашистов. Работал в Кременчуге, прикрывал объекты оборонного значения.</a:t>
            </a:r>
          </a:p>
          <a:p>
            <a:r>
              <a:rPr lang="ru-RU" i="1" dirty="0">
                <a:latin typeface="Times New Roman" pitchFamily="18" charset="0"/>
                <a:cs typeface="Times New Roman" pitchFamily="18" charset="0"/>
              </a:rPr>
              <a:t>2.09.1941 в устье реки Днепр сбил вражеский самолет «</a:t>
            </a:r>
            <a:r>
              <a:rPr lang="ru-RU" i="1" dirty="0" err="1">
                <a:latin typeface="Times New Roman" pitchFamily="18" charset="0"/>
                <a:cs typeface="Times New Roman" pitchFamily="18" charset="0"/>
              </a:rPr>
              <a:t>Хеншель</a:t>
            </a:r>
            <a:r>
              <a:rPr lang="ru-RU" i="1" dirty="0">
                <a:latin typeface="Times New Roman" pitchFamily="18" charset="0"/>
                <a:cs typeface="Times New Roman" pitchFamily="18" charset="0"/>
              </a:rPr>
              <a:t> - 126» .</a:t>
            </a:r>
          </a:p>
          <a:p>
            <a:r>
              <a:rPr lang="ru-RU" i="1" dirty="0">
                <a:latin typeface="Times New Roman" pitchFamily="18" charset="0"/>
                <a:cs typeface="Times New Roman" pitchFamily="18" charset="0"/>
              </a:rPr>
              <a:t>Командовал группой самолетов И – 153, работавших при штабе 38 Армии – Глобино.</a:t>
            </a:r>
          </a:p>
          <a:p>
            <a:r>
              <a:rPr lang="ru-RU" i="1" dirty="0">
                <a:latin typeface="Times New Roman" pitchFamily="18" charset="0"/>
                <a:cs typeface="Times New Roman" pitchFamily="18" charset="0"/>
              </a:rPr>
              <a:t>С сентября 1941г. – командир </a:t>
            </a:r>
            <a:r>
              <a:rPr lang="ru-RU" i="1" dirty="0" smtClean="0">
                <a:latin typeface="Times New Roman" pitchFamily="18" charset="0"/>
                <a:cs typeface="Times New Roman" pitchFamily="18" charset="0"/>
              </a:rPr>
              <a:t>эскадрильи.</a:t>
            </a:r>
            <a:endParaRPr lang="ru-RU" i="1" dirty="0">
              <a:latin typeface="Times New Roman" pitchFamily="18" charset="0"/>
              <a:cs typeface="Times New Roman" pitchFamily="18" charset="0"/>
            </a:endParaRPr>
          </a:p>
          <a:p>
            <a:r>
              <a:rPr lang="ru-RU" i="1" dirty="0">
                <a:latin typeface="Times New Roman" pitchFamily="18" charset="0"/>
                <a:cs typeface="Times New Roman" pitchFamily="18" charset="0"/>
              </a:rPr>
              <a:t>В октябре 1941г. присвоено звание – капитан.</a:t>
            </a:r>
          </a:p>
          <a:p>
            <a:r>
              <a:rPr lang="ru-RU" i="1" dirty="0">
                <a:latin typeface="Times New Roman" pitchFamily="18" charset="0"/>
                <a:cs typeface="Times New Roman" pitchFamily="18" charset="0"/>
              </a:rPr>
              <a:t>26.11. 1941г. летчики </a:t>
            </a:r>
            <a:r>
              <a:rPr lang="ru-RU" i="1" dirty="0" smtClean="0">
                <a:latin typeface="Times New Roman" pitchFamily="18" charset="0"/>
                <a:cs typeface="Times New Roman" pitchFamily="18" charset="0"/>
              </a:rPr>
              <a:t>эскадрильи </a:t>
            </a:r>
            <a:r>
              <a:rPr lang="ru-RU" i="1" dirty="0">
                <a:latin typeface="Times New Roman" pitchFamily="18" charset="0"/>
                <a:cs typeface="Times New Roman" pitchFamily="18" charset="0"/>
              </a:rPr>
              <a:t>сбили самолет «</a:t>
            </a:r>
            <a:r>
              <a:rPr lang="ru-RU" i="1" dirty="0" err="1">
                <a:latin typeface="Times New Roman" pitchFamily="18" charset="0"/>
                <a:cs typeface="Times New Roman" pitchFamily="18" charset="0"/>
              </a:rPr>
              <a:t>Хеншель</a:t>
            </a:r>
            <a:r>
              <a:rPr lang="ru-RU" i="1" dirty="0">
                <a:latin typeface="Times New Roman" pitchFamily="18" charset="0"/>
                <a:cs typeface="Times New Roman" pitchFamily="18" charset="0"/>
              </a:rPr>
              <a:t> - 126».</a:t>
            </a:r>
          </a:p>
          <a:p>
            <a:endParaRPr lang="ru-RU" dirty="0"/>
          </a:p>
        </p:txBody>
      </p:sp>
      <p:pic>
        <p:nvPicPr>
          <p:cNvPr id="8194" name="Picture 2" descr="C:\Users\1\Desktop\Федор Александрович Устинов!!!=)\Гафаранова Айгуль Флюровна!!!=)\Фотографии!!!=)\УстиновФА\скан 16.07.14\DC-260-B0C06C50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4005064"/>
            <a:ext cx="1561277" cy="2552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Федор Александрович Устинов!!!=)\Гафаранова Айгуль Флюровна!!!=)\Фотографии!!!=)\Часть №2\doc17286220140807120025_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5478" y="4077072"/>
            <a:ext cx="3849804" cy="2582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6149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8194"/>
                                        </p:tgtEl>
                                        <p:attrNameLst>
                                          <p:attrName>style.visibility</p:attrName>
                                        </p:attrNameLst>
                                      </p:cBhvr>
                                      <p:to>
                                        <p:strVal val="visible"/>
                                      </p:to>
                                    </p:set>
                                    <p:animEffect transition="in" filter="barn(inVertical)">
                                      <p:cBhvr>
                                        <p:cTn id="5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43608" y="332656"/>
            <a:ext cx="7245424" cy="4353664"/>
          </a:xfrm>
        </p:spPr>
        <p:txBody>
          <a:bodyPr>
            <a:normAutofit fontScale="85000" lnSpcReduction="20000"/>
          </a:bodyPr>
          <a:lstStyle/>
          <a:p>
            <a:r>
              <a:rPr lang="ru-RU" i="1" dirty="0">
                <a:latin typeface="Times New Roman" pitchFamily="18" charset="0"/>
                <a:cs typeface="Times New Roman" pitchFamily="18" charset="0"/>
              </a:rPr>
              <a:t>Из наградного листа </a:t>
            </a:r>
          </a:p>
          <a:p>
            <a:r>
              <a:rPr lang="ru-RU" i="1" dirty="0">
                <a:latin typeface="Times New Roman" pitchFamily="18" charset="0"/>
                <a:cs typeface="Times New Roman" pitchFamily="18" charset="0"/>
              </a:rPr>
              <a:t>От 21.10.1943г.</a:t>
            </a:r>
          </a:p>
          <a:p>
            <a:r>
              <a:rPr lang="ru-RU" i="1" dirty="0">
                <a:latin typeface="Times New Roman" pitchFamily="18" charset="0"/>
                <a:cs typeface="Times New Roman" pitchFamily="18" charset="0"/>
              </a:rPr>
              <a:t>«Был дважды ранен он, поправился и в строй,</a:t>
            </a:r>
          </a:p>
          <a:p>
            <a:r>
              <a:rPr lang="ru-RU" i="1" dirty="0">
                <a:latin typeface="Times New Roman" pitchFamily="18" charset="0"/>
                <a:cs typeface="Times New Roman" pitchFamily="18" charset="0"/>
              </a:rPr>
              <a:t>И вновь бои с врагом, мой дедушка – герой</a:t>
            </a:r>
          </a:p>
          <a:p>
            <a:r>
              <a:rPr lang="ru-RU" i="1" dirty="0">
                <a:latin typeface="Times New Roman" pitchFamily="18" charset="0"/>
                <a:cs typeface="Times New Roman" pitchFamily="18" charset="0"/>
              </a:rPr>
              <a:t>И вновь бои с врагом, мой дедушка – герой »</a:t>
            </a:r>
          </a:p>
          <a:p>
            <a:pPr algn="r"/>
            <a:r>
              <a:rPr lang="ru-RU" i="1" dirty="0">
                <a:latin typeface="Times New Roman" pitchFamily="18" charset="0"/>
                <a:cs typeface="Times New Roman" pitchFamily="18" charset="0"/>
              </a:rPr>
              <a:t>А. </a:t>
            </a:r>
            <a:r>
              <a:rPr lang="ru-RU" i="1" dirty="0" err="1">
                <a:latin typeface="Times New Roman" pitchFamily="18" charset="0"/>
                <a:cs typeface="Times New Roman" pitchFamily="18" charset="0"/>
              </a:rPr>
              <a:t>Вайнер</a:t>
            </a:r>
            <a:r>
              <a:rPr lang="ru-RU" i="1" dirty="0">
                <a:latin typeface="Times New Roman" pitchFamily="18" charset="0"/>
                <a:cs typeface="Times New Roman" pitchFamily="18" charset="0"/>
              </a:rPr>
              <a:t> </a:t>
            </a:r>
          </a:p>
          <a:p>
            <a:r>
              <a:rPr lang="ru-RU" i="1" dirty="0" smtClean="0">
                <a:latin typeface="Times New Roman" pitchFamily="18" charset="0"/>
                <a:cs typeface="Times New Roman" pitchFamily="18" charset="0"/>
              </a:rPr>
              <a:t>За </a:t>
            </a:r>
            <a:r>
              <a:rPr lang="ru-RU" i="1" dirty="0">
                <a:latin typeface="Times New Roman" pitchFamily="18" charset="0"/>
                <a:cs typeface="Times New Roman" pitchFamily="18" charset="0"/>
              </a:rPr>
              <a:t>личную примерность, дисциплинированность, хорошее руководство летным составом, за мужество и отвагу при выполнении 135 боевых вылетов. Звание – майор. Должность – заместитель командира 370  авиационного полка ночных бомбардировщиков (1.05.1943г.). Имеет 2 тяжелых ранения. Ввел в строй 22 молодых летчика. С июля 1941г. совершил 186 успешных боевых вылетов. (из них 124 вылета днем на самолетах И – 153, И-16 и 62 вылета на самолетах У – 2).</a:t>
            </a:r>
          </a:p>
          <a:p>
            <a:endParaRPr lang="ru-RU" dirty="0"/>
          </a:p>
        </p:txBody>
      </p:sp>
      <p:pic>
        <p:nvPicPr>
          <p:cNvPr id="9218" name="Picture 2" descr="C:\Users\1\Desktop\Федор Александрович Устинов!!!=)\Гафаранова Айгуль Флюровна!!!=)\Фотографии!!!=)\УстиновФА\скан 16.07.14\DC-260-B0C06C50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4494857"/>
            <a:ext cx="1286558" cy="210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762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9218"/>
                                        </p:tgtEl>
                                        <p:attrNameLst>
                                          <p:attrName>style.visibility</p:attrName>
                                        </p:attrNameLst>
                                      </p:cBhvr>
                                      <p:to>
                                        <p:strVal val="visible"/>
                                      </p:to>
                                    </p:set>
                                    <p:animEffect transition="in" filter="barn(inVertical)">
                                      <p:cBhvr>
                                        <p:cTn id="4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descr="C:\Users\1\Desktop\Федор Александрович Устинов!!!=)\Гафаранова Айгуль Флюровна!!!=)\Фотографии!!!=)\УстиновФА\doc16077420140630132520_001.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88640"/>
            <a:ext cx="8487628" cy="648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85066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43608" y="443488"/>
            <a:ext cx="6885384" cy="4065632"/>
          </a:xfrm>
        </p:spPr>
        <p:txBody>
          <a:bodyPr>
            <a:normAutofit fontScale="85000" lnSpcReduction="20000"/>
          </a:bodyPr>
          <a:lstStyle/>
          <a:p>
            <a:r>
              <a:rPr lang="ru-RU" i="1" dirty="0">
                <a:latin typeface="Times New Roman" pitchFamily="18" charset="0"/>
                <a:cs typeface="Times New Roman" pitchFamily="18" charset="0"/>
              </a:rPr>
              <a:t>Из наградного листа</a:t>
            </a:r>
          </a:p>
          <a:p>
            <a:r>
              <a:rPr lang="ru-RU" i="1" dirty="0">
                <a:latin typeface="Times New Roman" pitchFamily="18" charset="0"/>
                <a:cs typeface="Times New Roman" pitchFamily="18" charset="0"/>
              </a:rPr>
              <a:t>От 29.04.1944г.</a:t>
            </a:r>
          </a:p>
          <a:p>
            <a:r>
              <a:rPr lang="ru-RU" i="1" dirty="0" smtClean="0">
                <a:latin typeface="Times New Roman" pitchFamily="18" charset="0"/>
                <a:cs typeface="Times New Roman" pitchFamily="18" charset="0"/>
              </a:rPr>
              <a:t>За </a:t>
            </a:r>
            <a:r>
              <a:rPr lang="ru-RU" i="1" dirty="0">
                <a:latin typeface="Times New Roman" pitchFamily="18" charset="0"/>
                <a:cs typeface="Times New Roman" pitchFamily="18" charset="0"/>
              </a:rPr>
              <a:t>проявленное мужество и отвагу при выполнении 45 успешных боевых вылетов ночью на уничтожение живой силы и техники противника на Правобережной Украине, за умелое руководство летным составом, совершившим 5.100 успешных боевых вылетов.</a:t>
            </a:r>
          </a:p>
          <a:p>
            <a:endParaRPr lang="ru-RU" i="1" dirty="0">
              <a:latin typeface="Times New Roman" pitchFamily="18" charset="0"/>
              <a:cs typeface="Times New Roman" pitchFamily="18" charset="0"/>
            </a:endParaRPr>
          </a:p>
          <a:p>
            <a:endParaRPr lang="ru-RU" i="1" dirty="0">
              <a:latin typeface="Times New Roman" pitchFamily="18" charset="0"/>
              <a:cs typeface="Times New Roman" pitchFamily="18" charset="0"/>
            </a:endParaRPr>
          </a:p>
          <a:p>
            <a:r>
              <a:rPr lang="ru-RU" i="1" dirty="0">
                <a:latin typeface="Times New Roman" pitchFamily="18" charset="0"/>
                <a:cs typeface="Times New Roman" pitchFamily="18" charset="0"/>
              </a:rPr>
              <a:t> Звание – майор. Должность зам. Командира 370 авиаполка ночных бомбардировщиков.</a:t>
            </a:r>
          </a:p>
          <a:p>
            <a:r>
              <a:rPr lang="ru-RU" i="1" dirty="0">
                <a:latin typeface="Times New Roman" pitchFamily="18" charset="0"/>
                <a:cs typeface="Times New Roman" pitchFamily="18" charset="0"/>
              </a:rPr>
              <a:t>Ввел в строй 37 молодых летчиков. </a:t>
            </a:r>
          </a:p>
          <a:p>
            <a:r>
              <a:rPr lang="ru-RU" i="1" dirty="0">
                <a:latin typeface="Times New Roman" pitchFamily="18" charset="0"/>
                <a:cs typeface="Times New Roman" pitchFamily="18" charset="0"/>
              </a:rPr>
              <a:t>07.1941 – 29.04.1944г. совершил 230 успешных боевых вылетов.</a:t>
            </a:r>
          </a:p>
          <a:p>
            <a:endParaRPr lang="ru-RU" dirty="0"/>
          </a:p>
          <a:p>
            <a:endParaRPr lang="ru-RU" dirty="0"/>
          </a:p>
        </p:txBody>
      </p:sp>
      <p:pic>
        <p:nvPicPr>
          <p:cNvPr id="10242" name="Picture 2" descr="C:\Users\1\Desktop\Федор Александрович Устинов!!!=)\Гафаранова Айгуль Флюровна!!!=)\Фотографии!!!=)\150px-AlexNevskyOrde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581128"/>
            <a:ext cx="1788790" cy="188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6294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arn(inVertical)">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0242"/>
                                        </p:tgtEl>
                                        <p:attrNameLst>
                                          <p:attrName>style.visibility</p:attrName>
                                        </p:attrNameLst>
                                      </p:cBhvr>
                                      <p:to>
                                        <p:strVal val="visible"/>
                                      </p:to>
                                    </p:set>
                                    <p:animEffect transition="in" filter="barn(inVertical)">
                                      <p:cBhvr>
                                        <p:cTn id="3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332656"/>
            <a:ext cx="6669360" cy="4353664"/>
          </a:xfrm>
        </p:spPr>
        <p:txBody>
          <a:bodyPr>
            <a:normAutofit fontScale="92500" lnSpcReduction="10000"/>
          </a:bodyPr>
          <a:lstStyle/>
          <a:p>
            <a:r>
              <a:rPr lang="ru-RU" i="1" dirty="0">
                <a:latin typeface="Times New Roman" pitchFamily="18" charset="0"/>
                <a:cs typeface="Times New Roman" pitchFamily="18" charset="0"/>
              </a:rPr>
              <a:t>Из наградного листа</a:t>
            </a:r>
          </a:p>
          <a:p>
            <a:r>
              <a:rPr lang="ru-RU" i="1" dirty="0">
                <a:latin typeface="Times New Roman" pitchFamily="18" charset="0"/>
                <a:cs typeface="Times New Roman" pitchFamily="18" charset="0"/>
              </a:rPr>
              <a:t>От 20.09.1944г.</a:t>
            </a:r>
          </a:p>
          <a:p>
            <a:r>
              <a:rPr lang="ru-RU" i="1" dirty="0" smtClean="0">
                <a:latin typeface="Times New Roman" pitchFamily="18" charset="0"/>
                <a:cs typeface="Times New Roman" pitchFamily="18" charset="0"/>
              </a:rPr>
              <a:t>За </a:t>
            </a:r>
            <a:r>
              <a:rPr lang="ru-RU" i="1" dirty="0">
                <a:latin typeface="Times New Roman" pitchFamily="18" charset="0"/>
                <a:cs typeface="Times New Roman" pitchFamily="18" charset="0"/>
              </a:rPr>
              <a:t>умелое руководство летно-техническим составом, за личную примерность и дисциплинированность, за лично совершённых </a:t>
            </a:r>
            <a:r>
              <a:rPr lang="ru-RU" i="1" dirty="0" smtClean="0">
                <a:latin typeface="Times New Roman" pitchFamily="18" charset="0"/>
                <a:cs typeface="Times New Roman" pitchFamily="18" charset="0"/>
              </a:rPr>
              <a:t>30 </a:t>
            </a:r>
            <a:r>
              <a:rPr lang="ru-RU" i="1" dirty="0">
                <a:latin typeface="Times New Roman" pitchFamily="18" charset="0"/>
                <a:cs typeface="Times New Roman" pitchFamily="18" charset="0"/>
              </a:rPr>
              <a:t>боевых вылетов.</a:t>
            </a:r>
          </a:p>
          <a:p>
            <a:pPr marL="45720" indent="0">
              <a:buNone/>
            </a:pPr>
            <a:endParaRPr lang="ru-RU" i="1" dirty="0">
              <a:latin typeface="Times New Roman" pitchFamily="18" charset="0"/>
              <a:cs typeface="Times New Roman" pitchFamily="18" charset="0"/>
            </a:endParaRPr>
          </a:p>
          <a:p>
            <a:r>
              <a:rPr lang="ru-RU" i="1" dirty="0">
                <a:latin typeface="Times New Roman" pitchFamily="18" charset="0"/>
                <a:cs typeface="Times New Roman" pitchFamily="18" charset="0"/>
              </a:rPr>
              <a:t>Звание – майор. Зам. Командира 370 авиаполка ночных бомбардировщиков.</a:t>
            </a:r>
          </a:p>
          <a:p>
            <a:r>
              <a:rPr lang="ru-RU" i="1" dirty="0">
                <a:latin typeface="Times New Roman" pitchFamily="18" charset="0"/>
                <a:cs typeface="Times New Roman" pitchFamily="18" charset="0"/>
              </a:rPr>
              <a:t>07.1941 – 20.09.1944 Ф.А. Устинов совершил 241 боевой вылет. За время наступления 3-го Украинского фронта с 20.08.1944 по 27.08.1944Ф.А. Устинов произвел 6 успешных вылетов на уничтожение живой силы и техники противника.</a:t>
            </a:r>
          </a:p>
          <a:p>
            <a:endParaRPr lang="ru-RU" dirty="0"/>
          </a:p>
        </p:txBody>
      </p:sp>
      <p:pic>
        <p:nvPicPr>
          <p:cNvPr id="5122" name="Picture 2" descr="C:\Документы!!!=)\Моя любимая работа!!!=)\Хасанова Роза Джаудатовна!!!=)\Федор Александрович Устинов!!!=)\Гафаранова Айгуль Флюровна!!!=)\Фотографии!!!=)\Часть №3\DC-260-B0C06C4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flipV="1">
            <a:off x="179512" y="4562707"/>
            <a:ext cx="3096344" cy="2189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65688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43608" y="404664"/>
            <a:ext cx="6885384" cy="4065632"/>
          </a:xfrm>
        </p:spPr>
        <p:txBody>
          <a:bodyPr>
            <a:normAutofit/>
          </a:bodyPr>
          <a:lstStyle/>
          <a:p>
            <a:r>
              <a:rPr lang="ru-RU" i="1" dirty="0">
                <a:latin typeface="Times New Roman" pitchFamily="18" charset="0"/>
                <a:cs typeface="Times New Roman" pitchFamily="18" charset="0"/>
              </a:rPr>
              <a:t>Из наградного листа</a:t>
            </a:r>
          </a:p>
          <a:p>
            <a:r>
              <a:rPr lang="ru-RU" i="1" dirty="0">
                <a:latin typeface="Times New Roman" pitchFamily="18" charset="0"/>
                <a:cs typeface="Times New Roman" pitchFamily="18" charset="0"/>
              </a:rPr>
              <a:t>От 23.04.1945г.</a:t>
            </a:r>
          </a:p>
          <a:p>
            <a:r>
              <a:rPr lang="ru-RU" i="1" dirty="0" smtClean="0">
                <a:latin typeface="Times New Roman" pitchFamily="18" charset="0"/>
                <a:cs typeface="Times New Roman" pitchFamily="18" charset="0"/>
              </a:rPr>
              <a:t>За </a:t>
            </a:r>
            <a:r>
              <a:rPr lang="ru-RU" i="1" dirty="0">
                <a:latin typeface="Times New Roman" pitchFamily="18" charset="0"/>
                <a:cs typeface="Times New Roman" pitchFamily="18" charset="0"/>
              </a:rPr>
              <a:t>проявленное мужество и отвагу при выполнении 28 боевых вылетов за умелое руководство летного состава и обеспечение 2500 успешных боевых вылетов.</a:t>
            </a:r>
          </a:p>
          <a:p>
            <a:r>
              <a:rPr lang="ru-RU" i="1" dirty="0">
                <a:latin typeface="Times New Roman" pitchFamily="18" charset="0"/>
                <a:cs typeface="Times New Roman" pitchFamily="18" charset="0"/>
              </a:rPr>
              <a:t>С июля 1941г. по 23.04.1945г. Ф.А. Устинов произвел 269 успешных боевых вылетов. Подготовил и ввел в строй 25 молодых летчиков.</a:t>
            </a:r>
          </a:p>
          <a:p>
            <a:endParaRPr lang="ru-RU" dirty="0"/>
          </a:p>
        </p:txBody>
      </p:sp>
      <p:pic>
        <p:nvPicPr>
          <p:cNvPr id="6146" name="Picture 2" descr="C:\Документы!!!=)\Моя любимая работа!!!=)\Хасанова Роза Джаудатовна!!!=)\Федор Александрович Устинов!!!=)\Гафаранова Айгуль Флюровна!!!=)\Фотографии!!!=)\Часть №3\DC-260-B0C06C4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293096"/>
            <a:ext cx="3384376" cy="239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7742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260648"/>
            <a:ext cx="7920880" cy="6408712"/>
          </a:xfrm>
        </p:spPr>
        <p:txBody>
          <a:bodyPr>
            <a:normAutofit fontScale="77500" lnSpcReduction="20000"/>
          </a:bodyPr>
          <a:lstStyle/>
          <a:p>
            <a:r>
              <a:rPr lang="ru-RU" i="1" dirty="0">
                <a:latin typeface="Times New Roman" pitchFamily="18" charset="0"/>
                <a:cs typeface="Times New Roman" pitchFamily="18" charset="0"/>
              </a:rPr>
              <a:t>Фронтовые будни бомбардировочного полка.</a:t>
            </a:r>
          </a:p>
          <a:p>
            <a:r>
              <a:rPr lang="ru-RU" i="1" dirty="0">
                <a:latin typeface="Times New Roman" pitchFamily="18" charset="0"/>
                <a:cs typeface="Times New Roman" pitchFamily="18" charset="0"/>
              </a:rPr>
              <a:t>Из воспоминаний ветеранов 719 авиаполка ночных бомбардировщиков:</a:t>
            </a:r>
          </a:p>
          <a:p>
            <a:r>
              <a:rPr lang="ru-RU" i="1" dirty="0">
                <a:latin typeface="Times New Roman" pitchFamily="18" charset="0"/>
                <a:cs typeface="Times New Roman" pitchFamily="18" charset="0"/>
              </a:rPr>
              <a:t>«Мы делали по нескольку боевых вылетов каждую ночь. Уставали неимоверно. А когда с рассветом, передав машину техникам, можно было повалиться на койку, то через мгновение мы уже погружались в глубокий сон.</a:t>
            </a:r>
          </a:p>
          <a:p>
            <a:r>
              <a:rPr lang="ru-RU" i="1" dirty="0">
                <a:latin typeface="Times New Roman" pitchFamily="18" charset="0"/>
                <a:cs typeface="Times New Roman" pitchFamily="18" charset="0"/>
              </a:rPr>
              <a:t>Однажды после ночных вылетов мы не успели поспать и двух часов, как нас разбудили. Получен приказ командования: нанести бомбовый удар по противнику днём. Мне было приказано возглавить группу из 20 самолётов»</a:t>
            </a:r>
          </a:p>
          <a:p>
            <a:r>
              <a:rPr lang="ru-RU" i="1" dirty="0">
                <a:latin typeface="Times New Roman" pitchFamily="18" charset="0"/>
                <a:cs typeface="Times New Roman" pitchFamily="18" charset="0"/>
              </a:rPr>
              <a:t>Ф.А. Устинов майор, заместитель командира авиаэскадрильи.</a:t>
            </a:r>
          </a:p>
          <a:p>
            <a:r>
              <a:rPr lang="ru-RU" i="1" dirty="0">
                <a:latin typeface="Times New Roman" pitchFamily="18" charset="0"/>
                <a:cs typeface="Times New Roman" pitchFamily="18" charset="0"/>
              </a:rPr>
              <a:t>«Ночью, особенно в предутренние часы многих из нас (лётчиков) в полётах одолевал сон. Нет необходимости говорить о том, как это опасно».</a:t>
            </a:r>
          </a:p>
          <a:p>
            <a:r>
              <a:rPr lang="ru-RU" i="1" dirty="0" err="1">
                <a:latin typeface="Times New Roman" pitchFamily="18" charset="0"/>
                <a:cs typeface="Times New Roman" pitchFamily="18" charset="0"/>
              </a:rPr>
              <a:t>М.П.Гончар</a:t>
            </a:r>
            <a:r>
              <a:rPr lang="ru-RU" i="1" dirty="0">
                <a:latin typeface="Times New Roman" pitchFamily="18" charset="0"/>
                <a:cs typeface="Times New Roman" pitchFamily="18" charset="0"/>
              </a:rPr>
              <a:t> – капитан штурман эскадрильи.</a:t>
            </a:r>
          </a:p>
          <a:p>
            <a:r>
              <a:rPr lang="ru-RU" i="1" dirty="0">
                <a:latin typeface="Times New Roman" pitchFamily="18" charset="0"/>
                <a:cs typeface="Times New Roman" pitchFamily="18" charset="0"/>
              </a:rPr>
              <a:t>«Изнуряющими были </a:t>
            </a:r>
            <a:r>
              <a:rPr lang="ru-RU" i="1" dirty="0" err="1">
                <a:latin typeface="Times New Roman" pitchFamily="18" charset="0"/>
                <a:cs typeface="Times New Roman" pitchFamily="18" charset="0"/>
              </a:rPr>
              <a:t>еженочные</a:t>
            </a:r>
            <a:r>
              <a:rPr lang="ru-RU" i="1" dirty="0">
                <a:latin typeface="Times New Roman" pitchFamily="18" charset="0"/>
                <a:cs typeface="Times New Roman" pitchFamily="18" charset="0"/>
              </a:rPr>
              <a:t> полёты, но для летчиков и штурманов все же выделялся стимулирующий, снижающий сонливость шоколад «Кола»…Сложнее в этом плане обстояло дело с техническим составом. </a:t>
            </a:r>
            <a:r>
              <a:rPr lang="ru-RU" i="1" dirty="0" err="1">
                <a:latin typeface="Times New Roman" pitchFamily="18" charset="0"/>
                <a:cs typeface="Times New Roman" pitchFamily="18" charset="0"/>
              </a:rPr>
              <a:t>Техсостав</a:t>
            </a:r>
            <a:r>
              <a:rPr lang="ru-RU" i="1" dirty="0">
                <a:latin typeface="Times New Roman" pitchFamily="18" charset="0"/>
                <a:cs typeface="Times New Roman" pitchFamily="18" charset="0"/>
              </a:rPr>
              <a:t> спал совсем мало… </a:t>
            </a:r>
          </a:p>
          <a:p>
            <a:r>
              <a:rPr lang="ru-RU" i="1" dirty="0">
                <a:latin typeface="Times New Roman" pitchFamily="18" charset="0"/>
                <a:cs typeface="Times New Roman" pitchFamily="18" charset="0"/>
              </a:rPr>
              <a:t>Усталость брала свое, сон незаметно, предательски подкрадывался к тебе»</a:t>
            </a:r>
          </a:p>
          <a:p>
            <a:r>
              <a:rPr lang="ru-RU" i="1" dirty="0">
                <a:latin typeface="Times New Roman" pitchFamily="18" charset="0"/>
                <a:cs typeface="Times New Roman" pitchFamily="18" charset="0"/>
              </a:rPr>
              <a:t>Л.Б. </a:t>
            </a:r>
            <a:r>
              <a:rPr lang="ru-RU" i="1" dirty="0" err="1">
                <a:latin typeface="Times New Roman" pitchFamily="18" charset="0"/>
                <a:cs typeface="Times New Roman" pitchFamily="18" charset="0"/>
              </a:rPr>
              <a:t>Блехер</a:t>
            </a:r>
            <a:r>
              <a:rPr lang="ru-RU" i="1" dirty="0">
                <a:latin typeface="Times New Roman" pitchFamily="18" charset="0"/>
                <a:cs typeface="Times New Roman" pitchFamily="18" charset="0"/>
              </a:rPr>
              <a:t> – майор медицинской службы, старший врач полка.</a:t>
            </a:r>
          </a:p>
          <a:p>
            <a:r>
              <a:rPr lang="ru-RU" i="1" dirty="0">
                <a:latin typeface="Times New Roman" pitchFamily="18" charset="0"/>
                <a:cs typeface="Times New Roman" pitchFamily="18" charset="0"/>
              </a:rPr>
              <a:t>Экипажи за ночь могли делать 7-8 боевых вылетов.</a:t>
            </a:r>
          </a:p>
          <a:p>
            <a:r>
              <a:rPr lang="ru-RU" i="1" dirty="0">
                <a:latin typeface="Times New Roman" pitchFamily="18" charset="0"/>
                <a:cs typeface="Times New Roman" pitchFamily="18" charset="0"/>
              </a:rPr>
              <a:t>Приземляется самолёт с боевого задания, и к нему со всех сторон бегут механики, мотористы, </a:t>
            </a:r>
            <a:r>
              <a:rPr lang="ru-RU" i="1" dirty="0" err="1" smtClean="0">
                <a:latin typeface="Times New Roman" pitchFamily="18" charset="0"/>
                <a:cs typeface="Times New Roman" pitchFamily="18" charset="0"/>
              </a:rPr>
              <a:t>прибористы</a:t>
            </a:r>
            <a:r>
              <a:rPr lang="ru-RU" i="1" dirty="0">
                <a:latin typeface="Times New Roman" pitchFamily="18" charset="0"/>
                <a:cs typeface="Times New Roman" pitchFamily="18" charset="0"/>
              </a:rPr>
              <a:t>, оружейники. На подготовку самолета к следующему полёту 20 минут. «Технари» быстро подвешивают бомбы (подвеска бомб производилась вручную, а вес каждой составлял 100 кг) В каждый полёт летчик брал 4 бомбы.</a:t>
            </a:r>
          </a:p>
          <a:p>
            <a:r>
              <a:rPr lang="ru-RU" i="1" dirty="0">
                <a:latin typeface="Times New Roman" pitchFamily="18" charset="0"/>
                <a:cs typeface="Times New Roman" pitchFamily="18" charset="0"/>
              </a:rPr>
              <a:t>М</a:t>
            </a:r>
            <a:r>
              <a:rPr lang="ru-RU" i="1" dirty="0" smtClean="0">
                <a:latin typeface="Times New Roman" pitchFamily="18" charset="0"/>
                <a:cs typeface="Times New Roman" pitchFamily="18" charset="0"/>
              </a:rPr>
              <a:t>. А. Баженов </a:t>
            </a:r>
            <a:r>
              <a:rPr lang="ru-RU" i="1" dirty="0">
                <a:latin typeface="Times New Roman" pitchFamily="18" charset="0"/>
                <a:cs typeface="Times New Roman" pitchFamily="18" charset="0"/>
              </a:rPr>
              <a:t>– полковник</a:t>
            </a:r>
            <a:r>
              <a:rPr lang="ru-RU" i="1" dirty="0" smtClean="0">
                <a:latin typeface="Times New Roman" pitchFamily="18" charset="0"/>
                <a:cs typeface="Times New Roman" pitchFamily="18" charset="0"/>
              </a:rPr>
              <a:t>, командир </a:t>
            </a:r>
            <a:r>
              <a:rPr lang="ru-RU" i="1" dirty="0">
                <a:latin typeface="Times New Roman" pitchFamily="18" charset="0"/>
                <a:cs typeface="Times New Roman" pitchFamily="18" charset="0"/>
              </a:rPr>
              <a:t>полка.</a:t>
            </a:r>
          </a:p>
          <a:p>
            <a:endParaRPr lang="ru-RU" dirty="0"/>
          </a:p>
        </p:txBody>
      </p:sp>
    </p:spTree>
    <p:extLst>
      <p:ext uri="{BB962C8B-B14F-4D97-AF65-F5344CB8AC3E}">
        <p14:creationId xmlns:p14="http://schemas.microsoft.com/office/powerpoint/2010/main" val="292512053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116632"/>
            <a:ext cx="7992888" cy="6552728"/>
          </a:xfrm>
        </p:spPr>
        <p:txBody>
          <a:bodyPr>
            <a:normAutofit fontScale="77500" lnSpcReduction="20000"/>
          </a:bodyPr>
          <a:lstStyle/>
          <a:p>
            <a:r>
              <a:rPr lang="ru-RU" sz="2300" i="1" dirty="0" smtClean="0">
                <a:latin typeface="Times New Roman" pitchFamily="18" charset="0"/>
                <a:cs typeface="Times New Roman" pitchFamily="18" charset="0"/>
              </a:rPr>
              <a:t>«Зачастую </a:t>
            </a:r>
            <a:r>
              <a:rPr lang="ru-RU" sz="2300" i="1" dirty="0">
                <a:latin typeface="Times New Roman" pitchFamily="18" charset="0"/>
                <a:cs typeface="Times New Roman" pitchFamily="18" charset="0"/>
              </a:rPr>
              <a:t>мотористу и оружейнику приходилось за ночь подвешивать только на один самолёт около трёх тонн бомб. К рассвету руки буквально отваливались, ломило спину, появлялась дрожь в коленях. Пот даже в холодные зимние ночи заливал глаза. После </a:t>
            </a:r>
            <a:r>
              <a:rPr lang="ru-RU" sz="2300" i="1" dirty="0" smtClean="0">
                <a:latin typeface="Times New Roman" pitchFamily="18" charset="0"/>
                <a:cs typeface="Times New Roman" pitchFamily="18" charset="0"/>
              </a:rPr>
              <a:t>окончания </a:t>
            </a:r>
            <a:r>
              <a:rPr lang="ru-RU" sz="2300" i="1" dirty="0">
                <a:latin typeface="Times New Roman" pitchFamily="18" charset="0"/>
                <a:cs typeface="Times New Roman" pitchFamily="18" charset="0"/>
              </a:rPr>
              <a:t>полётов техники оставались у самолётов, чтобы устранить повреждения и неисправности. А днём, после небольшого отдыха (сон 3-4 часа) надо было готовить материальную часть к очередным полётам».</a:t>
            </a:r>
          </a:p>
          <a:p>
            <a:r>
              <a:rPr lang="ru-RU" sz="2300" i="1" dirty="0">
                <a:latin typeface="Times New Roman" pitchFamily="18" charset="0"/>
                <a:cs typeface="Times New Roman" pitchFamily="18" charset="0"/>
              </a:rPr>
              <a:t>Ганин – техник – лейтенант, моторист</a:t>
            </a:r>
          </a:p>
          <a:p>
            <a:r>
              <a:rPr lang="ru-RU" sz="2300" i="1" dirty="0">
                <a:latin typeface="Times New Roman" pitchFamily="18" charset="0"/>
                <a:cs typeface="Times New Roman" pitchFamily="18" charset="0"/>
              </a:rPr>
              <a:t>От напряженной работы нам было всегда жарко, одежда на нас была мокрая от пота даже при сорокаградусном морозе и жгучем ветре. Диву даешься, откуда только силы брались.</a:t>
            </a:r>
          </a:p>
          <a:p>
            <a:r>
              <a:rPr lang="ru-RU" sz="2300" i="1" dirty="0">
                <a:latin typeface="Times New Roman" pitchFamily="18" charset="0"/>
                <a:cs typeface="Times New Roman" pitchFamily="18" charset="0"/>
              </a:rPr>
              <a:t>М.Ф. Бондаренко – техник – лейтенант.</a:t>
            </a:r>
          </a:p>
          <a:p>
            <a:r>
              <a:rPr lang="ru-RU" sz="2300" i="1" dirty="0">
                <a:latin typeface="Times New Roman" pitchFamily="18" charset="0"/>
                <a:cs typeface="Times New Roman" pitchFamily="18" charset="0"/>
              </a:rPr>
              <a:t>«После трудной ночной работы летчикам нужно было отдохнуть, выспаться , а жилых </a:t>
            </a:r>
            <a:r>
              <a:rPr lang="ru-RU" sz="2300" i="1" dirty="0" smtClean="0">
                <a:latin typeface="Times New Roman" pitchFamily="18" charset="0"/>
                <a:cs typeface="Times New Roman" pitchFamily="18" charset="0"/>
              </a:rPr>
              <a:t>помещений </a:t>
            </a:r>
            <a:r>
              <a:rPr lang="ru-RU" sz="2300" i="1" dirty="0">
                <a:latin typeface="Times New Roman" pitchFamily="18" charset="0"/>
                <a:cs typeface="Times New Roman" pitchFamily="18" charset="0"/>
              </a:rPr>
              <a:t>не хватало, авиатехники уступали им свои койки, а сами забирались в кабины самолётов, превращая их во временное жилище»</a:t>
            </a:r>
          </a:p>
          <a:p>
            <a:r>
              <a:rPr lang="ru-RU" sz="2300" i="1" dirty="0" err="1">
                <a:latin typeface="Times New Roman" pitchFamily="18" charset="0"/>
                <a:cs typeface="Times New Roman" pitchFamily="18" charset="0"/>
              </a:rPr>
              <a:t>Л.И.Ганин</a:t>
            </a:r>
            <a:r>
              <a:rPr lang="ru-RU" sz="2300" i="1" dirty="0">
                <a:latin typeface="Times New Roman" pitchFamily="18" charset="0"/>
                <a:cs typeface="Times New Roman" pitchFamily="18" charset="0"/>
              </a:rPr>
              <a:t>- техник – лейтенант, моторист.</a:t>
            </a:r>
          </a:p>
          <a:p>
            <a:r>
              <a:rPr lang="ru-RU" sz="2300" i="1" dirty="0">
                <a:latin typeface="Times New Roman" pitchFamily="18" charset="0"/>
                <a:cs typeface="Times New Roman" pitchFamily="18" charset="0"/>
              </a:rPr>
              <a:t>«Особенно тяжело приходилось в суровые зимние ночи. Зимой 1941/42 года температура понижалась до 42 градусов. Возвращающиеся с боевого задания самолеты покрывались инеем. Кабины летчика и штурмана открытые. Морозная струя от винта буквально </a:t>
            </a:r>
            <a:r>
              <a:rPr lang="ru-RU" sz="2300" i="1" dirty="0" smtClean="0">
                <a:latin typeface="Times New Roman" pitchFamily="18" charset="0"/>
                <a:cs typeface="Times New Roman" pitchFamily="18" charset="0"/>
              </a:rPr>
              <a:t>обжигала </a:t>
            </a:r>
            <a:r>
              <a:rPr lang="ru-RU" sz="2300" i="1" dirty="0">
                <a:latin typeface="Times New Roman" pitchFamily="18" charset="0"/>
                <a:cs typeface="Times New Roman" pitchFamily="18" charset="0"/>
              </a:rPr>
              <a:t>лицо. Несмотря на меховую одежду и надеваемую на лицо маску из шкурки крота., летчики часто обмораживались. На обмороженной части менялась кожа. Штурман М.Д. Щелкун обморозил веки глаз настолько, что потерял ориентировку, экипаж был вынужден приземлиться на другом аэродроме».</a:t>
            </a:r>
          </a:p>
          <a:p>
            <a:r>
              <a:rPr lang="ru-RU" sz="2300" i="1" dirty="0" err="1">
                <a:latin typeface="Times New Roman" pitchFamily="18" charset="0"/>
                <a:cs typeface="Times New Roman" pitchFamily="18" charset="0"/>
              </a:rPr>
              <a:t>М.Т.Гончар</a:t>
            </a:r>
            <a:r>
              <a:rPr lang="ru-RU" sz="2300" i="1" dirty="0">
                <a:latin typeface="Times New Roman" pitchFamily="18" charset="0"/>
                <a:cs typeface="Times New Roman" pitchFamily="18" charset="0"/>
              </a:rPr>
              <a:t>- капитан, штурман эскадрильи.</a:t>
            </a:r>
          </a:p>
          <a:p>
            <a:endParaRPr lang="ru-RU" dirty="0"/>
          </a:p>
          <a:p>
            <a:endParaRPr lang="ru-RU" dirty="0"/>
          </a:p>
          <a:p>
            <a:endParaRPr lang="ru-RU" dirty="0"/>
          </a:p>
          <a:p>
            <a:endParaRPr lang="ru-RU" dirty="0"/>
          </a:p>
          <a:p>
            <a:endParaRPr lang="ru-RU" dirty="0"/>
          </a:p>
        </p:txBody>
      </p:sp>
    </p:spTree>
    <p:extLst>
      <p:ext uri="{BB962C8B-B14F-4D97-AF65-F5344CB8AC3E}">
        <p14:creationId xmlns:p14="http://schemas.microsoft.com/office/powerpoint/2010/main" val="296981005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381328" cy="5721816"/>
          </a:xfrm>
        </p:spPr>
        <p:txBody>
          <a:bodyPr>
            <a:normAutofit fontScale="85000" lnSpcReduction="20000"/>
          </a:bodyPr>
          <a:lstStyle/>
          <a:p>
            <a:r>
              <a:rPr lang="ru-RU" sz="2300" i="1" dirty="0">
                <a:latin typeface="Times New Roman" pitchFamily="18" charset="0"/>
                <a:cs typeface="Times New Roman" pitchFamily="18" charset="0"/>
              </a:rPr>
              <a:t>Зимой тяжело было и техникам.</a:t>
            </a:r>
          </a:p>
          <a:p>
            <a:r>
              <a:rPr lang="ru-RU" sz="2300" i="1" dirty="0">
                <a:latin typeface="Times New Roman" pitchFamily="18" charset="0"/>
                <a:cs typeface="Times New Roman" pitchFamily="18" charset="0"/>
              </a:rPr>
              <a:t>«Помню, возьмёшься голой рукой за пулемёт, как тут же пальцы прилипают к металлу, кожа на них часто слезала от обморожения»</a:t>
            </a:r>
          </a:p>
          <a:p>
            <a:r>
              <a:rPr lang="ru-RU" sz="2300" i="1" dirty="0" err="1">
                <a:latin typeface="Times New Roman" pitchFamily="18" charset="0"/>
                <a:cs typeface="Times New Roman" pitchFamily="18" charset="0"/>
              </a:rPr>
              <a:t>М.Ф.Бондаренко</a:t>
            </a:r>
            <a:r>
              <a:rPr lang="ru-RU" sz="2300" i="1" dirty="0">
                <a:latin typeface="Times New Roman" pitchFamily="18" charset="0"/>
                <a:cs typeface="Times New Roman" pitchFamily="18" charset="0"/>
              </a:rPr>
              <a:t> – техник – лейтенант, оружейник.</a:t>
            </a:r>
          </a:p>
          <a:p>
            <a:r>
              <a:rPr lang="ru-RU" sz="2300" i="1" dirty="0">
                <a:latin typeface="Times New Roman" pitchFamily="18" charset="0"/>
                <a:cs typeface="Times New Roman" pitchFamily="18" charset="0"/>
              </a:rPr>
              <a:t>«… оружейники имели </a:t>
            </a:r>
            <a:r>
              <a:rPr lang="ru-RU" sz="2300" i="1" dirty="0" smtClean="0">
                <a:latin typeface="Times New Roman" pitchFamily="18" charset="0"/>
                <a:cs typeface="Times New Roman" pitchFamily="18" charset="0"/>
              </a:rPr>
              <a:t>дело с </a:t>
            </a:r>
            <a:r>
              <a:rPr lang="ru-RU" sz="2300" i="1" dirty="0">
                <a:latin typeface="Times New Roman" pitchFamily="18" charset="0"/>
                <a:cs typeface="Times New Roman" pitchFamily="18" charset="0"/>
              </a:rPr>
              <a:t>металлом, а многое делать в перчатках было нельзя. Мои руки так же, как и руки моих подруг Нади и Полины, мало походили на женские…»</a:t>
            </a:r>
          </a:p>
          <a:p>
            <a:r>
              <a:rPr lang="ru-RU" sz="2300" i="1" dirty="0">
                <a:latin typeface="Times New Roman" pitchFamily="18" charset="0"/>
                <a:cs typeface="Times New Roman" pitchFamily="18" charset="0"/>
              </a:rPr>
              <a:t>О.Д. </a:t>
            </a:r>
            <a:r>
              <a:rPr lang="ru-RU" sz="2300" i="1" dirty="0" err="1">
                <a:latin typeface="Times New Roman" pitchFamily="18" charset="0"/>
                <a:cs typeface="Times New Roman" pitchFamily="18" charset="0"/>
              </a:rPr>
              <a:t>Свинцова</a:t>
            </a:r>
            <a:r>
              <a:rPr lang="ru-RU" sz="2300" i="1" dirty="0">
                <a:latin typeface="Times New Roman" pitchFamily="18" charset="0"/>
                <a:cs typeface="Times New Roman" pitchFamily="18" charset="0"/>
              </a:rPr>
              <a:t> – младший сержант, </a:t>
            </a:r>
            <a:r>
              <a:rPr lang="ru-RU" sz="2300" i="1" dirty="0" err="1">
                <a:latin typeface="Times New Roman" pitchFamily="18" charset="0"/>
                <a:cs typeface="Times New Roman" pitchFamily="18" charset="0"/>
              </a:rPr>
              <a:t>оружейница</a:t>
            </a:r>
            <a:r>
              <a:rPr lang="ru-RU" sz="2300" i="1" dirty="0">
                <a:latin typeface="Times New Roman" pitchFamily="18" charset="0"/>
                <a:cs typeface="Times New Roman" pitchFamily="18" charset="0"/>
              </a:rPr>
              <a:t>.</a:t>
            </a:r>
          </a:p>
          <a:p>
            <a:r>
              <a:rPr lang="ru-RU" sz="2300" i="1" dirty="0">
                <a:latin typeface="Times New Roman" pitchFamily="18" charset="0"/>
                <a:cs typeface="Times New Roman" pitchFamily="18" charset="0"/>
              </a:rPr>
              <a:t>«Вся работа выполнялась в </a:t>
            </a:r>
            <a:r>
              <a:rPr lang="ru-RU" sz="2300" i="1" dirty="0" smtClean="0">
                <a:latin typeface="Times New Roman" pitchFamily="18" charset="0"/>
                <a:cs typeface="Times New Roman" pitchFamily="18" charset="0"/>
              </a:rPr>
              <a:t>темноте, </a:t>
            </a:r>
            <a:r>
              <a:rPr lang="ru-RU" sz="2300" i="1" dirty="0">
                <a:latin typeface="Times New Roman" pitchFamily="18" charset="0"/>
                <a:cs typeface="Times New Roman" pitchFamily="18" charset="0"/>
              </a:rPr>
              <a:t>наощупь, иногда мы пользовались карманными фонарями при строжайшем </a:t>
            </a:r>
            <a:r>
              <a:rPr lang="ru-RU" sz="2300" i="1" dirty="0" smtClean="0">
                <a:latin typeface="Times New Roman" pitchFamily="18" charset="0"/>
                <a:cs typeface="Times New Roman" pitchFamily="18" charset="0"/>
              </a:rPr>
              <a:t>соблюдении </a:t>
            </a:r>
            <a:r>
              <a:rPr lang="ru-RU" sz="2300" i="1" dirty="0">
                <a:latin typeface="Times New Roman" pitchFamily="18" charset="0"/>
                <a:cs typeface="Times New Roman" pitchFamily="18" charset="0"/>
              </a:rPr>
              <a:t>светомаскировки, так как в воздухе постоянно висели вражеские бомбардировщики, </a:t>
            </a:r>
            <a:r>
              <a:rPr lang="ru-RU" sz="2300" i="1" dirty="0" smtClean="0">
                <a:latin typeface="Times New Roman" pitchFamily="18" charset="0"/>
                <a:cs typeface="Times New Roman" pitchFamily="18" charset="0"/>
              </a:rPr>
              <a:t>выслеживая </a:t>
            </a:r>
            <a:r>
              <a:rPr lang="ru-RU" sz="2300" i="1" dirty="0">
                <a:latin typeface="Times New Roman" pitchFamily="18" charset="0"/>
                <a:cs typeface="Times New Roman" pitchFamily="18" charset="0"/>
              </a:rPr>
              <a:t>прифронтовые аэродромы…»</a:t>
            </a:r>
          </a:p>
          <a:p>
            <a:r>
              <a:rPr lang="ru-RU" sz="2300" i="1" dirty="0">
                <a:latin typeface="Times New Roman" pitchFamily="18" charset="0"/>
                <a:cs typeface="Times New Roman" pitchFamily="18" charset="0"/>
              </a:rPr>
              <a:t>Подготовка самолетов к боевым вылетам в ночное время требовала предельной собранности, внимательности и четкости: ведь мы имели дело с бомбами, взрывателями, пулемётами, ракетами </a:t>
            </a:r>
          </a:p>
          <a:p>
            <a:endParaRPr lang="ru-RU" dirty="0"/>
          </a:p>
        </p:txBody>
      </p:sp>
    </p:spTree>
    <p:extLst>
      <p:ext uri="{BB962C8B-B14F-4D97-AF65-F5344CB8AC3E}">
        <p14:creationId xmlns:p14="http://schemas.microsoft.com/office/powerpoint/2010/main" val="234556148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p:txBody>
          <a:bodyPr/>
          <a:lstStyle/>
          <a:p>
            <a:r>
              <a:rPr lang="ru-RU" i="1" dirty="0">
                <a:latin typeface="Times New Roman" pitchFamily="18" charset="0"/>
                <a:cs typeface="Times New Roman" pitchFamily="18" charset="0"/>
              </a:rPr>
              <a:t>На этих самолетах воевал Ф.А. Устинов</a:t>
            </a:r>
          </a:p>
          <a:p>
            <a:endParaRPr lang="ru-RU" dirty="0"/>
          </a:p>
        </p:txBody>
      </p:sp>
      <p:pic>
        <p:nvPicPr>
          <p:cNvPr id="2050" name="Picture 2" descr="E:\и 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3645024"/>
            <a:ext cx="3791636" cy="28443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ПО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905" y="1268760"/>
            <a:ext cx="4753836" cy="356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9544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C:\Users\1\Desktop\Федор Александрович Устинов!!!=)\Гафаранова Айгуль Флюровна!!!=)\Фотографии!!!=)\Часть №2\DC-260-B0C06C473.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260648"/>
            <a:ext cx="4275591" cy="6413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334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endParaRPr lang="ru-RU" dirty="0"/>
          </a:p>
        </p:txBody>
      </p:sp>
      <p:pic>
        <p:nvPicPr>
          <p:cNvPr id="3074" name="Picture 2" descr="C:\Users\1\Desktop\Федор Александрович Устинов!!!=)\Гафаранова Айгуль Флюровна!!!=)\Фотографии!!!=)\Часть №2\DC-260-B0C06C47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6154" y="0"/>
            <a:ext cx="65316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6783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90062"/>
            <a:ext cx="3816424" cy="3645306"/>
          </a:xfrm>
        </p:spPr>
        <p:txBody>
          <a:bodyPr/>
          <a:lstStyle/>
          <a:p>
            <a:r>
              <a:rPr lang="ru-RU" i="1" dirty="0">
                <a:latin typeface="Times New Roman" pitchFamily="18" charset="0"/>
                <a:cs typeface="Times New Roman" pitchFamily="18" charset="0"/>
              </a:rPr>
              <a:t>На запад!</a:t>
            </a:r>
          </a:p>
          <a:p>
            <a:r>
              <a:rPr lang="ru-RU" i="1" dirty="0">
                <a:latin typeface="Times New Roman" pitchFamily="18" charset="0"/>
                <a:cs typeface="Times New Roman" pitchFamily="18" charset="0"/>
              </a:rPr>
              <a:t>«От Курска и</a:t>
            </a:r>
            <a:r>
              <a:rPr lang="ru-RU" i="1" dirty="0" smtClean="0">
                <a:latin typeface="Times New Roman" pitchFamily="18" charset="0"/>
                <a:cs typeface="Times New Roman" pitchFamily="18" charset="0"/>
              </a:rPr>
              <a:t> </a:t>
            </a:r>
            <a:r>
              <a:rPr lang="ru-RU" i="1" dirty="0">
                <a:latin typeface="Times New Roman" pitchFamily="18" charset="0"/>
                <a:cs typeface="Times New Roman" pitchFamily="18" charset="0"/>
              </a:rPr>
              <a:t>Орла</a:t>
            </a:r>
          </a:p>
          <a:p>
            <a:r>
              <a:rPr lang="ru-RU" i="1" dirty="0">
                <a:latin typeface="Times New Roman" pitchFamily="18" charset="0"/>
                <a:cs typeface="Times New Roman" pitchFamily="18" charset="0"/>
              </a:rPr>
              <a:t>Война нас довела</a:t>
            </a:r>
          </a:p>
          <a:p>
            <a:r>
              <a:rPr lang="ru-RU" i="1" dirty="0">
                <a:latin typeface="Times New Roman" pitchFamily="18" charset="0"/>
                <a:cs typeface="Times New Roman" pitchFamily="18" charset="0"/>
              </a:rPr>
              <a:t>До самых вражеских ворот.</a:t>
            </a:r>
          </a:p>
          <a:p>
            <a:r>
              <a:rPr lang="ru-RU" i="1" dirty="0" smtClean="0">
                <a:latin typeface="Times New Roman" pitchFamily="18" charset="0"/>
                <a:cs typeface="Times New Roman" pitchFamily="18" charset="0"/>
              </a:rPr>
              <a:t>Такие, брат, </a:t>
            </a:r>
            <a:r>
              <a:rPr lang="ru-RU" i="1" dirty="0">
                <a:latin typeface="Times New Roman" pitchFamily="18" charset="0"/>
                <a:cs typeface="Times New Roman" pitchFamily="18" charset="0"/>
              </a:rPr>
              <a:t>дела</a:t>
            </a:r>
            <a:r>
              <a:rPr lang="ru-RU" i="1" dirty="0" smtClean="0">
                <a:latin typeface="Times New Roman" pitchFamily="18" charset="0"/>
                <a:cs typeface="Times New Roman" pitchFamily="18" charset="0"/>
              </a:rPr>
              <a:t>».</a:t>
            </a:r>
          </a:p>
          <a:p>
            <a:pPr algn="r"/>
            <a:r>
              <a:rPr lang="ru-RU" i="1" dirty="0" smtClean="0">
                <a:latin typeface="Times New Roman" pitchFamily="18" charset="0"/>
                <a:cs typeface="Times New Roman" pitchFamily="18" charset="0"/>
              </a:rPr>
              <a:t>Б. Окуджава</a:t>
            </a:r>
          </a:p>
          <a:p>
            <a:pPr marL="45720" indent="0" algn="r">
              <a:buNone/>
            </a:pPr>
            <a:endParaRPr lang="ru-RU" i="1" dirty="0">
              <a:latin typeface="Times New Roman" pitchFamily="18" charset="0"/>
              <a:cs typeface="Times New Roman" pitchFamily="18" charset="0"/>
            </a:endParaRPr>
          </a:p>
          <a:p>
            <a:endParaRPr lang="ru-RU" dirty="0"/>
          </a:p>
        </p:txBody>
      </p:sp>
      <p:pic>
        <p:nvPicPr>
          <p:cNvPr id="14338" name="Picture 2" descr="C:\Users\1\Desktop\Федор Александрович Устинов!!!=)\Гафаранова Айгуль Флюровна!!!=)\Фотографии!!!=)\УстиновФА\скан 16.07.14\DC-260-B0C06C5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90062"/>
            <a:ext cx="4403622" cy="64896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1\Desktop\Федор Александрович Устинов!!!=)\Гафаранова Айгуль Флюровна!!!=)\Фотографии!!!=)\УстиновФА\на флешку\DC-260-B0C06C47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136065"/>
            <a:ext cx="2454259" cy="3470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37389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4338"/>
                                        </p:tgtEl>
                                        <p:attrNameLst>
                                          <p:attrName>style.visibility</p:attrName>
                                        </p:attrNameLst>
                                      </p:cBhvr>
                                      <p:to>
                                        <p:strVal val="visible"/>
                                      </p:to>
                                    </p:set>
                                    <p:animEffect transition="in" filter="barn(inVertical)">
                                      <p:cBhvr>
                                        <p:cTn id="37" dur="500"/>
                                        <p:tgtEl>
                                          <p:spTgt spid="1433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barn(inVertical)">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012" y="116632"/>
            <a:ext cx="4326326" cy="1951957"/>
          </a:xfrm>
        </p:spPr>
        <p:txBody>
          <a:bodyPr>
            <a:normAutofit fontScale="85000" lnSpcReduction="20000"/>
          </a:bodyPr>
          <a:lstStyle/>
          <a:p>
            <a:r>
              <a:rPr lang="ru-RU" i="1" dirty="0">
                <a:latin typeface="Times New Roman" pitchFamily="18" charset="0"/>
                <a:cs typeface="Times New Roman" pitchFamily="18" charset="0"/>
              </a:rPr>
              <a:t>Федор Александрович Устинов освобождал Югославию, Венгрию, </a:t>
            </a:r>
            <a:r>
              <a:rPr lang="ru-RU" i="1" dirty="0" smtClean="0">
                <a:latin typeface="Times New Roman" pitchFamily="18" charset="0"/>
                <a:cs typeface="Times New Roman" pitchFamily="18" charset="0"/>
              </a:rPr>
              <a:t>Австрию, Чехословакию, Германию.</a:t>
            </a:r>
            <a:endParaRPr lang="ru-RU" i="1" dirty="0">
              <a:latin typeface="Times New Roman" pitchFamily="18" charset="0"/>
              <a:cs typeface="Times New Roman" pitchFamily="18" charset="0"/>
            </a:endParaRPr>
          </a:p>
          <a:p>
            <a:r>
              <a:rPr lang="ru-RU" i="1" dirty="0">
                <a:latin typeface="Times New Roman" pitchFamily="18" charset="0"/>
                <a:cs typeface="Times New Roman" pitchFamily="18" charset="0"/>
              </a:rPr>
              <a:t>«Солдат в атаку шёл </a:t>
            </a:r>
            <a:r>
              <a:rPr lang="ru-RU" i="1" dirty="0" smtClean="0">
                <a:latin typeface="Times New Roman" pitchFamily="18" charset="0"/>
                <a:cs typeface="Times New Roman" pitchFamily="18" charset="0"/>
              </a:rPr>
              <a:t>не </a:t>
            </a:r>
            <a:r>
              <a:rPr lang="ru-RU" i="1" dirty="0">
                <a:latin typeface="Times New Roman" pitchFamily="18" charset="0"/>
                <a:cs typeface="Times New Roman" pitchFamily="18" charset="0"/>
              </a:rPr>
              <a:t>за награды,</a:t>
            </a:r>
          </a:p>
          <a:p>
            <a:r>
              <a:rPr lang="ru-RU" i="1" dirty="0">
                <a:latin typeface="Times New Roman" pitchFamily="18" charset="0"/>
                <a:cs typeface="Times New Roman" pitchFamily="18" charset="0"/>
              </a:rPr>
              <a:t>Но велика награды той цена</a:t>
            </a:r>
            <a:r>
              <a:rPr lang="ru-RU" i="1" dirty="0" smtClean="0">
                <a:latin typeface="Times New Roman" pitchFamily="18" charset="0"/>
                <a:cs typeface="Times New Roman" pitchFamily="18" charset="0"/>
              </a:rPr>
              <a:t>…»</a:t>
            </a:r>
          </a:p>
          <a:p>
            <a:pPr algn="r"/>
            <a:r>
              <a:rPr lang="ru-RU" i="1" dirty="0" err="1" smtClean="0">
                <a:latin typeface="Times New Roman" pitchFamily="18" charset="0"/>
                <a:cs typeface="Times New Roman" pitchFamily="18" charset="0"/>
              </a:rPr>
              <a:t>В.Сергеев</a:t>
            </a:r>
            <a:endParaRPr lang="ru-RU" i="1" dirty="0">
              <a:latin typeface="Times New Roman" pitchFamily="18" charset="0"/>
              <a:cs typeface="Times New Roman" pitchFamily="18" charset="0"/>
            </a:endParaRPr>
          </a:p>
          <a:p>
            <a:endParaRPr lang="ru-RU"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663" y="188640"/>
            <a:ext cx="4242382" cy="66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15296" y="5013176"/>
            <a:ext cx="4572000" cy="1751249"/>
          </a:xfrm>
          <a:prstGeom prst="rect">
            <a:avLst/>
          </a:prstGeom>
        </p:spPr>
        <p:txBody>
          <a:bodyPr>
            <a:spAutoFit/>
          </a:bodyPr>
          <a:lstStyle/>
          <a:p>
            <a:pPr>
              <a:lnSpc>
                <a:spcPct val="115000"/>
              </a:lnSpc>
              <a:spcAft>
                <a:spcPts val="1000"/>
              </a:spcAft>
            </a:pPr>
            <a:r>
              <a:rPr lang="ru-RU" i="1" dirty="0">
                <a:latin typeface="Times New Roman" pitchFamily="18" charset="0"/>
                <a:ea typeface="Calibri"/>
                <a:cs typeface="Times New Roman" pitchFamily="18" charset="0"/>
              </a:rPr>
              <a:t>Ф.А. Устинов награждён медалями:</a:t>
            </a:r>
            <a:endParaRPr lang="ru-RU" sz="900" i="1" dirty="0">
              <a:latin typeface="Times New Roman" pitchFamily="18" charset="0"/>
              <a:ea typeface="Calibri"/>
              <a:cs typeface="Times New Roman" pitchFamily="18" charset="0"/>
            </a:endParaRPr>
          </a:p>
          <a:p>
            <a:pPr>
              <a:lnSpc>
                <a:spcPct val="115000"/>
              </a:lnSpc>
              <a:spcAft>
                <a:spcPts val="1000"/>
              </a:spcAft>
            </a:pPr>
            <a:r>
              <a:rPr lang="ru-RU" i="1" dirty="0">
                <a:latin typeface="Times New Roman" pitchFamily="18" charset="0"/>
                <a:ea typeface="Calibri"/>
                <a:cs typeface="Times New Roman" pitchFamily="18" charset="0"/>
              </a:rPr>
              <a:t>За взятие Будапешта</a:t>
            </a:r>
            <a:endParaRPr lang="ru-RU" sz="900" i="1" dirty="0">
              <a:latin typeface="Times New Roman" pitchFamily="18" charset="0"/>
              <a:ea typeface="Calibri"/>
              <a:cs typeface="Times New Roman" pitchFamily="18" charset="0"/>
            </a:endParaRPr>
          </a:p>
          <a:p>
            <a:pPr>
              <a:lnSpc>
                <a:spcPct val="115000"/>
              </a:lnSpc>
              <a:spcAft>
                <a:spcPts val="1000"/>
              </a:spcAft>
            </a:pPr>
            <a:r>
              <a:rPr lang="ru-RU" i="1" dirty="0">
                <a:latin typeface="Times New Roman" pitchFamily="18" charset="0"/>
                <a:ea typeface="Calibri"/>
                <a:cs typeface="Times New Roman" pitchFamily="18" charset="0"/>
              </a:rPr>
              <a:t>За взятие Берлина</a:t>
            </a:r>
            <a:endParaRPr lang="ru-RU" sz="900" i="1" dirty="0">
              <a:latin typeface="Times New Roman" pitchFamily="18" charset="0"/>
              <a:ea typeface="Calibri"/>
              <a:cs typeface="Times New Roman" pitchFamily="18" charset="0"/>
            </a:endParaRPr>
          </a:p>
          <a:p>
            <a:pPr>
              <a:lnSpc>
                <a:spcPct val="115000"/>
              </a:lnSpc>
              <a:spcAft>
                <a:spcPts val="1000"/>
              </a:spcAft>
            </a:pPr>
            <a:r>
              <a:rPr lang="ru-RU" i="1" dirty="0">
                <a:latin typeface="Times New Roman" pitchFamily="18" charset="0"/>
                <a:ea typeface="Calibri"/>
                <a:cs typeface="Times New Roman" pitchFamily="18" charset="0"/>
              </a:rPr>
              <a:t>За победу над Германий</a:t>
            </a:r>
            <a:endParaRPr lang="ru-RU" sz="900" i="1" dirty="0">
              <a:effectLst/>
              <a:latin typeface="Times New Roman" pitchFamily="18" charset="0"/>
              <a:ea typeface="Calibri"/>
              <a:cs typeface="Times New Roman"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442" y="1933600"/>
            <a:ext cx="2757873" cy="2750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97328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827584" y="1268760"/>
            <a:ext cx="3487562" cy="4620962"/>
          </a:xfrm>
        </p:spPr>
        <p:txBody>
          <a:bodyPr>
            <a:normAutofit/>
          </a:bodyPr>
          <a:lstStyle/>
          <a:p>
            <a:r>
              <a:rPr lang="ru-RU" b="1" i="1" dirty="0" smtClean="0">
                <a:latin typeface="Times New Roman" pitchFamily="18" charset="0"/>
                <a:cs typeface="Times New Roman" pitchFamily="18" charset="0"/>
              </a:rPr>
              <a:t>Когда война прошла, не отдыхал мой дед.</a:t>
            </a:r>
          </a:p>
          <a:p>
            <a:r>
              <a:rPr lang="ru-RU" b="1" i="1" dirty="0" smtClean="0">
                <a:latin typeface="Times New Roman" pitchFamily="18" charset="0"/>
                <a:cs typeface="Times New Roman" pitchFamily="18" charset="0"/>
              </a:rPr>
              <a:t>На мирные дела потратил много лет.</a:t>
            </a:r>
          </a:p>
          <a:p>
            <a:pPr algn="r"/>
            <a:r>
              <a:rPr lang="ru-RU" b="1" i="1" dirty="0" err="1" smtClean="0">
                <a:latin typeface="Times New Roman" pitchFamily="18" charset="0"/>
                <a:cs typeface="Times New Roman" pitchFamily="18" charset="0"/>
              </a:rPr>
              <a:t>А.Вайнер</a:t>
            </a:r>
            <a:r>
              <a:rPr lang="ru-RU" b="1" i="1" dirty="0" smtClean="0">
                <a:latin typeface="Times New Roman" pitchFamily="18" charset="0"/>
                <a:cs typeface="Times New Roman" pitchFamily="18" charset="0"/>
              </a:rPr>
              <a:t>.</a:t>
            </a:r>
          </a:p>
          <a:p>
            <a:pPr algn="r"/>
            <a:endParaRPr lang="ru-RU" b="1" i="1" dirty="0">
              <a:latin typeface="Times New Roman" pitchFamily="18" charset="0"/>
              <a:cs typeface="Times New Roman" pitchFamily="18" charset="0"/>
            </a:endParaRPr>
          </a:p>
          <a:p>
            <a:pPr algn="r"/>
            <a:endParaRPr lang="ru-RU" b="1" i="1" dirty="0" smtClean="0">
              <a:latin typeface="Times New Roman" pitchFamily="18" charset="0"/>
              <a:cs typeface="Times New Roman" pitchFamily="18" charset="0"/>
            </a:endParaRPr>
          </a:p>
          <a:p>
            <a:r>
              <a:rPr lang="ru-RU" b="1" i="1" dirty="0" smtClean="0">
                <a:latin typeface="Times New Roman" pitchFamily="18" charset="0"/>
                <a:cs typeface="Times New Roman" pitchFamily="18" charset="0"/>
              </a:rPr>
              <a:t>В 1953 году Ф.А. Устинов был назначен начальником казанского аэропорта.</a:t>
            </a:r>
          </a:p>
          <a:p>
            <a:endParaRPr lang="ru-RU" dirty="0"/>
          </a:p>
        </p:txBody>
      </p:sp>
      <p:pic>
        <p:nvPicPr>
          <p:cNvPr id="5122" name="Picture 2" descr="C:\Users\биюлиотека\Desktop\Федор Александрович Устинов!!!=)\Гафаранова Айгуль Флюровна!!!=)\Фотографии!!!=)\doc16077520140630132542_001.jpg"/>
          <p:cNvPicPr>
            <a:picLocks noGrp="1" noChangeAspect="1" noChangeArrowheads="1"/>
          </p:cNvPicPr>
          <p:nvPr>
            <p:ph sz="quarter" idx="4"/>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548680"/>
            <a:ext cx="3282732" cy="4982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66746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arn(inVertical)">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122"/>
                                        </p:tgtEl>
                                        <p:attrNameLst>
                                          <p:attrName>style.visibility</p:attrName>
                                        </p:attrNameLst>
                                      </p:cBhvr>
                                      <p:to>
                                        <p:strVal val="visible"/>
                                      </p:to>
                                    </p:set>
                                    <p:animEffect transition="in" filter="barn(inVertical)">
                                      <p:cBhvr>
                                        <p:cTn id="2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43608" y="116632"/>
            <a:ext cx="6597352" cy="4065632"/>
          </a:xfrm>
        </p:spPr>
        <p:txBody>
          <a:bodyPr>
            <a:normAutofit fontScale="77500" lnSpcReduction="20000"/>
          </a:bodyPr>
          <a:lstStyle/>
          <a:p>
            <a:endParaRPr lang="ru-RU" dirty="0"/>
          </a:p>
          <a:p>
            <a:r>
              <a:rPr lang="ru-RU" b="1" i="1" dirty="0">
                <a:latin typeface="Times New Roman" pitchFamily="18" charset="0"/>
                <a:cs typeface="Times New Roman" pitchFamily="18" charset="0"/>
              </a:rPr>
              <a:t>«Была война, но мы пришли живыми,</a:t>
            </a:r>
          </a:p>
          <a:p>
            <a:r>
              <a:rPr lang="ru-RU" b="1" i="1" dirty="0">
                <a:latin typeface="Times New Roman" pitchFamily="18" charset="0"/>
                <a:cs typeface="Times New Roman" pitchFamily="18" charset="0"/>
              </a:rPr>
              <a:t>Чтоб новой жизни сеять семена…»</a:t>
            </a:r>
          </a:p>
          <a:p>
            <a:r>
              <a:rPr lang="ru-RU" b="1" i="1" dirty="0">
                <a:latin typeface="Times New Roman" pitchFamily="18" charset="0"/>
                <a:cs typeface="Times New Roman" pitchFamily="18" charset="0"/>
              </a:rPr>
              <a:t>В. Сергеев</a:t>
            </a:r>
          </a:p>
          <a:p>
            <a:r>
              <a:rPr lang="ru-RU" b="1" i="1" dirty="0">
                <a:latin typeface="Times New Roman" pitchFamily="18" charset="0"/>
                <a:cs typeface="Times New Roman" pitchFamily="18" charset="0"/>
              </a:rPr>
              <a:t>1946г. – 1983г. Ф. А. Устинов работал в системе Гражданского воздушного флота (ГВФ), 37 лет служил мирному небу.</a:t>
            </a:r>
          </a:p>
          <a:p>
            <a:r>
              <a:rPr lang="ru-RU" b="1" i="1" dirty="0">
                <a:latin typeface="Times New Roman" pitchFamily="18" charset="0"/>
                <a:cs typeface="Times New Roman" pitchFamily="18" charset="0"/>
              </a:rPr>
              <a:t>1953г. – 1983г. работал в Казанском аэропорту.</a:t>
            </a:r>
          </a:p>
          <a:p>
            <a:r>
              <a:rPr lang="ru-RU" b="1" i="1" dirty="0">
                <a:latin typeface="Times New Roman" pitchFamily="18" charset="0"/>
                <a:cs typeface="Times New Roman" pitchFamily="18" charset="0"/>
              </a:rPr>
              <a:t>1953г. – 1972г. начальник Казанского аэропорта.</a:t>
            </a:r>
          </a:p>
          <a:p>
            <a:r>
              <a:rPr lang="ru-RU" b="1" i="1" dirty="0">
                <a:latin typeface="Times New Roman" pitchFamily="18" charset="0"/>
                <a:cs typeface="Times New Roman" pitchFamily="18" charset="0"/>
              </a:rPr>
              <a:t>Награды:</a:t>
            </a:r>
          </a:p>
          <a:p>
            <a:r>
              <a:rPr lang="ru-RU" b="1" i="1" dirty="0">
                <a:latin typeface="Times New Roman" pitchFamily="18" charset="0"/>
                <a:cs typeface="Times New Roman" pitchFamily="18" charset="0"/>
              </a:rPr>
              <a:t>1953г. –орден Знак почета – за выслугу лет и безупречную работу.</a:t>
            </a:r>
          </a:p>
          <a:p>
            <a:r>
              <a:rPr lang="ru-RU" b="1" i="1" dirty="0">
                <a:latin typeface="Times New Roman" pitchFamily="18" charset="0"/>
                <a:cs typeface="Times New Roman" pitchFamily="18" charset="0"/>
              </a:rPr>
              <a:t>1971г. орден Октябрьской революции – за досрочное выполнение заданий 5 – летнего плана по перевозкам пассажиров, </a:t>
            </a:r>
            <a:r>
              <a:rPr lang="ru-RU" b="1" i="1" dirty="0" smtClean="0">
                <a:latin typeface="Times New Roman" pitchFamily="18" charset="0"/>
                <a:cs typeface="Times New Roman" pitchFamily="18" charset="0"/>
              </a:rPr>
              <a:t>применение авиации </a:t>
            </a:r>
            <a:r>
              <a:rPr lang="ru-RU" b="1" i="1" dirty="0">
                <a:latin typeface="Times New Roman" pitchFamily="18" charset="0"/>
                <a:cs typeface="Times New Roman" pitchFamily="18" charset="0"/>
              </a:rPr>
              <a:t>в народном хозяйстве и освоение новой авиатехники.</a:t>
            </a:r>
          </a:p>
          <a:p>
            <a:endParaRPr lang="ru-RU" dirty="0"/>
          </a:p>
        </p:txBody>
      </p:sp>
      <p:pic>
        <p:nvPicPr>
          <p:cNvPr id="6146" name="Picture 2" descr="C:\Users\биюлиотека\Desktop\Федор Александрович Устинов!!!=)\Новая папка\орден знака почета.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266847"/>
            <a:ext cx="1013058" cy="218820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Users\1\Desktop\Федор Александрович Устинов!!!=)\Гафаранова Айгуль Флюровна!!!=)\Фотографии!!!=)\УстиновФА\скан 16.07.14\orden-28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4266847"/>
            <a:ext cx="1189483" cy="2306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6288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arn(inVertical)">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barn(inVertical)">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barn(inVertical)">
                                      <p:cBhvr>
                                        <p:cTn id="47" dur="500"/>
                                        <p:tgtEl>
                                          <p:spTgt spid="3">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6146"/>
                                        </p:tgtEl>
                                        <p:attrNameLst>
                                          <p:attrName>style.visibility</p:attrName>
                                        </p:attrNameLst>
                                      </p:cBhvr>
                                      <p:to>
                                        <p:strVal val="visible"/>
                                      </p:to>
                                    </p:set>
                                    <p:animEffect transition="in" filter="barn(inVertical)">
                                      <p:cBhvr>
                                        <p:cTn id="52" dur="500"/>
                                        <p:tgtEl>
                                          <p:spTgt spid="614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4098"/>
                                        </p:tgtEl>
                                        <p:attrNameLst>
                                          <p:attrName>style.visibility</p:attrName>
                                        </p:attrNameLst>
                                      </p:cBhvr>
                                      <p:to>
                                        <p:strVal val="visible"/>
                                      </p:to>
                                    </p:set>
                                    <p:animEffect transition="in" filter="barn(inVertical)">
                                      <p:cBhvr>
                                        <p:cTn id="5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188640"/>
            <a:ext cx="6400800" cy="3474720"/>
          </a:xfrm>
        </p:spPr>
        <p:txBody>
          <a:bodyPr>
            <a:normAutofit fontScale="62500" lnSpcReduction="20000"/>
          </a:bodyPr>
          <a:lstStyle/>
          <a:p>
            <a:r>
              <a:rPr lang="ru-RU" sz="2300" i="1" dirty="0">
                <a:latin typeface="Times New Roman" pitchFamily="18" charset="0"/>
                <a:cs typeface="Times New Roman" pitchFamily="18" charset="0"/>
              </a:rPr>
              <a:t>На стоянках самолётов стало тесновато. </a:t>
            </a:r>
          </a:p>
          <a:p>
            <a:r>
              <a:rPr lang="ru-RU" sz="2300" i="1" dirty="0">
                <a:latin typeface="Times New Roman" pitchFamily="18" charset="0"/>
                <a:cs typeface="Times New Roman" pitchFamily="18" charset="0"/>
              </a:rPr>
              <a:t>В 1958 году с самолетом ПО – 2 решено было расстаться «пилоту Х. Азизову поручается почетное задание – перегнать последний ПО – 2 в Ижевск. На проводы «последнего из могикан» собралось много людей. Среди них были пилоты, налетавшие на нём не одну тысячу часов, техники, мотористы…</a:t>
            </a:r>
          </a:p>
          <a:p>
            <a:r>
              <a:rPr lang="ru-RU" sz="2300" i="1" dirty="0">
                <a:latin typeface="Times New Roman" pitchFamily="18" charset="0"/>
                <a:cs typeface="Times New Roman" pitchFamily="18" charset="0"/>
              </a:rPr>
              <a:t>Все смотрели на него с некоторой грустью. Жаль было расставаться с «работягой» ,как со старой, но очень дорогой для памяти вещью»</a:t>
            </a:r>
          </a:p>
          <a:p>
            <a:r>
              <a:rPr lang="ru-RU" sz="2300" i="1" dirty="0">
                <a:latin typeface="Times New Roman" pitchFamily="18" charset="0"/>
                <a:cs typeface="Times New Roman" pitchFamily="18" charset="0"/>
              </a:rPr>
              <a:t>Р. Ибрагимов «Крылья Татарстана»</a:t>
            </a:r>
          </a:p>
          <a:p>
            <a:r>
              <a:rPr lang="ru-RU" sz="2300" i="1" dirty="0">
                <a:latin typeface="Times New Roman" pitchFamily="18" charset="0"/>
                <a:cs typeface="Times New Roman" pitchFamily="18" charset="0"/>
              </a:rPr>
              <a:t>Среди провожающих был и начальник аэропорта Ф.А. Устинов. Для него ПО – 2 – не </a:t>
            </a:r>
            <a:r>
              <a:rPr lang="ru-RU" sz="2300" i="1">
                <a:latin typeface="Times New Roman" pitchFamily="18" charset="0"/>
                <a:cs typeface="Times New Roman" pitchFamily="18" charset="0"/>
              </a:rPr>
              <a:t>просто </a:t>
            </a:r>
            <a:r>
              <a:rPr lang="ru-RU" sz="2300" i="1" smtClean="0">
                <a:latin typeface="Times New Roman" pitchFamily="18" charset="0"/>
                <a:cs typeface="Times New Roman" pitchFamily="18" charset="0"/>
              </a:rPr>
              <a:t>летательный </a:t>
            </a:r>
            <a:r>
              <a:rPr lang="ru-RU" sz="2300" i="1" dirty="0">
                <a:latin typeface="Times New Roman" pitchFamily="18" charset="0"/>
                <a:cs typeface="Times New Roman" pitchFamily="18" charset="0"/>
              </a:rPr>
              <a:t>аппарат, а боевой друг, «член экипажа, который во время войны первым принимал на себя </a:t>
            </a:r>
            <a:r>
              <a:rPr lang="ru-RU" sz="2300" i="1" dirty="0" smtClean="0">
                <a:latin typeface="Times New Roman" pitchFamily="18" charset="0"/>
                <a:cs typeface="Times New Roman" pitchFamily="18" charset="0"/>
              </a:rPr>
              <a:t>вражеский </a:t>
            </a:r>
            <a:r>
              <a:rPr lang="ru-RU" sz="2300" i="1" dirty="0">
                <a:latin typeface="Times New Roman" pitchFamily="18" charset="0"/>
                <a:cs typeface="Times New Roman" pitchFamily="18" charset="0"/>
              </a:rPr>
              <a:t>огонь и часто, весь израненный пулями и осколками, все же доставлял свой экипаж на родной аэродром». Более половины боевых вылетов Ф.А. Устинов выполнил вместе с ПО – 2, с ним громил врага, защищал страну.</a:t>
            </a:r>
          </a:p>
          <a:p>
            <a:endParaRPr lang="ru-RU" dirty="0"/>
          </a:p>
        </p:txBody>
      </p:sp>
      <p:pic>
        <p:nvPicPr>
          <p:cNvPr id="3074" name="Picture 2" descr="E:\ПО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3196523"/>
            <a:ext cx="4609352" cy="3458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18107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a:xfrm>
            <a:off x="1143000" y="731520"/>
            <a:ext cx="6741368" cy="4497680"/>
          </a:xfrm>
        </p:spPr>
        <p:txBody>
          <a:bodyPr/>
          <a:lstStyle/>
          <a:p>
            <a:pPr>
              <a:lnSpc>
                <a:spcPct val="115000"/>
              </a:lnSpc>
              <a:spcAft>
                <a:spcPts val="1000"/>
              </a:spcAft>
            </a:pPr>
            <a:r>
              <a:rPr lang="ru-RU" sz="2400" i="1" dirty="0">
                <a:latin typeface="Times New Roman" pitchFamily="18" charset="0"/>
                <a:ea typeface="Calibri"/>
                <a:cs typeface="Times New Roman" pitchFamily="18" charset="0"/>
              </a:rPr>
              <a:t>Ф.А. Устинов относится к поколению людей которые прошли через ад войны, защитили страну, выстояли, не сломались, а потом, засучив рукава окунулись в мирную </a:t>
            </a:r>
            <a:r>
              <a:rPr lang="ru-RU" sz="2400" i="1" dirty="0" smtClean="0">
                <a:latin typeface="Times New Roman" pitchFamily="18" charset="0"/>
                <a:ea typeface="Calibri"/>
                <a:cs typeface="Times New Roman" pitchFamily="18" charset="0"/>
              </a:rPr>
              <a:t>созидательную жизнь </a:t>
            </a:r>
            <a:r>
              <a:rPr lang="ru-RU" sz="2400" i="1" dirty="0">
                <a:latin typeface="Times New Roman" pitchFamily="18" charset="0"/>
                <a:ea typeface="Calibri"/>
                <a:cs typeface="Times New Roman" pitchFamily="18" charset="0"/>
              </a:rPr>
              <a:t>и работали без устали, зная цену мирной жизни.</a:t>
            </a:r>
            <a:endParaRPr lang="ru-RU" sz="900" i="1" dirty="0">
              <a:latin typeface="Times New Roman" pitchFamily="18" charset="0"/>
              <a:ea typeface="Calibri"/>
              <a:cs typeface="Times New Roman" pitchFamily="18" charset="0"/>
            </a:endParaRPr>
          </a:p>
          <a:p>
            <a:endParaRPr lang="ru-RU" dirty="0"/>
          </a:p>
        </p:txBody>
      </p:sp>
    </p:spTree>
    <p:extLst>
      <p:ext uri="{BB962C8B-B14F-4D97-AF65-F5344CB8AC3E}">
        <p14:creationId xmlns:p14="http://schemas.microsoft.com/office/powerpoint/2010/main" val="8884412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Текст 2"/>
          <p:cNvSpPr>
            <a:spLocks noGrp="1"/>
          </p:cNvSpPr>
          <p:nvPr>
            <p:ph type="body" idx="1"/>
          </p:nvPr>
        </p:nvSpPr>
        <p:spPr/>
        <p:txBody>
          <a:bodyPr/>
          <a:lstStyle/>
          <a:p>
            <a:endParaRPr lang="ru-RU"/>
          </a:p>
        </p:txBody>
      </p:sp>
      <p:pic>
        <p:nvPicPr>
          <p:cNvPr id="1026" name="Picture 2" descr="C:\Users\1\Desktop\DC-260-B0C06C476p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5778" y="476672"/>
            <a:ext cx="5500173"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12565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Текст 2"/>
          <p:cNvSpPr>
            <a:spLocks noGrp="1"/>
          </p:cNvSpPr>
          <p:nvPr>
            <p:ph type="body" idx="1"/>
          </p:nvPr>
        </p:nvSpPr>
        <p:spPr/>
        <p:txBody>
          <a:bodyPr/>
          <a:lstStyle/>
          <a:p>
            <a:endParaRPr lang="ru-RU"/>
          </a:p>
        </p:txBody>
      </p:sp>
      <p:pic>
        <p:nvPicPr>
          <p:cNvPr id="4" name="Picture 2" descr="C:\Users\1\Desktop\Федор Александрович Устинов!!!=)\Гафаранова Айгуль Флюровна!!!=)\Фотографии!!!=)\УстиновФА\на флешку\DC-260-B0C06C476p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76672"/>
            <a:ext cx="8654012" cy="6120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9852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descr="C:\Users\биюлиотека\Desktop\Федор Александрович Устинов!!!=)\Новая папка\Хасанова Роза Джаудатовна №1!!!=)\УстиновФА\doc16077320140630132506_001.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908720"/>
            <a:ext cx="6850651" cy="500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49396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71600" y="188640"/>
            <a:ext cx="7560840" cy="4680520"/>
          </a:xfrm>
        </p:spPr>
        <p:txBody>
          <a:bodyPr>
            <a:normAutofit fontScale="25000" lnSpcReduction="20000"/>
          </a:bodyPr>
          <a:lstStyle/>
          <a:p>
            <a:pPr algn="ctr"/>
            <a:r>
              <a:rPr lang="ru-RU" sz="7400" b="1" i="1" u="sng" dirty="0" smtClean="0">
                <a:latin typeface="Times New Roman" pitchFamily="18" charset="0"/>
                <a:cs typeface="Times New Roman" pitchFamily="18" charset="0"/>
              </a:rPr>
              <a:t>Черты истинного героя.</a:t>
            </a:r>
          </a:p>
          <a:p>
            <a:r>
              <a:rPr lang="ru-RU" sz="4500" b="1" i="1" dirty="0" smtClean="0">
                <a:latin typeface="Times New Roman" pitchFamily="18" charset="0"/>
                <a:cs typeface="Times New Roman" pitchFamily="18" charset="0"/>
              </a:rPr>
              <a:t>Смел </a:t>
            </a:r>
            <a:r>
              <a:rPr lang="ru-RU" sz="4500" b="1" i="1" dirty="0">
                <a:latin typeface="Times New Roman" pitchFamily="18" charset="0"/>
                <a:cs typeface="Times New Roman" pitchFamily="18" charset="0"/>
              </a:rPr>
              <a:t>без запальчивости,</a:t>
            </a:r>
          </a:p>
          <a:p>
            <a:r>
              <a:rPr lang="ru-RU" sz="4500" b="1" i="1" dirty="0">
                <a:latin typeface="Times New Roman" pitchFamily="18" charset="0"/>
                <a:cs typeface="Times New Roman" pitchFamily="18" charset="0"/>
              </a:rPr>
              <a:t>    Скор без опрометчивости,</a:t>
            </a:r>
          </a:p>
          <a:p>
            <a:r>
              <a:rPr lang="ru-RU" sz="4500" b="1" i="1" dirty="0">
                <a:latin typeface="Times New Roman" pitchFamily="18" charset="0"/>
                <a:cs typeface="Times New Roman" pitchFamily="18" charset="0"/>
              </a:rPr>
              <a:t>      Деятелен без легкомыслия,</a:t>
            </a:r>
          </a:p>
          <a:p>
            <a:r>
              <a:rPr lang="ru-RU" sz="4500" b="1" i="1" dirty="0">
                <a:latin typeface="Times New Roman" pitchFamily="18" charset="0"/>
                <a:cs typeface="Times New Roman" pitchFamily="18" charset="0"/>
              </a:rPr>
              <a:t>        Подчинён без униженности,</a:t>
            </a:r>
          </a:p>
          <a:p>
            <a:r>
              <a:rPr lang="ru-RU" sz="4500" b="1" i="1" dirty="0">
                <a:latin typeface="Times New Roman" pitchFamily="18" charset="0"/>
                <a:cs typeface="Times New Roman" pitchFamily="18" charset="0"/>
              </a:rPr>
              <a:t>          Начальник без самонадеянности,</a:t>
            </a:r>
          </a:p>
          <a:p>
            <a:r>
              <a:rPr lang="ru-RU" sz="4500" b="1" i="1" dirty="0">
                <a:latin typeface="Times New Roman" pitchFamily="18" charset="0"/>
                <a:cs typeface="Times New Roman" pitchFamily="18" charset="0"/>
              </a:rPr>
              <a:t>            Победитель без тщеславия,</a:t>
            </a:r>
          </a:p>
          <a:p>
            <a:r>
              <a:rPr lang="ru-RU" sz="4500" b="1" i="1" dirty="0">
                <a:latin typeface="Times New Roman" pitchFamily="18" charset="0"/>
                <a:cs typeface="Times New Roman" pitchFamily="18" charset="0"/>
              </a:rPr>
              <a:t>              Честолюбив без кичливости,</a:t>
            </a:r>
          </a:p>
          <a:p>
            <a:r>
              <a:rPr lang="ru-RU" sz="4500" b="1" i="1" dirty="0">
                <a:latin typeface="Times New Roman" pitchFamily="18" charset="0"/>
                <a:cs typeface="Times New Roman" pitchFamily="18" charset="0"/>
              </a:rPr>
              <a:t>                 Благороден без гордости,</a:t>
            </a:r>
          </a:p>
          <a:p>
            <a:r>
              <a:rPr lang="ru-RU" sz="4500" b="1" i="1" dirty="0">
                <a:latin typeface="Times New Roman" pitchFamily="18" charset="0"/>
                <a:cs typeface="Times New Roman" pitchFamily="18" charset="0"/>
              </a:rPr>
              <a:t>                   Непринужден без лукавства,</a:t>
            </a:r>
          </a:p>
          <a:p>
            <a:r>
              <a:rPr lang="ru-RU" sz="4500" b="1" i="1" dirty="0">
                <a:latin typeface="Times New Roman" pitchFamily="18" charset="0"/>
                <a:cs typeface="Times New Roman" pitchFamily="18" charset="0"/>
              </a:rPr>
              <a:t>                     Тверд без упрямства,</a:t>
            </a:r>
          </a:p>
          <a:p>
            <a:r>
              <a:rPr lang="ru-RU" sz="4500" b="1" i="1" dirty="0">
                <a:latin typeface="Times New Roman" pitchFamily="18" charset="0"/>
                <a:cs typeface="Times New Roman" pitchFamily="18" charset="0"/>
              </a:rPr>
              <a:t>                        Скромен без притворства…</a:t>
            </a:r>
          </a:p>
          <a:p>
            <a:r>
              <a:rPr lang="ru-RU" sz="4500" b="1" i="1" dirty="0">
                <a:latin typeface="Times New Roman" pitchFamily="18" charset="0"/>
                <a:cs typeface="Times New Roman" pitchFamily="18" charset="0"/>
              </a:rPr>
              <a:t>                            Основателен без педантства,</a:t>
            </a:r>
          </a:p>
          <a:p>
            <a:r>
              <a:rPr lang="ru-RU" sz="4500" b="1" i="1" dirty="0">
                <a:latin typeface="Times New Roman" pitchFamily="18" charset="0"/>
                <a:cs typeface="Times New Roman" pitchFamily="18" charset="0"/>
              </a:rPr>
              <a:t>                                Приятен без ветрености,</a:t>
            </a:r>
          </a:p>
          <a:p>
            <a:r>
              <a:rPr lang="ru-RU" sz="4500" b="1" i="1" dirty="0">
                <a:latin typeface="Times New Roman" pitchFamily="18" charset="0"/>
                <a:cs typeface="Times New Roman" pitchFamily="18" charset="0"/>
              </a:rPr>
              <a:t>                                    Благорасположен без коварства,</a:t>
            </a:r>
          </a:p>
          <a:p>
            <a:r>
              <a:rPr lang="ru-RU" sz="4500" b="1" i="1" dirty="0">
                <a:latin typeface="Times New Roman" pitchFamily="18" charset="0"/>
                <a:cs typeface="Times New Roman" pitchFamily="18" charset="0"/>
              </a:rPr>
              <a:t>                                        Проницателен без пронырства,</a:t>
            </a:r>
          </a:p>
          <a:p>
            <a:r>
              <a:rPr lang="ru-RU" sz="4500" b="1" i="1" dirty="0">
                <a:latin typeface="Times New Roman" pitchFamily="18" charset="0"/>
                <a:cs typeface="Times New Roman" pitchFamily="18" charset="0"/>
              </a:rPr>
              <a:t>                                            Откровенен без простодушия,</a:t>
            </a:r>
          </a:p>
          <a:p>
            <a:r>
              <a:rPr lang="ru-RU" sz="4500" b="1" i="1" dirty="0">
                <a:latin typeface="Times New Roman" pitchFamily="18" charset="0"/>
                <a:cs typeface="Times New Roman" pitchFamily="18" charset="0"/>
              </a:rPr>
              <a:t>                                                 Приветлив без околичностей,</a:t>
            </a:r>
          </a:p>
          <a:p>
            <a:r>
              <a:rPr lang="ru-RU" sz="4500" b="1" i="1" dirty="0">
                <a:latin typeface="Times New Roman" pitchFamily="18" charset="0"/>
                <a:cs typeface="Times New Roman" pitchFamily="18" charset="0"/>
              </a:rPr>
              <a:t>                                                      Услужлив без корыстолюбия…</a:t>
            </a:r>
          </a:p>
          <a:p>
            <a:pPr algn="r"/>
            <a:r>
              <a:rPr lang="ru-RU" sz="4500" b="1" i="1" dirty="0">
                <a:latin typeface="Times New Roman" pitchFamily="18" charset="0"/>
                <a:cs typeface="Times New Roman" pitchFamily="18" charset="0"/>
              </a:rPr>
              <a:t>А. В. </a:t>
            </a:r>
            <a:r>
              <a:rPr lang="ru-RU" sz="4500" b="1" i="1" dirty="0" smtClean="0">
                <a:latin typeface="Times New Roman" pitchFamily="18" charset="0"/>
                <a:cs typeface="Times New Roman" pitchFamily="18" charset="0"/>
              </a:rPr>
              <a:t>Суворов</a:t>
            </a:r>
          </a:p>
          <a:p>
            <a:pPr algn="r"/>
            <a:r>
              <a:rPr lang="ru-RU" sz="11200" b="1" i="1" u="sng" dirty="0" smtClean="0">
                <a:latin typeface="Times New Roman" pitchFamily="18" charset="0"/>
                <a:cs typeface="Times New Roman" pitchFamily="18" charset="0"/>
              </a:rPr>
              <a:t>Мой прадедушка – герой.</a:t>
            </a:r>
            <a:endParaRPr lang="ru-RU" sz="11200" b="1" i="1" u="sng" dirty="0">
              <a:latin typeface="Times New Roman" pitchFamily="18" charset="0"/>
              <a:cs typeface="Times New Roman" pitchFamily="18" charset="0"/>
            </a:endParaRPr>
          </a:p>
          <a:p>
            <a:pPr algn="ctr"/>
            <a:endParaRPr lang="ru-RU" sz="14400" b="1" i="1" u="sng" dirty="0"/>
          </a:p>
          <a:p>
            <a:endParaRPr lang="ru-RU" dirty="0"/>
          </a:p>
        </p:txBody>
      </p:sp>
      <p:pic>
        <p:nvPicPr>
          <p:cNvPr id="5122" name="Picture 2" descr="C:\Users\1\Desktop\Федор Александрович Устинов!!!=)\Гафаранова Айгуль Флюровна!!!=)\Фотографии!!!=)\150px-AlexNevskyOrde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5165074"/>
            <a:ext cx="1428750" cy="15049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1\Desktop\DC-260-B0C06C50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4773967"/>
            <a:ext cx="1107408" cy="181036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1\Desktop\DC-260-B0C06C5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7704" y="4825200"/>
            <a:ext cx="1128489" cy="18448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1\Desktop\Order_Of_The_Patriotic_War_(2nd_Clas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6296" y="5056817"/>
            <a:ext cx="1428950" cy="154326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1\Desktop\Order_Of_The_Patriotic_War_(2nd_Clas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20" y="5078449"/>
            <a:ext cx="1428950" cy="154326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1\Desktop\орден знака почета.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08104" y="1340768"/>
            <a:ext cx="747686" cy="1615002"/>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1\Desktop\окт рев.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81070" y="1340768"/>
            <a:ext cx="850718" cy="1649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1540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arn(inVertical)">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barn(inVertical)">
                                      <p:cBhvr>
                                        <p:cTn id="62" dur="500"/>
                                        <p:tgtEl>
                                          <p:spTgt spid="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barn(inVertical)">
                                      <p:cBhvr>
                                        <p:cTn id="67" dur="500"/>
                                        <p:tgtEl>
                                          <p:spTgt spid="3">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barn(inVertical)">
                                      <p:cBhvr>
                                        <p:cTn id="72" dur="500"/>
                                        <p:tgtEl>
                                          <p:spTgt spid="3">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barn(inVertical)">
                                      <p:cBhvr>
                                        <p:cTn id="77" dur="500"/>
                                        <p:tgtEl>
                                          <p:spTgt spid="3">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6" presetClass="entr" presetSubtype="21" fill="hold" grpId="0" nodeType="click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barn(inVertical)">
                                      <p:cBhvr>
                                        <p:cTn id="82" dur="500"/>
                                        <p:tgtEl>
                                          <p:spTgt spid="3">
                                            <p:txEl>
                                              <p:pRg st="15" end="1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6" presetClass="entr" presetSubtype="21" fill="hold" grpId="0" nodeType="click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barn(inVertical)">
                                      <p:cBhvr>
                                        <p:cTn id="87" dur="500"/>
                                        <p:tgtEl>
                                          <p:spTgt spid="3">
                                            <p:txEl>
                                              <p:pRg st="16" end="1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6" presetClass="entr" presetSubtype="21" fill="hold" grpId="0" nodeType="click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barn(inVertical)">
                                      <p:cBhvr>
                                        <p:cTn id="92" dur="500"/>
                                        <p:tgtEl>
                                          <p:spTgt spid="3">
                                            <p:txEl>
                                              <p:pRg st="17" end="1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6" presetClass="entr" presetSubtype="21" fill="hold" grpId="0" nodeType="click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barn(inVertical)">
                                      <p:cBhvr>
                                        <p:cTn id="97" dur="500"/>
                                        <p:tgtEl>
                                          <p:spTgt spid="3">
                                            <p:txEl>
                                              <p:pRg st="18" end="18"/>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barn(inVertical)">
                                      <p:cBhvr>
                                        <p:cTn id="102" dur="500"/>
                                        <p:tgtEl>
                                          <p:spTgt spid="3">
                                            <p:txEl>
                                              <p:pRg st="19" end="19"/>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6" presetClass="entr" presetSubtype="21" fill="hold" grpId="0" nodeType="click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Effect transition="in" filter="barn(inVertical)">
                                      <p:cBhvr>
                                        <p:cTn id="107" dur="500"/>
                                        <p:tgtEl>
                                          <p:spTgt spid="3">
                                            <p:txEl>
                                              <p:pRg st="20" end="20"/>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6" presetClass="entr" presetSubtype="21" fill="hold" nodeType="clickEffect">
                                  <p:stCondLst>
                                    <p:cond delay="0"/>
                                  </p:stCondLst>
                                  <p:childTnLst>
                                    <p:set>
                                      <p:cBhvr>
                                        <p:cTn id="111" dur="1" fill="hold">
                                          <p:stCondLst>
                                            <p:cond delay="0"/>
                                          </p:stCondLst>
                                        </p:cTn>
                                        <p:tgtEl>
                                          <p:spTgt spid="5122"/>
                                        </p:tgtEl>
                                        <p:attrNameLst>
                                          <p:attrName>style.visibility</p:attrName>
                                        </p:attrNameLst>
                                      </p:cBhvr>
                                      <p:to>
                                        <p:strVal val="visible"/>
                                      </p:to>
                                    </p:set>
                                    <p:animEffect transition="in" filter="barn(inVertical)">
                                      <p:cBhvr>
                                        <p:cTn id="11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r>
              <a:rPr lang="ru-RU" b="1" i="1" dirty="0">
                <a:latin typeface="Times New Roman" pitchFamily="18" charset="0"/>
                <a:cs typeface="Times New Roman" pitchFamily="18" charset="0"/>
              </a:rPr>
              <a:t>Давно войны той нет, но в памяти она.</a:t>
            </a:r>
          </a:p>
          <a:p>
            <a:r>
              <a:rPr lang="ru-RU" b="1" i="1" dirty="0">
                <a:latin typeface="Times New Roman" pitchFamily="18" charset="0"/>
                <a:cs typeface="Times New Roman" pitchFamily="18" charset="0"/>
              </a:rPr>
              <a:t>Бойцов таких, как дед, не забывай, страна!</a:t>
            </a:r>
          </a:p>
          <a:p>
            <a:r>
              <a:rPr lang="ru-RU" b="1" i="1" dirty="0">
                <a:latin typeface="Times New Roman" pitchFamily="18" charset="0"/>
                <a:cs typeface="Times New Roman" pitchFamily="18" charset="0"/>
              </a:rPr>
              <a:t>Бойцов таких, как дед, не забывай, страна!»</a:t>
            </a:r>
          </a:p>
          <a:p>
            <a:pPr algn="r"/>
            <a:r>
              <a:rPr lang="ru-RU" b="1" i="1" dirty="0" err="1">
                <a:latin typeface="Times New Roman" pitchFamily="18" charset="0"/>
                <a:cs typeface="Times New Roman" pitchFamily="18" charset="0"/>
              </a:rPr>
              <a:t>А.Вайнер</a:t>
            </a:r>
            <a:r>
              <a:rPr lang="ru-RU" b="1" i="1" dirty="0">
                <a:latin typeface="Times New Roman" pitchFamily="18" charset="0"/>
                <a:cs typeface="Times New Roman" pitchFamily="18" charset="0"/>
              </a:rPr>
              <a:t>.</a:t>
            </a:r>
          </a:p>
          <a:p>
            <a:endParaRPr lang="ru-RU" dirty="0"/>
          </a:p>
        </p:txBody>
      </p:sp>
      <p:pic>
        <p:nvPicPr>
          <p:cNvPr id="7170" name="Picture 2" descr="C:\Users\1\Desktop\doc17255520140806132840_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2674195"/>
            <a:ext cx="5814557" cy="402958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биюлиотека\Desktop\DC-260-B0C06C4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188640"/>
            <a:ext cx="1893126" cy="189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5006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5373216"/>
            <a:ext cx="6512511" cy="1143000"/>
          </a:xfrm>
        </p:spPr>
        <p:txBody>
          <a:bodyPr/>
          <a:lstStyle/>
          <a:p>
            <a:r>
              <a:rPr lang="ru-RU" i="1" dirty="0">
                <a:latin typeface="Times New Roman" pitchFamily="18" charset="0"/>
                <a:cs typeface="Times New Roman" pitchFamily="18" charset="0"/>
              </a:rPr>
              <a:t>Анализ</a:t>
            </a: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latin typeface="Times New Roman" pitchFamily="18" charset="0"/>
              <a:cs typeface="Times New Roman" pitchFamily="18" charset="0"/>
            </a:endParaRPr>
          </a:p>
        </p:txBody>
      </p:sp>
      <p:sp>
        <p:nvSpPr>
          <p:cNvPr id="3" name="Объект 2"/>
          <p:cNvSpPr>
            <a:spLocks noGrp="1"/>
          </p:cNvSpPr>
          <p:nvPr>
            <p:ph sz="quarter" idx="13"/>
          </p:nvPr>
        </p:nvSpPr>
        <p:spPr>
          <a:xfrm>
            <a:off x="1143000" y="731520"/>
            <a:ext cx="6597352" cy="3921616"/>
          </a:xfrm>
        </p:spPr>
        <p:txBody>
          <a:bodyPr>
            <a:normAutofit fontScale="55000" lnSpcReduction="20000"/>
          </a:bodyPr>
          <a:lstStyle/>
          <a:p>
            <a:pPr marL="45720" indent="0">
              <a:buNone/>
            </a:pPr>
            <a:endParaRPr lang="ru-RU" sz="2500" i="1" dirty="0" smtClean="0">
              <a:latin typeface="Times New Roman" pitchFamily="18" charset="0"/>
              <a:cs typeface="Times New Roman" pitchFamily="18" charset="0"/>
            </a:endParaRPr>
          </a:p>
          <a:p>
            <a:r>
              <a:rPr lang="ru-RU" sz="2500" i="1" dirty="0" smtClean="0">
                <a:latin typeface="Times New Roman" pitchFamily="18" charset="0"/>
                <a:cs typeface="Times New Roman" pitchFamily="18" charset="0"/>
              </a:rPr>
              <a:t>Работа над проектом способствовала</a:t>
            </a:r>
          </a:p>
          <a:p>
            <a:r>
              <a:rPr lang="ru-RU" sz="2500" i="1" dirty="0" smtClean="0">
                <a:latin typeface="Times New Roman" pitchFamily="18" charset="0"/>
                <a:cs typeface="Times New Roman" pitchFamily="18" charset="0"/>
              </a:rPr>
              <a:t>- увлеченному, активному поиску документов.</a:t>
            </a:r>
          </a:p>
          <a:p>
            <a:r>
              <a:rPr lang="ru-RU" sz="2500" i="1" dirty="0" smtClean="0">
                <a:latin typeface="Times New Roman" pitchFamily="18" charset="0"/>
                <a:cs typeface="Times New Roman" pitchFamily="18" charset="0"/>
              </a:rPr>
              <a:t>-открытию новых, неизвестных страниц из биографии прадеда.</a:t>
            </a:r>
          </a:p>
          <a:p>
            <a:r>
              <a:rPr lang="ru-RU" sz="2500" i="1" dirty="0" smtClean="0">
                <a:latin typeface="Times New Roman" pitchFamily="18" charset="0"/>
                <a:cs typeface="Times New Roman" pitchFamily="18" charset="0"/>
              </a:rPr>
              <a:t>-осознанию ценности документов из семейного архива, ценности семейных реликвий, необходимости их сохранения и передачи от одного поколения к другому.</a:t>
            </a:r>
          </a:p>
          <a:p>
            <a:r>
              <a:rPr lang="ru-RU" sz="2500" i="1" dirty="0" smtClean="0">
                <a:latin typeface="Times New Roman" pitchFamily="18" charset="0"/>
                <a:cs typeface="Times New Roman" pitchFamily="18" charset="0"/>
              </a:rPr>
              <a:t>-формированию чувства ответственности и долга перед памятью прадеда, защищавшего Родину от фашистских захватчиков.</a:t>
            </a:r>
          </a:p>
          <a:p>
            <a:r>
              <a:rPr lang="ru-RU" sz="2500" i="1" dirty="0" smtClean="0">
                <a:latin typeface="Times New Roman" pitchFamily="18" charset="0"/>
                <a:cs typeface="Times New Roman" pitchFamily="18" charset="0"/>
              </a:rPr>
              <a:t>-формированию чувства гордости за боевые заслуги и трудовые успехи прадеда.</a:t>
            </a:r>
          </a:p>
          <a:p>
            <a:r>
              <a:rPr lang="ru-RU" sz="2500" i="1" dirty="0" smtClean="0">
                <a:latin typeface="Times New Roman" pitchFamily="18" charset="0"/>
                <a:cs typeface="Times New Roman" pitchFamily="18" charset="0"/>
              </a:rPr>
              <a:t>-формированию гражданской позиции.</a:t>
            </a:r>
          </a:p>
          <a:p>
            <a:r>
              <a:rPr lang="ru-RU" sz="2500" i="1" dirty="0" smtClean="0">
                <a:latin typeface="Times New Roman" pitchFamily="18" charset="0"/>
                <a:cs typeface="Times New Roman" pitchFamily="18" charset="0"/>
              </a:rPr>
              <a:t>-формированию умений исследовательской работы.</a:t>
            </a:r>
          </a:p>
          <a:p>
            <a:r>
              <a:rPr lang="ru-RU" sz="2500" i="1" dirty="0" smtClean="0">
                <a:latin typeface="Times New Roman" pitchFamily="18" charset="0"/>
                <a:cs typeface="Times New Roman" pitchFamily="18" charset="0"/>
              </a:rPr>
              <a:t>-укреплению семьи, дружбы между родственниками.</a:t>
            </a:r>
          </a:p>
          <a:p>
            <a:r>
              <a:rPr lang="ru-RU" sz="2500" i="1" dirty="0" smtClean="0">
                <a:latin typeface="Times New Roman" pitchFamily="18" charset="0"/>
                <a:cs typeface="Times New Roman" pitchFamily="18" charset="0"/>
              </a:rPr>
              <a:t>-пониманию важности и значимости проделанной работы для каждого участника проекта.</a:t>
            </a:r>
          </a:p>
          <a:p>
            <a:r>
              <a:rPr lang="ru-RU" sz="2500" i="1" dirty="0" smtClean="0">
                <a:latin typeface="Times New Roman" pitchFamily="18" charset="0"/>
                <a:cs typeface="Times New Roman" pitchFamily="18" charset="0"/>
              </a:rPr>
              <a:t>-развитию читательской компетентности.</a:t>
            </a:r>
          </a:p>
          <a:p>
            <a:endParaRPr lang="ru-RU" dirty="0"/>
          </a:p>
        </p:txBody>
      </p:sp>
    </p:spTree>
    <p:extLst>
      <p:ext uri="{BB962C8B-B14F-4D97-AF65-F5344CB8AC3E}">
        <p14:creationId xmlns:p14="http://schemas.microsoft.com/office/powerpoint/2010/main" val="146140867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3">
                                            <p:txEl>
                                              <p:pRg st="10" end="1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 calcmode="lin" valueType="num">
                                      <p:cBhvr>
                                        <p:cTn id="84"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5"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63688" y="4365104"/>
            <a:ext cx="6512511" cy="1143000"/>
          </a:xfrm>
        </p:spPr>
        <p:txBody>
          <a:bodyPr/>
          <a:lstStyle/>
          <a:p>
            <a:r>
              <a:rPr lang="ru-RU" i="1" dirty="0">
                <a:latin typeface="Times New Roman" pitchFamily="18" charset="0"/>
                <a:cs typeface="Times New Roman" pitchFamily="18" charset="0"/>
              </a:rPr>
              <a:t>Литература:</a:t>
            </a:r>
            <a:r>
              <a:rPr lang="ru-RU" dirty="0"/>
              <a:t/>
            </a:r>
            <a:br>
              <a:rPr lang="ru-RU" dirty="0"/>
            </a:br>
            <a:endParaRPr lang="ru-RU" dirty="0"/>
          </a:p>
        </p:txBody>
      </p:sp>
      <p:sp>
        <p:nvSpPr>
          <p:cNvPr id="3" name="Объект 2"/>
          <p:cNvSpPr>
            <a:spLocks noGrp="1"/>
          </p:cNvSpPr>
          <p:nvPr>
            <p:ph sz="quarter" idx="13"/>
          </p:nvPr>
        </p:nvSpPr>
        <p:spPr/>
        <p:txBody>
          <a:bodyPr>
            <a:normAutofit fontScale="85000" lnSpcReduction="10000"/>
          </a:bodyPr>
          <a:lstStyle/>
          <a:p>
            <a:r>
              <a:rPr lang="ru-RU" dirty="0" err="1" smtClean="0">
                <a:latin typeface="Times New Roman" pitchFamily="18" charset="0"/>
                <a:cs typeface="Times New Roman" pitchFamily="18" charset="0"/>
              </a:rPr>
              <a:t>Трубникова</a:t>
            </a:r>
            <a:r>
              <a:rPr lang="ru-RU" dirty="0" smtClean="0">
                <a:latin typeface="Times New Roman" pitchFamily="18" charset="0"/>
                <a:cs typeface="Times New Roman" pitchFamily="18" charset="0"/>
              </a:rPr>
              <a:t> Е.В. Использование метода проектов на уроках в начальной школе.</a:t>
            </a:r>
          </a:p>
          <a:p>
            <a:r>
              <a:rPr lang="ru-RU" dirty="0" smtClean="0">
                <a:latin typeface="Times New Roman" pitchFamily="18" charset="0"/>
                <a:cs typeface="Times New Roman" pitchFamily="18" charset="0"/>
              </a:rPr>
              <a:t>Начальная школа. Все для учителя! – 2013, №3</a:t>
            </a:r>
          </a:p>
          <a:p>
            <a:r>
              <a:rPr lang="ru-RU" dirty="0" smtClean="0">
                <a:latin typeface="Times New Roman" pitchFamily="18" charset="0"/>
                <a:cs typeface="Times New Roman" pitchFamily="18" charset="0"/>
              </a:rPr>
              <a:t>Российский патриотизм: истоки, содержание, воспитание в современных условиях. – М.; Планета,2010.</a:t>
            </a:r>
          </a:p>
          <a:p>
            <a:r>
              <a:rPr lang="ru-RU" dirty="0" smtClean="0">
                <a:latin typeface="Times New Roman" pitchFamily="18" charset="0"/>
                <a:cs typeface="Times New Roman" pitchFamily="18" charset="0"/>
              </a:rPr>
              <a:t>Боевые взлёты. – М.; Молодая гвардия 1976.</a:t>
            </a:r>
          </a:p>
          <a:p>
            <a:r>
              <a:rPr lang="ru-RU" dirty="0" err="1" smtClean="0">
                <a:latin typeface="Times New Roman" pitchFamily="18" charset="0"/>
                <a:cs typeface="Times New Roman" pitchFamily="18" charset="0"/>
              </a:rPr>
              <a:t>Летчики.-М.;Молодая</a:t>
            </a:r>
            <a:r>
              <a:rPr lang="ru-RU" dirty="0" smtClean="0">
                <a:latin typeface="Times New Roman" pitchFamily="18" charset="0"/>
                <a:cs typeface="Times New Roman" pitchFamily="18" charset="0"/>
              </a:rPr>
              <a:t> гвардия,1981.</a:t>
            </a:r>
          </a:p>
          <a:p>
            <a:r>
              <a:rPr lang="ru-RU" dirty="0" smtClean="0">
                <a:latin typeface="Times New Roman" pitchFamily="18" charset="0"/>
                <a:cs typeface="Times New Roman" pitchFamily="18" charset="0"/>
              </a:rPr>
              <a:t>Устинов Ф.А. Воздушный транспорт Татарии.</a:t>
            </a:r>
          </a:p>
          <a:p>
            <a:r>
              <a:rPr lang="ru-RU" dirty="0" smtClean="0">
                <a:latin typeface="Times New Roman" pitchFamily="18" charset="0"/>
                <a:cs typeface="Times New Roman" pitchFamily="18" charset="0"/>
              </a:rPr>
              <a:t>«Советская Татария» 18.11.1959г.</a:t>
            </a:r>
          </a:p>
          <a:p>
            <a:r>
              <a:rPr lang="ru-RU" dirty="0" smtClean="0">
                <a:latin typeface="Times New Roman" pitchFamily="18" charset="0"/>
                <a:cs typeface="Times New Roman" pitchFamily="18" charset="0"/>
              </a:rPr>
              <a:t>Ибрагимов Р.А. Крылья Татарстана – Казань, 1985.</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a:p>
        </p:txBody>
      </p:sp>
    </p:spTree>
    <p:extLst>
      <p:ext uri="{BB962C8B-B14F-4D97-AF65-F5344CB8AC3E}">
        <p14:creationId xmlns:p14="http://schemas.microsoft.com/office/powerpoint/2010/main" val="19935500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Vertical)">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541</TotalTime>
  <Words>2814</Words>
  <Application>Microsoft Macintosh PowerPoint</Application>
  <PresentationFormat>Экран (4:3)</PresentationFormat>
  <Paragraphs>246</Paragraphs>
  <Slides>40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Воздушный поток</vt:lpstr>
      <vt:lpstr>К 79 – летию победы в Великой Отечественной войне. Проект «История семьи в истории страны. Фёдор Александрович Устинов – защитник Отечества» УМК «Перспектива» Литературное чтение </vt:lpstr>
      <vt:lpstr>Вид проекта: </vt:lpstr>
      <vt:lpstr>Концепция.</vt:lpstr>
      <vt:lpstr>Древние греки говорили: «Если люди забывают о прошлой войне, начинается новая» «Люди мира, будьте зорче втрое,  Берегите мир, берегите мир!  Берегите мир!» Бухенвальдский набат. Александр Соболев </vt:lpstr>
      <vt:lpstr>«Кто с мечом к нам придёт, от меча и погибнет» </vt:lpstr>
      <vt:lpstr>Презентация PowerPoint</vt:lpstr>
      <vt:lpstr>Цель проекта: </vt:lpstr>
      <vt:lpstr>Задачи: </vt:lpstr>
      <vt:lpstr>Презентация PowerPoint</vt:lpstr>
      <vt:lpstr>Презентация PowerPoint</vt:lpstr>
      <vt:lpstr>Презентация PowerPoint</vt:lpstr>
      <vt:lpstr>Презентация PowerPoint</vt:lpstr>
      <vt:lpstr>Презентация PowerPoint</vt:lpstr>
      <vt:lpstr>Вставай, страна огромная, Вставай на смертный бой</vt:lpstr>
      <vt:lpstr>«Есть стать в строй!»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Анализ </vt:lpstr>
      <vt:lpstr>Литература: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 70 – летию победы в Великой Отечественной войне. Проект «История семьи в истории страны. Фёдор Александрович Устинов – защитник Отечества» УМК «Перспектива» Литературное чтение</dc:title>
  <dc:creator>биюлиотека</dc:creator>
  <cp:lastModifiedBy>Ольга Харитонова</cp:lastModifiedBy>
  <cp:revision>52</cp:revision>
  <dcterms:created xsi:type="dcterms:W3CDTF">2014-07-16T12:00:48Z</dcterms:created>
  <dcterms:modified xsi:type="dcterms:W3CDTF">2024-05-01T11:07:01Z</dcterms:modified>
</cp:coreProperties>
</file>