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4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3"/>
  </p:notesMasterIdLst>
  <p:sldIdLst>
    <p:sldId id="256" r:id="rId2"/>
    <p:sldId id="332" r:id="rId3"/>
    <p:sldId id="260" r:id="rId4"/>
    <p:sldId id="266" r:id="rId5"/>
    <p:sldId id="269" r:id="rId6"/>
    <p:sldId id="274" r:id="rId7"/>
    <p:sldId id="314" r:id="rId8"/>
    <p:sldId id="331" r:id="rId9"/>
    <p:sldId id="322" r:id="rId10"/>
    <p:sldId id="323" r:id="rId11"/>
    <p:sldId id="281" r:id="rId12"/>
    <p:sldId id="324" r:id="rId13"/>
    <p:sldId id="327" r:id="rId14"/>
    <p:sldId id="340" r:id="rId15"/>
    <p:sldId id="333" r:id="rId16"/>
    <p:sldId id="289" r:id="rId17"/>
    <p:sldId id="325" r:id="rId18"/>
    <p:sldId id="328" r:id="rId19"/>
    <p:sldId id="329" r:id="rId20"/>
    <p:sldId id="318" r:id="rId21"/>
    <p:sldId id="290" r:id="rId22"/>
    <p:sldId id="292" r:id="rId23"/>
    <p:sldId id="319" r:id="rId24"/>
    <p:sldId id="294" r:id="rId25"/>
    <p:sldId id="295" r:id="rId26"/>
    <p:sldId id="320" r:id="rId27"/>
    <p:sldId id="296" r:id="rId28"/>
    <p:sldId id="297" r:id="rId29"/>
    <p:sldId id="298" r:id="rId30"/>
    <p:sldId id="334" r:id="rId31"/>
    <p:sldId id="302" r:id="rId32"/>
    <p:sldId id="321" r:id="rId33"/>
    <p:sldId id="335" r:id="rId34"/>
    <p:sldId id="336" r:id="rId35"/>
    <p:sldId id="305" r:id="rId36"/>
    <p:sldId id="337" r:id="rId37"/>
    <p:sldId id="338" r:id="rId38"/>
    <p:sldId id="308" r:id="rId39"/>
    <p:sldId id="309" r:id="rId40"/>
    <p:sldId id="339" r:id="rId41"/>
    <p:sldId id="330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D6D"/>
    <a:srgbClr val="FF3B3B"/>
    <a:srgbClr val="FF0000"/>
    <a:srgbClr val="4F891F"/>
    <a:srgbClr val="72C42E"/>
    <a:srgbClr val="68B42A"/>
    <a:srgbClr val="DAA600"/>
    <a:srgbClr val="FEC12A"/>
    <a:srgbClr val="219BFF"/>
    <a:srgbClr val="E1F2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D03447BB-5D67-496B-8E87-E561075AD55C}" styleName="Темный стиль 1 -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130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Акции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lumMod val="95000"/>
                  </a:schemeClr>
                </a:gs>
                <a:gs pos="100000">
                  <a:schemeClr val="accent4">
                    <a:shade val="82000"/>
                    <a:satMod val="125000"/>
                    <a:lumMod val="74000"/>
                  </a:schemeClr>
                </a:gs>
              </a:gsLst>
              <a:lin ang="5400000" scaled="0"/>
            </a:gradFill>
            <a:ln>
              <a:noFill/>
            </a:ln>
            <a:effectLst>
              <a:reflection blurRad="38100" stA="26000" endPos="23000" dist="25400" dir="5400000" sy="-100000" rotWithShape="0"/>
            </a:effectLst>
            <a:scene3d>
              <a:camera prst="orthographicFront">
                <a:rot lat="0" lon="0" rev="0"/>
              </a:camera>
              <a:lightRig rig="balanced" dir="tr"/>
            </a:scene3d>
            <a:sp3d contourW="14605" prstMaterial="plastic">
              <a:bevelT w="50800"/>
              <a:contourClr>
                <a:schemeClr val="accent4">
                  <a:shade val="30000"/>
                  <a:satMod val="120000"/>
                </a:schemeClr>
              </a:contourClr>
            </a:sp3d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0.1</c:v>
                </c:pt>
                <c:pt idx="1">
                  <c:v>0.15000000000000005</c:v>
                </c:pt>
                <c:pt idx="2">
                  <c:v>0.15000000000000005</c:v>
                </c:pt>
                <c:pt idx="3">
                  <c:v>0.2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Облигации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95000"/>
                  </a:schemeClr>
                </a:gs>
                <a:gs pos="100000">
                  <a:schemeClr val="accent1">
                    <a:shade val="82000"/>
                    <a:satMod val="125000"/>
                    <a:lumMod val="74000"/>
                  </a:schemeClr>
                </a:gs>
              </a:gsLst>
              <a:lin ang="5400000" scaled="0"/>
            </a:gradFill>
            <a:ln>
              <a:noFill/>
            </a:ln>
            <a:effectLst>
              <a:reflection blurRad="38100" stA="26000" endPos="23000" dist="25400" dir="5400000" sy="-100000" rotWithShape="0"/>
            </a:effectLst>
            <a:scene3d>
              <a:camera prst="orthographicFront">
                <a:rot lat="0" lon="0" rev="0"/>
              </a:camera>
              <a:lightRig rig="balanced" dir="tr"/>
            </a:scene3d>
            <a:sp3d contourW="14605" prstMaterial="plastic">
              <a:bevelT w="50800"/>
              <a:contourClr>
                <a:schemeClr val="accent1">
                  <a:shade val="30000"/>
                  <a:satMod val="120000"/>
                </a:schemeClr>
              </a:contourClr>
            </a:sp3d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0.15000000000000005</c:v>
                </c:pt>
                <c:pt idx="1">
                  <c:v>0.2</c:v>
                </c:pt>
                <c:pt idx="2">
                  <c:v>0.25</c:v>
                </c:pt>
                <c:pt idx="3">
                  <c:v>0.4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Инструменты денежного рынка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lumMod val="95000"/>
                  </a:schemeClr>
                </a:gs>
                <a:gs pos="100000">
                  <a:schemeClr val="accent3">
                    <a:shade val="82000"/>
                    <a:satMod val="125000"/>
                    <a:lumMod val="74000"/>
                  </a:schemeClr>
                </a:gs>
              </a:gsLst>
              <a:lin ang="5400000" scaled="0"/>
            </a:gradFill>
            <a:ln>
              <a:noFill/>
            </a:ln>
            <a:effectLst>
              <a:reflection blurRad="38100" stA="26000" endPos="23000" dist="25400" dir="5400000" sy="-100000" rotWithShape="0"/>
            </a:effectLst>
            <a:scene3d>
              <a:camera prst="orthographicFront">
                <a:rot lat="0" lon="0" rev="0"/>
              </a:camera>
              <a:lightRig rig="balanced" dir="tr"/>
            </a:scene3d>
            <a:sp3d contourW="14605" prstMaterial="plastic">
              <a:bevelT w="50800"/>
              <a:contourClr>
                <a:schemeClr val="accent3">
                  <a:shade val="30000"/>
                  <a:satMod val="120000"/>
                </a:schemeClr>
              </a:contourClr>
            </a:sp3d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Лист1!$D$2:$D$5</c:f>
              <c:numCache>
                <c:formatCode>0%</c:formatCode>
                <c:ptCount val="4"/>
                <c:pt idx="0">
                  <c:v>0.75000000000000022</c:v>
                </c:pt>
                <c:pt idx="1">
                  <c:v>0.65000000000000024</c:v>
                </c:pt>
                <c:pt idx="2">
                  <c:v>0.6000000000000002</c:v>
                </c:pt>
                <c:pt idx="3">
                  <c:v>0.4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6738432"/>
        <c:axId val="46748416"/>
      </c:barChart>
      <c:catAx>
        <c:axId val="46738432"/>
        <c:scaling>
          <c:orientation val="minMax"/>
        </c:scaling>
        <c:delete val="1"/>
        <c:axPos val="b"/>
        <c:majorTickMark val="out"/>
        <c:minorTickMark val="none"/>
        <c:tickLblPos val="nextTo"/>
        <c:crossAx val="46748416"/>
        <c:crosses val="autoZero"/>
        <c:auto val="1"/>
        <c:lblAlgn val="ctr"/>
        <c:lblOffset val="100"/>
        <c:noMultiLvlLbl val="0"/>
      </c:catAx>
      <c:valAx>
        <c:axId val="46748416"/>
        <c:scaling>
          <c:orientation val="minMax"/>
        </c:scaling>
        <c:delete val="1"/>
        <c:axPos val="l"/>
        <c:majorGridlines/>
        <c:numFmt formatCode="0%" sourceLinked="1"/>
        <c:majorTickMark val="out"/>
        <c:minorTickMark val="none"/>
        <c:tickLblPos val="nextTo"/>
        <c:crossAx val="46738432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 algn="just">
            <a:defRPr sz="2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diagrams/_rels/drawing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53031D-56C8-4D48-94B1-D1329CFE04D7}" type="doc">
      <dgm:prSet loTypeId="urn:microsoft.com/office/officeart/2008/layout/PictureLineup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2C29076-8B13-42B4-950D-8B2F81C78411}">
      <dgm:prSet phldrT="[Текст]"/>
      <dgm:spPr/>
      <dgm:t>
        <a:bodyPr/>
        <a:lstStyle/>
        <a:p>
          <a:pPr algn="ctr"/>
          <a:r>
            <a:rPr lang="ru-RU" dirty="0" smtClean="0"/>
            <a:t>Товарные деньги</a:t>
          </a:r>
          <a:endParaRPr lang="ru-RU" dirty="0"/>
        </a:p>
      </dgm:t>
    </dgm:pt>
    <dgm:pt modelId="{8221565C-EE32-4C05-B947-02EC0E3FDDED}" type="parTrans" cxnId="{8CAB58FA-5241-4BE7-8555-8F83FF27AC6A}">
      <dgm:prSet/>
      <dgm:spPr/>
      <dgm:t>
        <a:bodyPr/>
        <a:lstStyle/>
        <a:p>
          <a:endParaRPr lang="ru-RU"/>
        </a:p>
      </dgm:t>
    </dgm:pt>
    <dgm:pt modelId="{4F43EDEF-6A3E-4A7F-89F3-87624DAED0DF}" type="sibTrans" cxnId="{8CAB58FA-5241-4BE7-8555-8F83FF27AC6A}">
      <dgm:prSet/>
      <dgm:spPr/>
      <dgm:t>
        <a:bodyPr/>
        <a:lstStyle/>
        <a:p>
          <a:endParaRPr lang="ru-RU"/>
        </a:p>
      </dgm:t>
    </dgm:pt>
    <dgm:pt modelId="{642648A1-0274-4B61-8250-A7EFD605F300}">
      <dgm:prSet phldrT="[Текст]"/>
      <dgm:spPr/>
      <dgm:t>
        <a:bodyPr/>
        <a:lstStyle/>
        <a:p>
          <a:pPr algn="ctr"/>
          <a:r>
            <a:rPr lang="ru-RU" dirty="0" smtClean="0"/>
            <a:t>Наличные деньги</a:t>
          </a:r>
          <a:endParaRPr lang="ru-RU" dirty="0"/>
        </a:p>
      </dgm:t>
    </dgm:pt>
    <dgm:pt modelId="{ACAD2D1C-A874-49FE-9871-F62CE36EE776}" type="parTrans" cxnId="{474B2F55-1985-4D31-A274-B2B8E4A63FF7}">
      <dgm:prSet/>
      <dgm:spPr/>
      <dgm:t>
        <a:bodyPr/>
        <a:lstStyle/>
        <a:p>
          <a:endParaRPr lang="ru-RU"/>
        </a:p>
      </dgm:t>
    </dgm:pt>
    <dgm:pt modelId="{38633A5E-5C31-4726-880E-8640DFA793E3}" type="sibTrans" cxnId="{474B2F55-1985-4D31-A274-B2B8E4A63FF7}">
      <dgm:prSet/>
      <dgm:spPr/>
      <dgm:t>
        <a:bodyPr/>
        <a:lstStyle/>
        <a:p>
          <a:endParaRPr lang="ru-RU"/>
        </a:p>
      </dgm:t>
    </dgm:pt>
    <dgm:pt modelId="{173FD32A-EA59-4FD5-A9EE-2DD802C71C22}">
      <dgm:prSet phldrT="[Текст]"/>
      <dgm:spPr/>
      <dgm:t>
        <a:bodyPr/>
        <a:lstStyle/>
        <a:p>
          <a:pPr algn="ctr"/>
          <a:r>
            <a:rPr lang="ru-RU" dirty="0" smtClean="0"/>
            <a:t>Безналичные деньги</a:t>
          </a:r>
          <a:endParaRPr lang="ru-RU" dirty="0"/>
        </a:p>
      </dgm:t>
    </dgm:pt>
    <dgm:pt modelId="{EC850FF2-0D07-45FF-87ED-AF8B8F2B2835}" type="parTrans" cxnId="{B8BDC22E-B7C5-4739-8229-A0E95BFDF280}">
      <dgm:prSet/>
      <dgm:spPr/>
      <dgm:t>
        <a:bodyPr/>
        <a:lstStyle/>
        <a:p>
          <a:endParaRPr lang="ru-RU"/>
        </a:p>
      </dgm:t>
    </dgm:pt>
    <dgm:pt modelId="{8FAC96D6-F273-474C-831B-62924D7874B4}" type="sibTrans" cxnId="{B8BDC22E-B7C5-4739-8229-A0E95BFDF280}">
      <dgm:prSet/>
      <dgm:spPr/>
      <dgm:t>
        <a:bodyPr/>
        <a:lstStyle/>
        <a:p>
          <a:endParaRPr lang="ru-RU"/>
        </a:p>
      </dgm:t>
    </dgm:pt>
    <dgm:pt modelId="{68E3650D-AF91-4F85-8795-29E6BD5C8754}">
      <dgm:prSet phldrT="[Текст]"/>
      <dgm:spPr/>
      <dgm:t>
        <a:bodyPr/>
        <a:lstStyle/>
        <a:p>
          <a:pPr algn="ctr"/>
          <a:r>
            <a:rPr lang="ru-RU" dirty="0" smtClean="0"/>
            <a:t>Электронные деньги</a:t>
          </a:r>
          <a:endParaRPr lang="ru-RU" dirty="0"/>
        </a:p>
      </dgm:t>
    </dgm:pt>
    <dgm:pt modelId="{7D9BD61E-0814-439C-8719-E95D09C247B7}" type="parTrans" cxnId="{7C66CB98-5FD4-4463-9080-4B9F043AB95C}">
      <dgm:prSet/>
      <dgm:spPr/>
      <dgm:t>
        <a:bodyPr/>
        <a:lstStyle/>
        <a:p>
          <a:endParaRPr lang="ru-RU"/>
        </a:p>
      </dgm:t>
    </dgm:pt>
    <dgm:pt modelId="{9176C37D-4AC3-4C4F-946E-234F5CC3A187}" type="sibTrans" cxnId="{7C66CB98-5FD4-4463-9080-4B9F043AB95C}">
      <dgm:prSet/>
      <dgm:spPr/>
      <dgm:t>
        <a:bodyPr/>
        <a:lstStyle/>
        <a:p>
          <a:endParaRPr lang="ru-RU"/>
        </a:p>
      </dgm:t>
    </dgm:pt>
    <dgm:pt modelId="{1A3051DD-5457-41DB-BB0D-045B4A4C8DB7}" type="pres">
      <dgm:prSet presAssocID="{BA53031D-56C8-4D48-94B1-D1329CFE04D7}" presName="Name0" presStyleCnt="0">
        <dgm:presLayoutVars>
          <dgm:chMax/>
          <dgm:chPref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6ECF5EC-A24B-453B-8AFD-B3DBA1E5E90A}" type="pres">
      <dgm:prSet presAssocID="{22C29076-8B13-42B4-950D-8B2F81C78411}" presName="composite" presStyleCnt="0"/>
      <dgm:spPr/>
    </dgm:pt>
    <dgm:pt modelId="{0E9797B1-2B9C-45AD-A27A-53E335326BA0}" type="pres">
      <dgm:prSet presAssocID="{22C29076-8B13-42B4-950D-8B2F81C78411}" presName="Image" presStyleLbl="alignNod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0321047B-5F6A-4035-BF3A-7AD8DE4A2D88}" type="pres">
      <dgm:prSet presAssocID="{22C29076-8B13-42B4-950D-8B2F81C78411}" presName="Accent" presStyleLbl="parChTrans1D1" presStyleIdx="0" presStyleCnt="4"/>
      <dgm:spPr/>
    </dgm:pt>
    <dgm:pt modelId="{940BB3A7-A6B5-497C-BBB5-09DCD4F70C9E}" type="pres">
      <dgm:prSet presAssocID="{22C29076-8B13-42B4-950D-8B2F81C78411}" presName="Parent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14A9A4-ACA0-4E59-AEF1-5A8B0F23CFC0}" type="pres">
      <dgm:prSet presAssocID="{4F43EDEF-6A3E-4A7F-89F3-87624DAED0DF}" presName="sibTrans" presStyleCnt="0"/>
      <dgm:spPr/>
    </dgm:pt>
    <dgm:pt modelId="{B4897404-56CF-4CC6-9BC0-EA1DBC9509AB}" type="pres">
      <dgm:prSet presAssocID="{642648A1-0274-4B61-8250-A7EFD605F300}" presName="composite" presStyleCnt="0"/>
      <dgm:spPr/>
    </dgm:pt>
    <dgm:pt modelId="{DFBA99D4-6078-460E-A2CE-8CF7C72A406B}" type="pres">
      <dgm:prSet presAssocID="{642648A1-0274-4B61-8250-A7EFD605F300}" presName="Image" presStyleLbl="alignNod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CFF75648-1511-4CB9-94CB-DCC22ADE71E5}" type="pres">
      <dgm:prSet presAssocID="{642648A1-0274-4B61-8250-A7EFD605F300}" presName="Accent" presStyleLbl="parChTrans1D1" presStyleIdx="1" presStyleCnt="4"/>
      <dgm:spPr/>
    </dgm:pt>
    <dgm:pt modelId="{4E2CA41B-6F9C-473E-890F-D55E3DE91D08}" type="pres">
      <dgm:prSet presAssocID="{642648A1-0274-4B61-8250-A7EFD605F300}" presName="Parent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BDAB01-47E2-4F18-B6E4-C1CAFF502E22}" type="pres">
      <dgm:prSet presAssocID="{38633A5E-5C31-4726-880E-8640DFA793E3}" presName="sibTrans" presStyleCnt="0"/>
      <dgm:spPr/>
    </dgm:pt>
    <dgm:pt modelId="{C417309D-C3E8-4AC3-A1C0-752C74E67E88}" type="pres">
      <dgm:prSet presAssocID="{173FD32A-EA59-4FD5-A9EE-2DD802C71C22}" presName="composite" presStyleCnt="0"/>
      <dgm:spPr/>
    </dgm:pt>
    <dgm:pt modelId="{1629C321-84EE-4E1F-A182-191D796D96FC}" type="pres">
      <dgm:prSet presAssocID="{173FD32A-EA59-4FD5-A9EE-2DD802C71C22}" presName="Image" presStyleLbl="alignNod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B613EA0-2FE3-4A30-BE79-D195756B50A2}" type="pres">
      <dgm:prSet presAssocID="{173FD32A-EA59-4FD5-A9EE-2DD802C71C22}" presName="Accent" presStyleLbl="parChTrans1D1" presStyleIdx="2" presStyleCnt="4"/>
      <dgm:spPr/>
    </dgm:pt>
    <dgm:pt modelId="{97D89B09-F104-429D-9523-CC603117E047}" type="pres">
      <dgm:prSet presAssocID="{173FD32A-EA59-4FD5-A9EE-2DD802C71C22}" presName="Parent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0A5661-5910-4DD9-8852-B6AB5C602E21}" type="pres">
      <dgm:prSet presAssocID="{8FAC96D6-F273-474C-831B-62924D7874B4}" presName="sibTrans" presStyleCnt="0"/>
      <dgm:spPr/>
    </dgm:pt>
    <dgm:pt modelId="{CE842639-035D-41BB-83B7-A31440DB1257}" type="pres">
      <dgm:prSet presAssocID="{68E3650D-AF91-4F85-8795-29E6BD5C8754}" presName="composite" presStyleCnt="0"/>
      <dgm:spPr/>
    </dgm:pt>
    <dgm:pt modelId="{71402E07-9F36-4FE0-903F-E0590B81F9BD}" type="pres">
      <dgm:prSet presAssocID="{68E3650D-AF91-4F85-8795-29E6BD5C8754}" presName="Image" presStyleLbl="alignNod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533A4F8A-7B79-46FF-A68D-DD35D2F04265}" type="pres">
      <dgm:prSet presAssocID="{68E3650D-AF91-4F85-8795-29E6BD5C8754}" presName="Accent" presStyleLbl="parChTrans1D1" presStyleIdx="3" presStyleCnt="4"/>
      <dgm:spPr/>
    </dgm:pt>
    <dgm:pt modelId="{57FE2D7F-0694-4191-9C61-16CCEF1C2E94}" type="pres">
      <dgm:prSet presAssocID="{68E3650D-AF91-4F85-8795-29E6BD5C8754}" presName="Parent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6B80B43-7E10-43A0-9442-546ADEF017FA}" type="presOf" srcId="{BA53031D-56C8-4D48-94B1-D1329CFE04D7}" destId="{1A3051DD-5457-41DB-BB0D-045B4A4C8DB7}" srcOrd="0" destOrd="0" presId="urn:microsoft.com/office/officeart/2008/layout/PictureLineup"/>
    <dgm:cxn modelId="{0E5D5586-BB07-4453-A000-BF2B79CE3D75}" type="presOf" srcId="{68E3650D-AF91-4F85-8795-29E6BD5C8754}" destId="{57FE2D7F-0694-4191-9C61-16CCEF1C2E94}" srcOrd="0" destOrd="0" presId="urn:microsoft.com/office/officeart/2008/layout/PictureLineup"/>
    <dgm:cxn modelId="{319A876A-9B27-41EC-AB2F-EEC8C99B819B}" type="presOf" srcId="{173FD32A-EA59-4FD5-A9EE-2DD802C71C22}" destId="{97D89B09-F104-429D-9523-CC603117E047}" srcOrd="0" destOrd="0" presId="urn:microsoft.com/office/officeart/2008/layout/PictureLineup"/>
    <dgm:cxn modelId="{B8BDC22E-B7C5-4739-8229-A0E95BFDF280}" srcId="{BA53031D-56C8-4D48-94B1-D1329CFE04D7}" destId="{173FD32A-EA59-4FD5-A9EE-2DD802C71C22}" srcOrd="2" destOrd="0" parTransId="{EC850FF2-0D07-45FF-87ED-AF8B8F2B2835}" sibTransId="{8FAC96D6-F273-474C-831B-62924D7874B4}"/>
    <dgm:cxn modelId="{7C66CB98-5FD4-4463-9080-4B9F043AB95C}" srcId="{BA53031D-56C8-4D48-94B1-D1329CFE04D7}" destId="{68E3650D-AF91-4F85-8795-29E6BD5C8754}" srcOrd="3" destOrd="0" parTransId="{7D9BD61E-0814-439C-8719-E95D09C247B7}" sibTransId="{9176C37D-4AC3-4C4F-946E-234F5CC3A187}"/>
    <dgm:cxn modelId="{474B2F55-1985-4D31-A274-B2B8E4A63FF7}" srcId="{BA53031D-56C8-4D48-94B1-D1329CFE04D7}" destId="{642648A1-0274-4B61-8250-A7EFD605F300}" srcOrd="1" destOrd="0" parTransId="{ACAD2D1C-A874-49FE-9871-F62CE36EE776}" sibTransId="{38633A5E-5C31-4726-880E-8640DFA793E3}"/>
    <dgm:cxn modelId="{8CAB58FA-5241-4BE7-8555-8F83FF27AC6A}" srcId="{BA53031D-56C8-4D48-94B1-D1329CFE04D7}" destId="{22C29076-8B13-42B4-950D-8B2F81C78411}" srcOrd="0" destOrd="0" parTransId="{8221565C-EE32-4C05-B947-02EC0E3FDDED}" sibTransId="{4F43EDEF-6A3E-4A7F-89F3-87624DAED0DF}"/>
    <dgm:cxn modelId="{AAA016E7-2D87-4E67-9F62-9DA6413476EC}" type="presOf" srcId="{22C29076-8B13-42B4-950D-8B2F81C78411}" destId="{940BB3A7-A6B5-497C-BBB5-09DCD4F70C9E}" srcOrd="0" destOrd="0" presId="urn:microsoft.com/office/officeart/2008/layout/PictureLineup"/>
    <dgm:cxn modelId="{ED008764-92A0-4F75-A32A-15F963B5E7E4}" type="presOf" srcId="{642648A1-0274-4B61-8250-A7EFD605F300}" destId="{4E2CA41B-6F9C-473E-890F-D55E3DE91D08}" srcOrd="0" destOrd="0" presId="urn:microsoft.com/office/officeart/2008/layout/PictureLineup"/>
    <dgm:cxn modelId="{3F23270C-FCF7-4105-BB84-CD90D178BAA3}" type="presParOf" srcId="{1A3051DD-5457-41DB-BB0D-045B4A4C8DB7}" destId="{26ECF5EC-A24B-453B-8AFD-B3DBA1E5E90A}" srcOrd="0" destOrd="0" presId="urn:microsoft.com/office/officeart/2008/layout/PictureLineup"/>
    <dgm:cxn modelId="{AEC6C71F-933A-4567-A953-37AC2E375F90}" type="presParOf" srcId="{26ECF5EC-A24B-453B-8AFD-B3DBA1E5E90A}" destId="{0E9797B1-2B9C-45AD-A27A-53E335326BA0}" srcOrd="0" destOrd="0" presId="urn:microsoft.com/office/officeart/2008/layout/PictureLineup"/>
    <dgm:cxn modelId="{206E6111-2718-49E7-A5A7-54D2EE078427}" type="presParOf" srcId="{26ECF5EC-A24B-453B-8AFD-B3DBA1E5E90A}" destId="{0321047B-5F6A-4035-BF3A-7AD8DE4A2D88}" srcOrd="1" destOrd="0" presId="urn:microsoft.com/office/officeart/2008/layout/PictureLineup"/>
    <dgm:cxn modelId="{9045398E-2B8E-4418-A4B7-C2682E4E70E8}" type="presParOf" srcId="{26ECF5EC-A24B-453B-8AFD-B3DBA1E5E90A}" destId="{940BB3A7-A6B5-497C-BBB5-09DCD4F70C9E}" srcOrd="2" destOrd="0" presId="urn:microsoft.com/office/officeart/2008/layout/PictureLineup"/>
    <dgm:cxn modelId="{5CFCDA2E-2712-4619-B019-77863C3220BA}" type="presParOf" srcId="{1A3051DD-5457-41DB-BB0D-045B4A4C8DB7}" destId="{7014A9A4-ACA0-4E59-AEF1-5A8B0F23CFC0}" srcOrd="1" destOrd="0" presId="urn:microsoft.com/office/officeart/2008/layout/PictureLineup"/>
    <dgm:cxn modelId="{F8E6C1BA-30A0-4D13-9663-52403E0E157F}" type="presParOf" srcId="{1A3051DD-5457-41DB-BB0D-045B4A4C8DB7}" destId="{B4897404-56CF-4CC6-9BC0-EA1DBC9509AB}" srcOrd="2" destOrd="0" presId="urn:microsoft.com/office/officeart/2008/layout/PictureLineup"/>
    <dgm:cxn modelId="{CAC5E390-F7DC-40AF-B247-0E6307E9A38D}" type="presParOf" srcId="{B4897404-56CF-4CC6-9BC0-EA1DBC9509AB}" destId="{DFBA99D4-6078-460E-A2CE-8CF7C72A406B}" srcOrd="0" destOrd="0" presId="urn:microsoft.com/office/officeart/2008/layout/PictureLineup"/>
    <dgm:cxn modelId="{D55A9690-D71D-419E-8559-A3DAB6ED9B04}" type="presParOf" srcId="{B4897404-56CF-4CC6-9BC0-EA1DBC9509AB}" destId="{CFF75648-1511-4CB9-94CB-DCC22ADE71E5}" srcOrd="1" destOrd="0" presId="urn:microsoft.com/office/officeart/2008/layout/PictureLineup"/>
    <dgm:cxn modelId="{4A4F023E-EB7D-42D9-AC77-5D5554D03D4E}" type="presParOf" srcId="{B4897404-56CF-4CC6-9BC0-EA1DBC9509AB}" destId="{4E2CA41B-6F9C-473E-890F-D55E3DE91D08}" srcOrd="2" destOrd="0" presId="urn:microsoft.com/office/officeart/2008/layout/PictureLineup"/>
    <dgm:cxn modelId="{B60A1CD7-7ACD-4023-B2AE-FC14584BAC05}" type="presParOf" srcId="{1A3051DD-5457-41DB-BB0D-045B4A4C8DB7}" destId="{DEBDAB01-47E2-4F18-B6E4-C1CAFF502E22}" srcOrd="3" destOrd="0" presId="urn:microsoft.com/office/officeart/2008/layout/PictureLineup"/>
    <dgm:cxn modelId="{1FE35F3A-905C-4223-8507-836870132F0D}" type="presParOf" srcId="{1A3051DD-5457-41DB-BB0D-045B4A4C8DB7}" destId="{C417309D-C3E8-4AC3-A1C0-752C74E67E88}" srcOrd="4" destOrd="0" presId="urn:microsoft.com/office/officeart/2008/layout/PictureLineup"/>
    <dgm:cxn modelId="{0D5D5B58-69F7-41F0-824C-B94DD14A09A5}" type="presParOf" srcId="{C417309D-C3E8-4AC3-A1C0-752C74E67E88}" destId="{1629C321-84EE-4E1F-A182-191D796D96FC}" srcOrd="0" destOrd="0" presId="urn:microsoft.com/office/officeart/2008/layout/PictureLineup"/>
    <dgm:cxn modelId="{0013145D-D94C-4CE7-A11E-440AFDF1BA57}" type="presParOf" srcId="{C417309D-C3E8-4AC3-A1C0-752C74E67E88}" destId="{4B613EA0-2FE3-4A30-BE79-D195756B50A2}" srcOrd="1" destOrd="0" presId="urn:microsoft.com/office/officeart/2008/layout/PictureLineup"/>
    <dgm:cxn modelId="{3D91B3A0-02FB-4523-8DC5-999B4DCCAB6E}" type="presParOf" srcId="{C417309D-C3E8-4AC3-A1C0-752C74E67E88}" destId="{97D89B09-F104-429D-9523-CC603117E047}" srcOrd="2" destOrd="0" presId="urn:microsoft.com/office/officeart/2008/layout/PictureLineup"/>
    <dgm:cxn modelId="{B4CBA576-C1AB-465E-99D3-0D0C2E31B339}" type="presParOf" srcId="{1A3051DD-5457-41DB-BB0D-045B4A4C8DB7}" destId="{1B0A5661-5910-4DD9-8852-B6AB5C602E21}" srcOrd="5" destOrd="0" presId="urn:microsoft.com/office/officeart/2008/layout/PictureLineup"/>
    <dgm:cxn modelId="{C4E8606A-DAC6-4DBA-AE4E-D75180ADA667}" type="presParOf" srcId="{1A3051DD-5457-41DB-BB0D-045B4A4C8DB7}" destId="{CE842639-035D-41BB-83B7-A31440DB1257}" srcOrd="6" destOrd="0" presId="urn:microsoft.com/office/officeart/2008/layout/PictureLineup"/>
    <dgm:cxn modelId="{DD1C6B29-1520-4CA2-BA5E-2933212C6AA1}" type="presParOf" srcId="{CE842639-035D-41BB-83B7-A31440DB1257}" destId="{71402E07-9F36-4FE0-903F-E0590B81F9BD}" srcOrd="0" destOrd="0" presId="urn:microsoft.com/office/officeart/2008/layout/PictureLineup"/>
    <dgm:cxn modelId="{7BA1F699-4D6B-48DD-B36C-658AE905E501}" type="presParOf" srcId="{CE842639-035D-41BB-83B7-A31440DB1257}" destId="{533A4F8A-7B79-46FF-A68D-DD35D2F04265}" srcOrd="1" destOrd="0" presId="urn:microsoft.com/office/officeart/2008/layout/PictureLineup"/>
    <dgm:cxn modelId="{0FEA53DB-D3B2-4806-A254-5C908D4174CA}" type="presParOf" srcId="{CE842639-035D-41BB-83B7-A31440DB1257}" destId="{57FE2D7F-0694-4191-9C61-16CCEF1C2E94}" srcOrd="2" destOrd="0" presId="urn:microsoft.com/office/officeart/2008/layout/PictureLineup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CECBA0C-C6B7-498C-805A-2FD8ABC3E9D9}" type="doc">
      <dgm:prSet loTypeId="urn:microsoft.com/office/officeart/2008/layout/PictureGrid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9458280-405E-4EFE-B852-C71530FA9A13}">
      <dgm:prSet phldrT="[Текст]"/>
      <dgm:spPr/>
      <dgm:t>
        <a:bodyPr/>
        <a:lstStyle/>
        <a:p>
          <a:r>
            <a:rPr lang="ru-RU" dirty="0" smtClean="0"/>
            <a:t>Мера стоимости</a:t>
          </a:r>
          <a:endParaRPr lang="ru-RU" dirty="0"/>
        </a:p>
      </dgm:t>
    </dgm:pt>
    <dgm:pt modelId="{23E31A03-CB11-4EDD-86E0-E43AD9256208}" type="parTrans" cxnId="{96970997-B7AB-4D39-B55B-9C3F669C589C}">
      <dgm:prSet/>
      <dgm:spPr/>
      <dgm:t>
        <a:bodyPr/>
        <a:lstStyle/>
        <a:p>
          <a:endParaRPr lang="ru-RU"/>
        </a:p>
      </dgm:t>
    </dgm:pt>
    <dgm:pt modelId="{B7C27C8D-5143-4327-A9B0-A92328EBEA31}" type="sibTrans" cxnId="{96970997-B7AB-4D39-B55B-9C3F669C589C}">
      <dgm:prSet/>
      <dgm:spPr/>
      <dgm:t>
        <a:bodyPr/>
        <a:lstStyle/>
        <a:p>
          <a:endParaRPr lang="ru-RU"/>
        </a:p>
      </dgm:t>
    </dgm:pt>
    <dgm:pt modelId="{9892BA10-C956-4456-ABE0-7B5D8994D401}">
      <dgm:prSet phldrT="[Текст]"/>
      <dgm:spPr/>
      <dgm:t>
        <a:bodyPr/>
        <a:lstStyle/>
        <a:p>
          <a:r>
            <a:rPr lang="ru-RU" dirty="0" smtClean="0"/>
            <a:t>Средство обращения</a:t>
          </a:r>
          <a:endParaRPr lang="ru-RU" dirty="0"/>
        </a:p>
      </dgm:t>
    </dgm:pt>
    <dgm:pt modelId="{125EAEC5-5973-4FE9-A266-0A12DE2F4916}" type="parTrans" cxnId="{7ED95F5B-CB2B-49E1-AFD9-28E3DA769BB7}">
      <dgm:prSet/>
      <dgm:spPr/>
      <dgm:t>
        <a:bodyPr/>
        <a:lstStyle/>
        <a:p>
          <a:endParaRPr lang="ru-RU"/>
        </a:p>
      </dgm:t>
    </dgm:pt>
    <dgm:pt modelId="{D01D4F6A-E6AA-4383-B1D3-E2793193E39D}" type="sibTrans" cxnId="{7ED95F5B-CB2B-49E1-AFD9-28E3DA769BB7}">
      <dgm:prSet/>
      <dgm:spPr/>
      <dgm:t>
        <a:bodyPr/>
        <a:lstStyle/>
        <a:p>
          <a:endParaRPr lang="ru-RU"/>
        </a:p>
      </dgm:t>
    </dgm:pt>
    <dgm:pt modelId="{666D92E8-42A2-40D8-B879-5EF8EF89A0AC}">
      <dgm:prSet phldrT="[Текст]"/>
      <dgm:spPr/>
      <dgm:t>
        <a:bodyPr/>
        <a:lstStyle/>
        <a:p>
          <a:r>
            <a:rPr lang="ru-RU" dirty="0" smtClean="0"/>
            <a:t>Средство платежа</a:t>
          </a:r>
          <a:endParaRPr lang="ru-RU" dirty="0"/>
        </a:p>
      </dgm:t>
    </dgm:pt>
    <dgm:pt modelId="{67BC2A22-E5EC-4D67-8B6F-5042CC706500}" type="parTrans" cxnId="{2F72B8F4-F6FA-4B25-B117-9A05A7573F07}">
      <dgm:prSet/>
      <dgm:spPr/>
      <dgm:t>
        <a:bodyPr/>
        <a:lstStyle/>
        <a:p>
          <a:endParaRPr lang="ru-RU"/>
        </a:p>
      </dgm:t>
    </dgm:pt>
    <dgm:pt modelId="{DFB1B93A-33FB-4D03-B6B2-EB703B8F8CCE}" type="sibTrans" cxnId="{2F72B8F4-F6FA-4B25-B117-9A05A7573F07}">
      <dgm:prSet/>
      <dgm:spPr/>
      <dgm:t>
        <a:bodyPr/>
        <a:lstStyle/>
        <a:p>
          <a:endParaRPr lang="ru-RU"/>
        </a:p>
      </dgm:t>
    </dgm:pt>
    <dgm:pt modelId="{7D0F9BEE-6B61-4783-BADE-35F9A393616F}">
      <dgm:prSet phldrT="[Текст]"/>
      <dgm:spPr/>
      <dgm:t>
        <a:bodyPr/>
        <a:lstStyle/>
        <a:p>
          <a:r>
            <a:rPr lang="ru-RU" dirty="0" smtClean="0"/>
            <a:t>Мировые деньги</a:t>
          </a:r>
          <a:endParaRPr lang="ru-RU" dirty="0"/>
        </a:p>
      </dgm:t>
    </dgm:pt>
    <dgm:pt modelId="{FDAC30D0-B1E0-43F4-8497-25B949C6CBDE}" type="parTrans" cxnId="{B666A102-D0FD-453B-882C-EA45D5F25EAA}">
      <dgm:prSet/>
      <dgm:spPr/>
      <dgm:t>
        <a:bodyPr/>
        <a:lstStyle/>
        <a:p>
          <a:endParaRPr lang="ru-RU"/>
        </a:p>
      </dgm:t>
    </dgm:pt>
    <dgm:pt modelId="{51C8570A-777E-4B63-9B3B-6EE19BEE41B3}" type="sibTrans" cxnId="{B666A102-D0FD-453B-882C-EA45D5F25EAA}">
      <dgm:prSet/>
      <dgm:spPr/>
      <dgm:t>
        <a:bodyPr/>
        <a:lstStyle/>
        <a:p>
          <a:endParaRPr lang="ru-RU"/>
        </a:p>
      </dgm:t>
    </dgm:pt>
    <dgm:pt modelId="{D2930ADE-1D0A-4EF2-BD7C-8B70DCDE139E}">
      <dgm:prSet phldrT="[Текст]"/>
      <dgm:spPr/>
      <dgm:t>
        <a:bodyPr/>
        <a:lstStyle/>
        <a:p>
          <a:r>
            <a:rPr lang="ru-RU" dirty="0" smtClean="0"/>
            <a:t>Средство накопления</a:t>
          </a:r>
          <a:endParaRPr lang="ru-RU" dirty="0"/>
        </a:p>
      </dgm:t>
    </dgm:pt>
    <dgm:pt modelId="{C963F686-FC03-433B-B9CB-127530D1D314}" type="parTrans" cxnId="{B301D31C-2587-43EF-BC76-763FE406197E}">
      <dgm:prSet/>
      <dgm:spPr/>
      <dgm:t>
        <a:bodyPr/>
        <a:lstStyle/>
        <a:p>
          <a:endParaRPr lang="ru-RU"/>
        </a:p>
      </dgm:t>
    </dgm:pt>
    <dgm:pt modelId="{553B651B-3886-4922-883A-8821A1FAF4A6}" type="sibTrans" cxnId="{B301D31C-2587-43EF-BC76-763FE406197E}">
      <dgm:prSet/>
      <dgm:spPr/>
      <dgm:t>
        <a:bodyPr/>
        <a:lstStyle/>
        <a:p>
          <a:endParaRPr lang="ru-RU"/>
        </a:p>
      </dgm:t>
    </dgm:pt>
    <dgm:pt modelId="{DEC09BFC-71A1-4F16-B2A8-897E8C5DFCAA}" type="pres">
      <dgm:prSet presAssocID="{FCECBA0C-C6B7-498C-805A-2FD8ABC3E9D9}" presName="Name0" presStyleCnt="0">
        <dgm:presLayoutVars>
          <dgm:dir/>
        </dgm:presLayoutVars>
      </dgm:prSet>
      <dgm:spPr/>
      <dgm:t>
        <a:bodyPr/>
        <a:lstStyle/>
        <a:p>
          <a:endParaRPr lang="ru-RU"/>
        </a:p>
      </dgm:t>
    </dgm:pt>
    <dgm:pt modelId="{18D581A3-BB90-4066-9DBD-8DA3D2455B69}" type="pres">
      <dgm:prSet presAssocID="{99458280-405E-4EFE-B852-C71530FA9A13}" presName="composite" presStyleCnt="0"/>
      <dgm:spPr/>
    </dgm:pt>
    <dgm:pt modelId="{9314322C-1794-4909-B095-605B6AD1AD49}" type="pres">
      <dgm:prSet presAssocID="{99458280-405E-4EFE-B852-C71530FA9A13}" presName="rect2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B3D6C0-7D35-419C-95D1-4D93F88F7993}" type="pres">
      <dgm:prSet presAssocID="{99458280-405E-4EFE-B852-C71530FA9A13}" presName="rect1" presStyleLbl="alignImgPlace1" presStyleIdx="0" presStyleCnt="5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4670B35B-5E44-43EB-9396-2D65AD9B2BAE}" type="pres">
      <dgm:prSet presAssocID="{B7C27C8D-5143-4327-A9B0-A92328EBEA31}" presName="sibTrans" presStyleCnt="0"/>
      <dgm:spPr/>
    </dgm:pt>
    <dgm:pt modelId="{EE2604B7-8DF6-460D-9EB2-F470C957348C}" type="pres">
      <dgm:prSet presAssocID="{9892BA10-C956-4456-ABE0-7B5D8994D401}" presName="composite" presStyleCnt="0"/>
      <dgm:spPr/>
    </dgm:pt>
    <dgm:pt modelId="{8D5DC281-E88E-4F4C-A388-1B8E88D2C617}" type="pres">
      <dgm:prSet presAssocID="{9892BA10-C956-4456-ABE0-7B5D8994D401}" presName="rect2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F4246B-3CA8-466D-8836-2831A5AD8919}" type="pres">
      <dgm:prSet presAssocID="{9892BA10-C956-4456-ABE0-7B5D8994D401}" presName="rect1" presStyleLbl="alignImgPlace1" presStyleIdx="1" presStyleCnt="5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61E67F90-E2BE-45AB-AF83-559B30F2D85F}" type="pres">
      <dgm:prSet presAssocID="{D01D4F6A-E6AA-4383-B1D3-E2793193E39D}" presName="sibTrans" presStyleCnt="0"/>
      <dgm:spPr/>
    </dgm:pt>
    <dgm:pt modelId="{D0DFE43F-2B03-4BDC-B744-EBA6EEE23345}" type="pres">
      <dgm:prSet presAssocID="{D2930ADE-1D0A-4EF2-BD7C-8B70DCDE139E}" presName="composite" presStyleCnt="0"/>
      <dgm:spPr/>
    </dgm:pt>
    <dgm:pt modelId="{1439F7A7-AB5E-4E1D-B4DE-AECD899CA599}" type="pres">
      <dgm:prSet presAssocID="{D2930ADE-1D0A-4EF2-BD7C-8B70DCDE139E}" presName="rect2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47D383-A392-4CD4-8A90-0FCA36582862}" type="pres">
      <dgm:prSet presAssocID="{D2930ADE-1D0A-4EF2-BD7C-8B70DCDE139E}" presName="rect1" presStyleLbl="alignImgPlace1" presStyleIdx="2" presStyleCnt="5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291B0F16-A927-4EEF-95CA-91BCC4733DB2}" type="pres">
      <dgm:prSet presAssocID="{553B651B-3886-4922-883A-8821A1FAF4A6}" presName="sibTrans" presStyleCnt="0"/>
      <dgm:spPr/>
    </dgm:pt>
    <dgm:pt modelId="{5E8AFE20-3CF8-4062-98DD-BBD2B7FEF4B4}" type="pres">
      <dgm:prSet presAssocID="{666D92E8-42A2-40D8-B879-5EF8EF89A0AC}" presName="composite" presStyleCnt="0"/>
      <dgm:spPr/>
    </dgm:pt>
    <dgm:pt modelId="{1FA396E7-0515-450E-982D-240CA3F8503D}" type="pres">
      <dgm:prSet presAssocID="{666D92E8-42A2-40D8-B879-5EF8EF89A0AC}" presName="rect2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2425B7-C40B-48A5-8D5A-18EC6A3F8F0A}" type="pres">
      <dgm:prSet presAssocID="{666D92E8-42A2-40D8-B879-5EF8EF89A0AC}" presName="rect1" presStyleLbl="alignImgPlace1" presStyleIdx="3" presStyleCnt="5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2CCD4752-4630-462D-A38C-A1EED01EBE9E}" type="pres">
      <dgm:prSet presAssocID="{DFB1B93A-33FB-4D03-B6B2-EB703B8F8CCE}" presName="sibTrans" presStyleCnt="0"/>
      <dgm:spPr/>
    </dgm:pt>
    <dgm:pt modelId="{B68857CE-9661-4C39-BB7D-A2753EA48928}" type="pres">
      <dgm:prSet presAssocID="{7D0F9BEE-6B61-4783-BADE-35F9A393616F}" presName="composite" presStyleCnt="0"/>
      <dgm:spPr/>
    </dgm:pt>
    <dgm:pt modelId="{CD66E3D1-9191-4CCD-943D-4861699384CA}" type="pres">
      <dgm:prSet presAssocID="{7D0F9BEE-6B61-4783-BADE-35F9A393616F}" presName="rect2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6B47DB-4C6A-46CE-8209-CD4AA4170260}" type="pres">
      <dgm:prSet presAssocID="{7D0F9BEE-6B61-4783-BADE-35F9A393616F}" presName="rect1" presStyleLbl="alignImgPlace1" presStyleIdx="4" presStyleCnt="5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</dgm:pt>
  </dgm:ptLst>
  <dgm:cxnLst>
    <dgm:cxn modelId="{9D3B6847-F3F9-4D00-AF89-0C2D8D8E1A7B}" type="presOf" srcId="{FCECBA0C-C6B7-498C-805A-2FD8ABC3E9D9}" destId="{DEC09BFC-71A1-4F16-B2A8-897E8C5DFCAA}" srcOrd="0" destOrd="0" presId="urn:microsoft.com/office/officeart/2008/layout/PictureGrid"/>
    <dgm:cxn modelId="{8BCBE0C4-BE1A-4954-9EC8-B53F3C36E4ED}" type="presOf" srcId="{99458280-405E-4EFE-B852-C71530FA9A13}" destId="{9314322C-1794-4909-B095-605B6AD1AD49}" srcOrd="0" destOrd="0" presId="urn:microsoft.com/office/officeart/2008/layout/PictureGrid"/>
    <dgm:cxn modelId="{B666A102-D0FD-453B-882C-EA45D5F25EAA}" srcId="{FCECBA0C-C6B7-498C-805A-2FD8ABC3E9D9}" destId="{7D0F9BEE-6B61-4783-BADE-35F9A393616F}" srcOrd="4" destOrd="0" parTransId="{FDAC30D0-B1E0-43F4-8497-25B949C6CBDE}" sibTransId="{51C8570A-777E-4B63-9B3B-6EE19BEE41B3}"/>
    <dgm:cxn modelId="{96970997-B7AB-4D39-B55B-9C3F669C589C}" srcId="{FCECBA0C-C6B7-498C-805A-2FD8ABC3E9D9}" destId="{99458280-405E-4EFE-B852-C71530FA9A13}" srcOrd="0" destOrd="0" parTransId="{23E31A03-CB11-4EDD-86E0-E43AD9256208}" sibTransId="{B7C27C8D-5143-4327-A9B0-A92328EBEA31}"/>
    <dgm:cxn modelId="{7ED95F5B-CB2B-49E1-AFD9-28E3DA769BB7}" srcId="{FCECBA0C-C6B7-498C-805A-2FD8ABC3E9D9}" destId="{9892BA10-C956-4456-ABE0-7B5D8994D401}" srcOrd="1" destOrd="0" parTransId="{125EAEC5-5973-4FE9-A266-0A12DE2F4916}" sibTransId="{D01D4F6A-E6AA-4383-B1D3-E2793193E39D}"/>
    <dgm:cxn modelId="{28704F8B-AF75-4020-ADB4-555151ED68BE}" type="presOf" srcId="{666D92E8-42A2-40D8-B879-5EF8EF89A0AC}" destId="{1FA396E7-0515-450E-982D-240CA3F8503D}" srcOrd="0" destOrd="0" presId="urn:microsoft.com/office/officeart/2008/layout/PictureGrid"/>
    <dgm:cxn modelId="{E66129E0-4AE6-457C-BB8D-DA8713BE90AB}" type="presOf" srcId="{9892BA10-C956-4456-ABE0-7B5D8994D401}" destId="{8D5DC281-E88E-4F4C-A388-1B8E88D2C617}" srcOrd="0" destOrd="0" presId="urn:microsoft.com/office/officeart/2008/layout/PictureGrid"/>
    <dgm:cxn modelId="{C0529D01-AA9D-490D-8826-C8BC0C4A1111}" type="presOf" srcId="{7D0F9BEE-6B61-4783-BADE-35F9A393616F}" destId="{CD66E3D1-9191-4CCD-943D-4861699384CA}" srcOrd="0" destOrd="0" presId="urn:microsoft.com/office/officeart/2008/layout/PictureGrid"/>
    <dgm:cxn modelId="{B301D31C-2587-43EF-BC76-763FE406197E}" srcId="{FCECBA0C-C6B7-498C-805A-2FD8ABC3E9D9}" destId="{D2930ADE-1D0A-4EF2-BD7C-8B70DCDE139E}" srcOrd="2" destOrd="0" parTransId="{C963F686-FC03-433B-B9CB-127530D1D314}" sibTransId="{553B651B-3886-4922-883A-8821A1FAF4A6}"/>
    <dgm:cxn modelId="{16C11E11-CC77-478F-AAFF-076742BA9449}" type="presOf" srcId="{D2930ADE-1D0A-4EF2-BD7C-8B70DCDE139E}" destId="{1439F7A7-AB5E-4E1D-B4DE-AECD899CA599}" srcOrd="0" destOrd="0" presId="urn:microsoft.com/office/officeart/2008/layout/PictureGrid"/>
    <dgm:cxn modelId="{2F72B8F4-F6FA-4B25-B117-9A05A7573F07}" srcId="{FCECBA0C-C6B7-498C-805A-2FD8ABC3E9D9}" destId="{666D92E8-42A2-40D8-B879-5EF8EF89A0AC}" srcOrd="3" destOrd="0" parTransId="{67BC2A22-E5EC-4D67-8B6F-5042CC706500}" sibTransId="{DFB1B93A-33FB-4D03-B6B2-EB703B8F8CCE}"/>
    <dgm:cxn modelId="{33AE7481-E2A1-4162-8B92-0E163CE91FD1}" type="presParOf" srcId="{DEC09BFC-71A1-4F16-B2A8-897E8C5DFCAA}" destId="{18D581A3-BB90-4066-9DBD-8DA3D2455B69}" srcOrd="0" destOrd="0" presId="urn:microsoft.com/office/officeart/2008/layout/PictureGrid"/>
    <dgm:cxn modelId="{ACC52D9C-7D7D-486F-91CC-73F8CE7B1EB5}" type="presParOf" srcId="{18D581A3-BB90-4066-9DBD-8DA3D2455B69}" destId="{9314322C-1794-4909-B095-605B6AD1AD49}" srcOrd="0" destOrd="0" presId="urn:microsoft.com/office/officeart/2008/layout/PictureGrid"/>
    <dgm:cxn modelId="{92616731-C165-40F4-96A1-0AC619951886}" type="presParOf" srcId="{18D581A3-BB90-4066-9DBD-8DA3D2455B69}" destId="{6CB3D6C0-7D35-419C-95D1-4D93F88F7993}" srcOrd="1" destOrd="0" presId="urn:microsoft.com/office/officeart/2008/layout/PictureGrid"/>
    <dgm:cxn modelId="{9048E115-27A6-4EE3-B148-720DC1994C57}" type="presParOf" srcId="{DEC09BFC-71A1-4F16-B2A8-897E8C5DFCAA}" destId="{4670B35B-5E44-43EB-9396-2D65AD9B2BAE}" srcOrd="1" destOrd="0" presId="urn:microsoft.com/office/officeart/2008/layout/PictureGrid"/>
    <dgm:cxn modelId="{728F151A-0483-4D1E-B2A0-2E6338A7F464}" type="presParOf" srcId="{DEC09BFC-71A1-4F16-B2A8-897E8C5DFCAA}" destId="{EE2604B7-8DF6-460D-9EB2-F470C957348C}" srcOrd="2" destOrd="0" presId="urn:microsoft.com/office/officeart/2008/layout/PictureGrid"/>
    <dgm:cxn modelId="{A7F13282-9E4C-4FA0-8B82-C03B8D3E24FC}" type="presParOf" srcId="{EE2604B7-8DF6-460D-9EB2-F470C957348C}" destId="{8D5DC281-E88E-4F4C-A388-1B8E88D2C617}" srcOrd="0" destOrd="0" presId="urn:microsoft.com/office/officeart/2008/layout/PictureGrid"/>
    <dgm:cxn modelId="{DF74A9CE-3D1A-4BD4-9D9B-C7721C436396}" type="presParOf" srcId="{EE2604B7-8DF6-460D-9EB2-F470C957348C}" destId="{B0F4246B-3CA8-466D-8836-2831A5AD8919}" srcOrd="1" destOrd="0" presId="urn:microsoft.com/office/officeart/2008/layout/PictureGrid"/>
    <dgm:cxn modelId="{42095CD6-8689-46EC-B444-90E817B1ABA7}" type="presParOf" srcId="{DEC09BFC-71A1-4F16-B2A8-897E8C5DFCAA}" destId="{61E67F90-E2BE-45AB-AF83-559B30F2D85F}" srcOrd="3" destOrd="0" presId="urn:microsoft.com/office/officeart/2008/layout/PictureGrid"/>
    <dgm:cxn modelId="{EB9277B0-C4F9-4883-9B42-861B74354022}" type="presParOf" srcId="{DEC09BFC-71A1-4F16-B2A8-897E8C5DFCAA}" destId="{D0DFE43F-2B03-4BDC-B744-EBA6EEE23345}" srcOrd="4" destOrd="0" presId="urn:microsoft.com/office/officeart/2008/layout/PictureGrid"/>
    <dgm:cxn modelId="{93FDB6F3-38E7-420F-891F-1E1FAA7ADFEA}" type="presParOf" srcId="{D0DFE43F-2B03-4BDC-B744-EBA6EEE23345}" destId="{1439F7A7-AB5E-4E1D-B4DE-AECD899CA599}" srcOrd="0" destOrd="0" presId="urn:microsoft.com/office/officeart/2008/layout/PictureGrid"/>
    <dgm:cxn modelId="{594187D5-744E-4241-B308-EB05717E6478}" type="presParOf" srcId="{D0DFE43F-2B03-4BDC-B744-EBA6EEE23345}" destId="{5E47D383-A392-4CD4-8A90-0FCA36582862}" srcOrd="1" destOrd="0" presId="urn:microsoft.com/office/officeart/2008/layout/PictureGrid"/>
    <dgm:cxn modelId="{05AC518A-4A31-4006-94FC-1DD6B845D5FA}" type="presParOf" srcId="{DEC09BFC-71A1-4F16-B2A8-897E8C5DFCAA}" destId="{291B0F16-A927-4EEF-95CA-91BCC4733DB2}" srcOrd="5" destOrd="0" presId="urn:microsoft.com/office/officeart/2008/layout/PictureGrid"/>
    <dgm:cxn modelId="{8ACEB487-6D70-4EBD-ABBD-1577BFEDEA95}" type="presParOf" srcId="{DEC09BFC-71A1-4F16-B2A8-897E8C5DFCAA}" destId="{5E8AFE20-3CF8-4062-98DD-BBD2B7FEF4B4}" srcOrd="6" destOrd="0" presId="urn:microsoft.com/office/officeart/2008/layout/PictureGrid"/>
    <dgm:cxn modelId="{0E1F2E42-AE70-4DFB-A8FF-4A86F4063CDD}" type="presParOf" srcId="{5E8AFE20-3CF8-4062-98DD-BBD2B7FEF4B4}" destId="{1FA396E7-0515-450E-982D-240CA3F8503D}" srcOrd="0" destOrd="0" presId="urn:microsoft.com/office/officeart/2008/layout/PictureGrid"/>
    <dgm:cxn modelId="{411A769D-EAD3-4FE1-B721-7D80FB2DC4DA}" type="presParOf" srcId="{5E8AFE20-3CF8-4062-98DD-BBD2B7FEF4B4}" destId="{242425B7-C40B-48A5-8D5A-18EC6A3F8F0A}" srcOrd="1" destOrd="0" presId="urn:microsoft.com/office/officeart/2008/layout/PictureGrid"/>
    <dgm:cxn modelId="{7EC2F168-30F0-4A0F-A9A3-2ABB7A241E66}" type="presParOf" srcId="{DEC09BFC-71A1-4F16-B2A8-897E8C5DFCAA}" destId="{2CCD4752-4630-462D-A38C-A1EED01EBE9E}" srcOrd="7" destOrd="0" presId="urn:microsoft.com/office/officeart/2008/layout/PictureGrid"/>
    <dgm:cxn modelId="{4D25BF4D-9FE0-48DF-95E4-6F89615E6C72}" type="presParOf" srcId="{DEC09BFC-71A1-4F16-B2A8-897E8C5DFCAA}" destId="{B68857CE-9661-4C39-BB7D-A2753EA48928}" srcOrd="8" destOrd="0" presId="urn:microsoft.com/office/officeart/2008/layout/PictureGrid"/>
    <dgm:cxn modelId="{A5E5772F-2F7C-45CE-B6F5-2B43D44DFD78}" type="presParOf" srcId="{B68857CE-9661-4C39-BB7D-A2753EA48928}" destId="{CD66E3D1-9191-4CCD-943D-4861699384CA}" srcOrd="0" destOrd="0" presId="urn:microsoft.com/office/officeart/2008/layout/PictureGrid"/>
    <dgm:cxn modelId="{D41A586A-6152-492D-88CC-DD3B4E0AEA17}" type="presParOf" srcId="{B68857CE-9661-4C39-BB7D-A2753EA48928}" destId="{6C6B47DB-4C6A-46CE-8209-CD4AA4170260}" srcOrd="1" destOrd="0" presId="urn:microsoft.com/office/officeart/2008/layout/PictureGri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1D298E3-3BA6-4E72-9172-FED582123728}" type="doc">
      <dgm:prSet loTypeId="urn:microsoft.com/office/officeart/2005/8/layout/orgChart1" loCatId="hierarchy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9846426-31E2-4AEF-8D8F-440487C0EA10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Бюджет</a:t>
          </a:r>
          <a:endParaRPr lang="ru-RU" dirty="0"/>
        </a:p>
      </dgm:t>
    </dgm:pt>
    <dgm:pt modelId="{58425E08-FF4A-4846-A29E-A59FF9F35F0A}" type="parTrans" cxnId="{91858332-2C05-4FE6-8CCA-8608B939E0FD}">
      <dgm:prSet/>
      <dgm:spPr/>
      <dgm:t>
        <a:bodyPr/>
        <a:lstStyle/>
        <a:p>
          <a:endParaRPr lang="ru-RU"/>
        </a:p>
      </dgm:t>
    </dgm:pt>
    <dgm:pt modelId="{8C7ADD54-2741-4D39-8789-A6CC4E13EB49}" type="sibTrans" cxnId="{91858332-2C05-4FE6-8CCA-8608B939E0FD}">
      <dgm:prSet/>
      <dgm:spPr/>
      <dgm:t>
        <a:bodyPr/>
        <a:lstStyle/>
        <a:p>
          <a:endParaRPr lang="ru-RU"/>
        </a:p>
      </dgm:t>
    </dgm:pt>
    <dgm:pt modelId="{4EFF1597-8D9A-4ECF-AAEE-36F8E85194AA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Доход</a:t>
          </a:r>
          <a:endParaRPr lang="ru-RU" dirty="0"/>
        </a:p>
      </dgm:t>
    </dgm:pt>
    <dgm:pt modelId="{66C2B485-5C6A-4AB2-B7E7-7E29EA31D30C}" type="parTrans" cxnId="{88B71332-3E71-49F8-B6CD-6379E7D323EB}">
      <dgm:prSet>
        <dgm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ru-RU"/>
        </a:p>
      </dgm:t>
    </dgm:pt>
    <dgm:pt modelId="{0F7632FF-81ED-48E8-BDCE-9F6B0FE53A1F}" type="sibTrans" cxnId="{88B71332-3E71-49F8-B6CD-6379E7D323EB}">
      <dgm:prSet/>
      <dgm:spPr/>
      <dgm:t>
        <a:bodyPr/>
        <a:lstStyle/>
        <a:p>
          <a:endParaRPr lang="ru-RU"/>
        </a:p>
      </dgm:t>
    </dgm:pt>
    <dgm:pt modelId="{C168011E-1D99-4034-9350-F52E324E373C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Расход</a:t>
          </a:r>
          <a:endParaRPr lang="ru-RU" dirty="0"/>
        </a:p>
      </dgm:t>
    </dgm:pt>
    <dgm:pt modelId="{CD2CA959-107C-4E0A-8C43-67E691986823}" type="parTrans" cxnId="{ACD22639-D531-4BA8-815A-23FAC23283CF}">
      <dgm:prSet>
        <dgm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ru-RU"/>
        </a:p>
      </dgm:t>
    </dgm:pt>
    <dgm:pt modelId="{ADAD1DE8-2188-44CD-922B-421582AC9E55}" type="sibTrans" cxnId="{ACD22639-D531-4BA8-815A-23FAC23283CF}">
      <dgm:prSet/>
      <dgm:spPr/>
      <dgm:t>
        <a:bodyPr/>
        <a:lstStyle/>
        <a:p>
          <a:endParaRPr lang="ru-RU"/>
        </a:p>
      </dgm:t>
    </dgm:pt>
    <dgm:pt modelId="{2118F8AC-53B8-47A7-8D85-5ECCEC532F31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Сбережения</a:t>
          </a:r>
          <a:endParaRPr lang="ru-RU" dirty="0"/>
        </a:p>
      </dgm:t>
    </dgm:pt>
    <dgm:pt modelId="{6A329EF3-45E5-4929-9BC6-4E90015F3FE4}" type="parTrans" cxnId="{30351687-282E-4BDE-927C-98880405B0FD}">
      <dgm:prSet>
        <dgm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ru-RU"/>
        </a:p>
      </dgm:t>
    </dgm:pt>
    <dgm:pt modelId="{7A71B140-EBAC-41A6-BF6B-E1ADD67D344B}" type="sibTrans" cxnId="{30351687-282E-4BDE-927C-98880405B0FD}">
      <dgm:prSet/>
      <dgm:spPr/>
      <dgm:t>
        <a:bodyPr/>
        <a:lstStyle/>
        <a:p>
          <a:endParaRPr lang="ru-RU"/>
        </a:p>
      </dgm:t>
    </dgm:pt>
    <dgm:pt modelId="{83EEDD00-86C9-4643-AFF6-36746C069FCD}" type="pres">
      <dgm:prSet presAssocID="{41D298E3-3BA6-4E72-9172-FED58212372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4012CD9-5976-44A8-96BD-43E9A22B5A03}" type="pres">
      <dgm:prSet presAssocID="{B9846426-31E2-4AEF-8D8F-440487C0EA10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805951AC-276B-4590-A129-B4E53EF9AA38}" type="pres">
      <dgm:prSet presAssocID="{B9846426-31E2-4AEF-8D8F-440487C0EA10}" presName="rootComposite1" presStyleCnt="0"/>
      <dgm:spPr/>
      <dgm:t>
        <a:bodyPr/>
        <a:lstStyle/>
        <a:p>
          <a:endParaRPr lang="ru-RU"/>
        </a:p>
      </dgm:t>
    </dgm:pt>
    <dgm:pt modelId="{88C5CC68-E6F2-4941-B2F0-AC3097B8E252}" type="pres">
      <dgm:prSet presAssocID="{B9846426-31E2-4AEF-8D8F-440487C0EA10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018084D-ADE3-4506-A789-641EC384D5B0}" type="pres">
      <dgm:prSet presAssocID="{B9846426-31E2-4AEF-8D8F-440487C0EA10}" presName="rootConnector1" presStyleLbl="node1" presStyleIdx="0" presStyleCnt="0"/>
      <dgm:spPr/>
      <dgm:t>
        <a:bodyPr/>
        <a:lstStyle/>
        <a:p>
          <a:endParaRPr lang="ru-RU"/>
        </a:p>
      </dgm:t>
    </dgm:pt>
    <dgm:pt modelId="{CAB26B76-6A47-42E1-BA51-96B3FA39AC06}" type="pres">
      <dgm:prSet presAssocID="{B9846426-31E2-4AEF-8D8F-440487C0EA10}" presName="hierChild2" presStyleCnt="0"/>
      <dgm:spPr/>
      <dgm:t>
        <a:bodyPr/>
        <a:lstStyle/>
        <a:p>
          <a:endParaRPr lang="ru-RU"/>
        </a:p>
      </dgm:t>
    </dgm:pt>
    <dgm:pt modelId="{60D8DB92-B8DC-4E78-B00B-C3C33CB3166B}" type="pres">
      <dgm:prSet presAssocID="{66C2B485-5C6A-4AB2-B7E7-7E29EA31D30C}" presName="Name37" presStyleLbl="parChTrans1D2" presStyleIdx="0" presStyleCnt="3"/>
      <dgm:spPr/>
      <dgm:t>
        <a:bodyPr/>
        <a:lstStyle/>
        <a:p>
          <a:endParaRPr lang="ru-RU"/>
        </a:p>
      </dgm:t>
    </dgm:pt>
    <dgm:pt modelId="{EB02E80B-FBAA-406D-8494-DA545AB70261}" type="pres">
      <dgm:prSet presAssocID="{4EFF1597-8D9A-4ECF-AAEE-36F8E85194AA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E406434-A2AA-47EB-BF30-7056730EC70A}" type="pres">
      <dgm:prSet presAssocID="{4EFF1597-8D9A-4ECF-AAEE-36F8E85194AA}" presName="rootComposite" presStyleCnt="0"/>
      <dgm:spPr/>
      <dgm:t>
        <a:bodyPr/>
        <a:lstStyle/>
        <a:p>
          <a:endParaRPr lang="ru-RU"/>
        </a:p>
      </dgm:t>
    </dgm:pt>
    <dgm:pt modelId="{4740CD50-837D-4EFA-9385-1B63EEDA9A42}" type="pres">
      <dgm:prSet presAssocID="{4EFF1597-8D9A-4ECF-AAEE-36F8E85194AA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6CF1960-F7FA-4E3B-8B02-6143C3CD9AC0}" type="pres">
      <dgm:prSet presAssocID="{4EFF1597-8D9A-4ECF-AAEE-36F8E85194AA}" presName="rootConnector" presStyleLbl="node2" presStyleIdx="0" presStyleCnt="3"/>
      <dgm:spPr/>
      <dgm:t>
        <a:bodyPr/>
        <a:lstStyle/>
        <a:p>
          <a:endParaRPr lang="ru-RU"/>
        </a:p>
      </dgm:t>
    </dgm:pt>
    <dgm:pt modelId="{1EF144A3-3118-437C-BC48-FFD5B5B612C4}" type="pres">
      <dgm:prSet presAssocID="{4EFF1597-8D9A-4ECF-AAEE-36F8E85194AA}" presName="hierChild4" presStyleCnt="0"/>
      <dgm:spPr/>
      <dgm:t>
        <a:bodyPr/>
        <a:lstStyle/>
        <a:p>
          <a:endParaRPr lang="ru-RU"/>
        </a:p>
      </dgm:t>
    </dgm:pt>
    <dgm:pt modelId="{E67C1FDE-A35F-4343-B89F-61BADBBFB9F6}" type="pres">
      <dgm:prSet presAssocID="{4EFF1597-8D9A-4ECF-AAEE-36F8E85194AA}" presName="hierChild5" presStyleCnt="0"/>
      <dgm:spPr/>
      <dgm:t>
        <a:bodyPr/>
        <a:lstStyle/>
        <a:p>
          <a:endParaRPr lang="ru-RU"/>
        </a:p>
      </dgm:t>
    </dgm:pt>
    <dgm:pt modelId="{A384A6E2-6F0D-45B8-AEA5-97383BAE8446}" type="pres">
      <dgm:prSet presAssocID="{CD2CA959-107C-4E0A-8C43-67E691986823}" presName="Name37" presStyleLbl="parChTrans1D2" presStyleIdx="1" presStyleCnt="3"/>
      <dgm:spPr/>
      <dgm:t>
        <a:bodyPr/>
        <a:lstStyle/>
        <a:p>
          <a:endParaRPr lang="ru-RU"/>
        </a:p>
      </dgm:t>
    </dgm:pt>
    <dgm:pt modelId="{93711BE2-0354-46AD-A4FF-8B508EB47EF9}" type="pres">
      <dgm:prSet presAssocID="{C168011E-1D99-4034-9350-F52E324E373C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39C6214B-4F17-4651-8DBC-8DB104B68D05}" type="pres">
      <dgm:prSet presAssocID="{C168011E-1D99-4034-9350-F52E324E373C}" presName="rootComposite" presStyleCnt="0"/>
      <dgm:spPr/>
      <dgm:t>
        <a:bodyPr/>
        <a:lstStyle/>
        <a:p>
          <a:endParaRPr lang="ru-RU"/>
        </a:p>
      </dgm:t>
    </dgm:pt>
    <dgm:pt modelId="{B7FF877E-F1CC-4BA6-B3A9-0B28E325287E}" type="pres">
      <dgm:prSet presAssocID="{C168011E-1D99-4034-9350-F52E324E373C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01ECDD0-063C-4160-971B-5887837BB9A5}" type="pres">
      <dgm:prSet presAssocID="{C168011E-1D99-4034-9350-F52E324E373C}" presName="rootConnector" presStyleLbl="node2" presStyleIdx="1" presStyleCnt="3"/>
      <dgm:spPr/>
      <dgm:t>
        <a:bodyPr/>
        <a:lstStyle/>
        <a:p>
          <a:endParaRPr lang="ru-RU"/>
        </a:p>
      </dgm:t>
    </dgm:pt>
    <dgm:pt modelId="{C8A5D04C-D4C5-48C6-85D3-1D912FB29D02}" type="pres">
      <dgm:prSet presAssocID="{C168011E-1D99-4034-9350-F52E324E373C}" presName="hierChild4" presStyleCnt="0"/>
      <dgm:spPr/>
      <dgm:t>
        <a:bodyPr/>
        <a:lstStyle/>
        <a:p>
          <a:endParaRPr lang="ru-RU"/>
        </a:p>
      </dgm:t>
    </dgm:pt>
    <dgm:pt modelId="{B7647CB5-548A-4B71-9ECB-FF4B49D01360}" type="pres">
      <dgm:prSet presAssocID="{C168011E-1D99-4034-9350-F52E324E373C}" presName="hierChild5" presStyleCnt="0"/>
      <dgm:spPr/>
      <dgm:t>
        <a:bodyPr/>
        <a:lstStyle/>
        <a:p>
          <a:endParaRPr lang="ru-RU"/>
        </a:p>
      </dgm:t>
    </dgm:pt>
    <dgm:pt modelId="{7FA4A68F-F4A3-4877-B006-C687399728AB}" type="pres">
      <dgm:prSet presAssocID="{6A329EF3-45E5-4929-9BC6-4E90015F3FE4}" presName="Name37" presStyleLbl="parChTrans1D2" presStyleIdx="2" presStyleCnt="3"/>
      <dgm:spPr/>
      <dgm:t>
        <a:bodyPr/>
        <a:lstStyle/>
        <a:p>
          <a:endParaRPr lang="ru-RU"/>
        </a:p>
      </dgm:t>
    </dgm:pt>
    <dgm:pt modelId="{C19EFAE0-B677-4BCC-A73E-52258BA2FFCF}" type="pres">
      <dgm:prSet presAssocID="{2118F8AC-53B8-47A7-8D85-5ECCEC532F31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4CF90A60-1F5A-47BA-BCA2-9CEB31C9A8CC}" type="pres">
      <dgm:prSet presAssocID="{2118F8AC-53B8-47A7-8D85-5ECCEC532F31}" presName="rootComposite" presStyleCnt="0"/>
      <dgm:spPr/>
      <dgm:t>
        <a:bodyPr/>
        <a:lstStyle/>
        <a:p>
          <a:endParaRPr lang="ru-RU"/>
        </a:p>
      </dgm:t>
    </dgm:pt>
    <dgm:pt modelId="{EB8B57B4-FCBA-4DF5-8A99-7686E5AF6208}" type="pres">
      <dgm:prSet presAssocID="{2118F8AC-53B8-47A7-8D85-5ECCEC532F31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58F46FE-E661-4399-AFA7-C09329072A89}" type="pres">
      <dgm:prSet presAssocID="{2118F8AC-53B8-47A7-8D85-5ECCEC532F31}" presName="rootConnector" presStyleLbl="node2" presStyleIdx="2" presStyleCnt="3"/>
      <dgm:spPr/>
      <dgm:t>
        <a:bodyPr/>
        <a:lstStyle/>
        <a:p>
          <a:endParaRPr lang="ru-RU"/>
        </a:p>
      </dgm:t>
    </dgm:pt>
    <dgm:pt modelId="{5B2EEEAE-95C5-4529-B398-A132C27F4B1C}" type="pres">
      <dgm:prSet presAssocID="{2118F8AC-53B8-47A7-8D85-5ECCEC532F31}" presName="hierChild4" presStyleCnt="0"/>
      <dgm:spPr/>
      <dgm:t>
        <a:bodyPr/>
        <a:lstStyle/>
        <a:p>
          <a:endParaRPr lang="ru-RU"/>
        </a:p>
      </dgm:t>
    </dgm:pt>
    <dgm:pt modelId="{54F7E35E-31C6-4EE9-92CB-FC2C8A597CB8}" type="pres">
      <dgm:prSet presAssocID="{2118F8AC-53B8-47A7-8D85-5ECCEC532F31}" presName="hierChild5" presStyleCnt="0"/>
      <dgm:spPr/>
      <dgm:t>
        <a:bodyPr/>
        <a:lstStyle/>
        <a:p>
          <a:endParaRPr lang="ru-RU"/>
        </a:p>
      </dgm:t>
    </dgm:pt>
    <dgm:pt modelId="{1BBCE31E-3EBD-4002-880B-2599166601C2}" type="pres">
      <dgm:prSet presAssocID="{B9846426-31E2-4AEF-8D8F-440487C0EA10}" presName="hierChild3" presStyleCnt="0"/>
      <dgm:spPr/>
      <dgm:t>
        <a:bodyPr/>
        <a:lstStyle/>
        <a:p>
          <a:endParaRPr lang="ru-RU"/>
        </a:p>
      </dgm:t>
    </dgm:pt>
  </dgm:ptLst>
  <dgm:cxnLst>
    <dgm:cxn modelId="{88B71332-3E71-49F8-B6CD-6379E7D323EB}" srcId="{B9846426-31E2-4AEF-8D8F-440487C0EA10}" destId="{4EFF1597-8D9A-4ECF-AAEE-36F8E85194AA}" srcOrd="0" destOrd="0" parTransId="{66C2B485-5C6A-4AB2-B7E7-7E29EA31D30C}" sibTransId="{0F7632FF-81ED-48E8-BDCE-9F6B0FE53A1F}"/>
    <dgm:cxn modelId="{0D769CCB-43C8-41BE-B0A8-70B49C7F1A1F}" type="presOf" srcId="{C168011E-1D99-4034-9350-F52E324E373C}" destId="{B7FF877E-F1CC-4BA6-B3A9-0B28E325287E}" srcOrd="0" destOrd="0" presId="urn:microsoft.com/office/officeart/2005/8/layout/orgChart1"/>
    <dgm:cxn modelId="{ACD22639-D531-4BA8-815A-23FAC23283CF}" srcId="{B9846426-31E2-4AEF-8D8F-440487C0EA10}" destId="{C168011E-1D99-4034-9350-F52E324E373C}" srcOrd="1" destOrd="0" parTransId="{CD2CA959-107C-4E0A-8C43-67E691986823}" sibTransId="{ADAD1DE8-2188-44CD-922B-421582AC9E55}"/>
    <dgm:cxn modelId="{30351687-282E-4BDE-927C-98880405B0FD}" srcId="{B9846426-31E2-4AEF-8D8F-440487C0EA10}" destId="{2118F8AC-53B8-47A7-8D85-5ECCEC532F31}" srcOrd="2" destOrd="0" parTransId="{6A329EF3-45E5-4929-9BC6-4E90015F3FE4}" sibTransId="{7A71B140-EBAC-41A6-BF6B-E1ADD67D344B}"/>
    <dgm:cxn modelId="{CF7A915A-5488-4368-AAA3-F359368942F0}" type="presOf" srcId="{66C2B485-5C6A-4AB2-B7E7-7E29EA31D30C}" destId="{60D8DB92-B8DC-4E78-B00B-C3C33CB3166B}" srcOrd="0" destOrd="0" presId="urn:microsoft.com/office/officeart/2005/8/layout/orgChart1"/>
    <dgm:cxn modelId="{D6A683A6-7CA3-4F1A-A0FB-5BB1B147FF74}" type="presOf" srcId="{4EFF1597-8D9A-4ECF-AAEE-36F8E85194AA}" destId="{4740CD50-837D-4EFA-9385-1B63EEDA9A42}" srcOrd="0" destOrd="0" presId="urn:microsoft.com/office/officeart/2005/8/layout/orgChart1"/>
    <dgm:cxn modelId="{3C16BD10-3453-4DCC-A7B3-651DD4782CC0}" type="presOf" srcId="{B9846426-31E2-4AEF-8D8F-440487C0EA10}" destId="{5018084D-ADE3-4506-A789-641EC384D5B0}" srcOrd="1" destOrd="0" presId="urn:microsoft.com/office/officeart/2005/8/layout/orgChart1"/>
    <dgm:cxn modelId="{91858332-2C05-4FE6-8CCA-8608B939E0FD}" srcId="{41D298E3-3BA6-4E72-9172-FED582123728}" destId="{B9846426-31E2-4AEF-8D8F-440487C0EA10}" srcOrd="0" destOrd="0" parTransId="{58425E08-FF4A-4846-A29E-A59FF9F35F0A}" sibTransId="{8C7ADD54-2741-4D39-8789-A6CC4E13EB49}"/>
    <dgm:cxn modelId="{FD6B4D89-8ECB-46D4-AA48-D25ACFCB0945}" type="presOf" srcId="{B9846426-31E2-4AEF-8D8F-440487C0EA10}" destId="{88C5CC68-E6F2-4941-B2F0-AC3097B8E252}" srcOrd="0" destOrd="0" presId="urn:microsoft.com/office/officeart/2005/8/layout/orgChart1"/>
    <dgm:cxn modelId="{C20BDE28-AF5A-46D9-99B2-39637F5595C5}" type="presOf" srcId="{4EFF1597-8D9A-4ECF-AAEE-36F8E85194AA}" destId="{D6CF1960-F7FA-4E3B-8B02-6143C3CD9AC0}" srcOrd="1" destOrd="0" presId="urn:microsoft.com/office/officeart/2005/8/layout/orgChart1"/>
    <dgm:cxn modelId="{FEFA6237-A942-4DDF-BDE4-458F75C3627A}" type="presOf" srcId="{41D298E3-3BA6-4E72-9172-FED582123728}" destId="{83EEDD00-86C9-4643-AFF6-36746C069FCD}" srcOrd="0" destOrd="0" presId="urn:microsoft.com/office/officeart/2005/8/layout/orgChart1"/>
    <dgm:cxn modelId="{981860E1-BDC9-4DEE-A820-F5A355B0DFD6}" type="presOf" srcId="{C168011E-1D99-4034-9350-F52E324E373C}" destId="{F01ECDD0-063C-4160-971B-5887837BB9A5}" srcOrd="1" destOrd="0" presId="urn:microsoft.com/office/officeart/2005/8/layout/orgChart1"/>
    <dgm:cxn modelId="{ECB25961-5EC3-4A4C-AD9D-0E97CF7B259C}" type="presOf" srcId="{6A329EF3-45E5-4929-9BC6-4E90015F3FE4}" destId="{7FA4A68F-F4A3-4877-B006-C687399728AB}" srcOrd="0" destOrd="0" presId="urn:microsoft.com/office/officeart/2005/8/layout/orgChart1"/>
    <dgm:cxn modelId="{C8E9CDAA-AA3D-49D9-9C13-B12DC4CB8E54}" type="presOf" srcId="{CD2CA959-107C-4E0A-8C43-67E691986823}" destId="{A384A6E2-6F0D-45B8-AEA5-97383BAE8446}" srcOrd="0" destOrd="0" presId="urn:microsoft.com/office/officeart/2005/8/layout/orgChart1"/>
    <dgm:cxn modelId="{1443B274-16F4-436B-AA93-CE709102E35F}" type="presOf" srcId="{2118F8AC-53B8-47A7-8D85-5ECCEC532F31}" destId="{E58F46FE-E661-4399-AFA7-C09329072A89}" srcOrd="1" destOrd="0" presId="urn:microsoft.com/office/officeart/2005/8/layout/orgChart1"/>
    <dgm:cxn modelId="{2BA0B312-34CC-4016-B86E-35C2992D0677}" type="presOf" srcId="{2118F8AC-53B8-47A7-8D85-5ECCEC532F31}" destId="{EB8B57B4-FCBA-4DF5-8A99-7686E5AF6208}" srcOrd="0" destOrd="0" presId="urn:microsoft.com/office/officeart/2005/8/layout/orgChart1"/>
    <dgm:cxn modelId="{B3978973-5F32-46B2-9E41-B5FB774BBE2E}" type="presParOf" srcId="{83EEDD00-86C9-4643-AFF6-36746C069FCD}" destId="{24012CD9-5976-44A8-96BD-43E9A22B5A03}" srcOrd="0" destOrd="0" presId="urn:microsoft.com/office/officeart/2005/8/layout/orgChart1"/>
    <dgm:cxn modelId="{E1A5CFAB-86ED-4810-A7F2-3482C013AD71}" type="presParOf" srcId="{24012CD9-5976-44A8-96BD-43E9A22B5A03}" destId="{805951AC-276B-4590-A129-B4E53EF9AA38}" srcOrd="0" destOrd="0" presId="urn:microsoft.com/office/officeart/2005/8/layout/orgChart1"/>
    <dgm:cxn modelId="{432448AB-D07E-4F84-B2C8-6A729DF729A9}" type="presParOf" srcId="{805951AC-276B-4590-A129-B4E53EF9AA38}" destId="{88C5CC68-E6F2-4941-B2F0-AC3097B8E252}" srcOrd="0" destOrd="0" presId="urn:microsoft.com/office/officeart/2005/8/layout/orgChart1"/>
    <dgm:cxn modelId="{E2C65DFE-8106-4D40-9D5D-5798E78A7174}" type="presParOf" srcId="{805951AC-276B-4590-A129-B4E53EF9AA38}" destId="{5018084D-ADE3-4506-A789-641EC384D5B0}" srcOrd="1" destOrd="0" presId="urn:microsoft.com/office/officeart/2005/8/layout/orgChart1"/>
    <dgm:cxn modelId="{4C564D0F-4DEF-4D26-A920-ECE9B7188CD2}" type="presParOf" srcId="{24012CD9-5976-44A8-96BD-43E9A22B5A03}" destId="{CAB26B76-6A47-42E1-BA51-96B3FA39AC06}" srcOrd="1" destOrd="0" presId="urn:microsoft.com/office/officeart/2005/8/layout/orgChart1"/>
    <dgm:cxn modelId="{7DFF23F8-1868-4FBC-80BF-2B7C1CD343B0}" type="presParOf" srcId="{CAB26B76-6A47-42E1-BA51-96B3FA39AC06}" destId="{60D8DB92-B8DC-4E78-B00B-C3C33CB3166B}" srcOrd="0" destOrd="0" presId="urn:microsoft.com/office/officeart/2005/8/layout/orgChart1"/>
    <dgm:cxn modelId="{0EFF4DCD-C81C-4654-814E-57003EDCCEF2}" type="presParOf" srcId="{CAB26B76-6A47-42E1-BA51-96B3FA39AC06}" destId="{EB02E80B-FBAA-406D-8494-DA545AB70261}" srcOrd="1" destOrd="0" presId="urn:microsoft.com/office/officeart/2005/8/layout/orgChart1"/>
    <dgm:cxn modelId="{B1990CCA-9C9B-4C13-86C4-A36A1D740BE1}" type="presParOf" srcId="{EB02E80B-FBAA-406D-8494-DA545AB70261}" destId="{6E406434-A2AA-47EB-BF30-7056730EC70A}" srcOrd="0" destOrd="0" presId="urn:microsoft.com/office/officeart/2005/8/layout/orgChart1"/>
    <dgm:cxn modelId="{632C1C3E-90BF-4C94-8BFC-5E523C4DC213}" type="presParOf" srcId="{6E406434-A2AA-47EB-BF30-7056730EC70A}" destId="{4740CD50-837D-4EFA-9385-1B63EEDA9A42}" srcOrd="0" destOrd="0" presId="urn:microsoft.com/office/officeart/2005/8/layout/orgChart1"/>
    <dgm:cxn modelId="{AF196B8B-8062-4134-A33F-DB024BBB8E31}" type="presParOf" srcId="{6E406434-A2AA-47EB-BF30-7056730EC70A}" destId="{D6CF1960-F7FA-4E3B-8B02-6143C3CD9AC0}" srcOrd="1" destOrd="0" presId="urn:microsoft.com/office/officeart/2005/8/layout/orgChart1"/>
    <dgm:cxn modelId="{C4A62DB4-F92B-4357-BA61-E6931F2BD198}" type="presParOf" srcId="{EB02E80B-FBAA-406D-8494-DA545AB70261}" destId="{1EF144A3-3118-437C-BC48-FFD5B5B612C4}" srcOrd="1" destOrd="0" presId="urn:microsoft.com/office/officeart/2005/8/layout/orgChart1"/>
    <dgm:cxn modelId="{87BA3939-CA51-49CA-8975-B59E1DDADE81}" type="presParOf" srcId="{EB02E80B-FBAA-406D-8494-DA545AB70261}" destId="{E67C1FDE-A35F-4343-B89F-61BADBBFB9F6}" srcOrd="2" destOrd="0" presId="urn:microsoft.com/office/officeart/2005/8/layout/orgChart1"/>
    <dgm:cxn modelId="{7F80BCFD-1494-4104-97C3-95FC49675944}" type="presParOf" srcId="{CAB26B76-6A47-42E1-BA51-96B3FA39AC06}" destId="{A384A6E2-6F0D-45B8-AEA5-97383BAE8446}" srcOrd="2" destOrd="0" presId="urn:microsoft.com/office/officeart/2005/8/layout/orgChart1"/>
    <dgm:cxn modelId="{38A9D705-2514-425E-AAE2-BFF3B9A3CD33}" type="presParOf" srcId="{CAB26B76-6A47-42E1-BA51-96B3FA39AC06}" destId="{93711BE2-0354-46AD-A4FF-8B508EB47EF9}" srcOrd="3" destOrd="0" presId="urn:microsoft.com/office/officeart/2005/8/layout/orgChart1"/>
    <dgm:cxn modelId="{C41F4DC9-10D6-4ADC-AC8B-3BA1DBB58D8C}" type="presParOf" srcId="{93711BE2-0354-46AD-A4FF-8B508EB47EF9}" destId="{39C6214B-4F17-4651-8DBC-8DB104B68D05}" srcOrd="0" destOrd="0" presId="urn:microsoft.com/office/officeart/2005/8/layout/orgChart1"/>
    <dgm:cxn modelId="{8CF2BFC8-2C17-4E61-B986-33FFCECA8A47}" type="presParOf" srcId="{39C6214B-4F17-4651-8DBC-8DB104B68D05}" destId="{B7FF877E-F1CC-4BA6-B3A9-0B28E325287E}" srcOrd="0" destOrd="0" presId="urn:microsoft.com/office/officeart/2005/8/layout/orgChart1"/>
    <dgm:cxn modelId="{90B689F2-AB38-4477-B7EF-685653807685}" type="presParOf" srcId="{39C6214B-4F17-4651-8DBC-8DB104B68D05}" destId="{F01ECDD0-063C-4160-971B-5887837BB9A5}" srcOrd="1" destOrd="0" presId="urn:microsoft.com/office/officeart/2005/8/layout/orgChart1"/>
    <dgm:cxn modelId="{8D719589-A9FD-4727-80C9-DD6D2D400614}" type="presParOf" srcId="{93711BE2-0354-46AD-A4FF-8B508EB47EF9}" destId="{C8A5D04C-D4C5-48C6-85D3-1D912FB29D02}" srcOrd="1" destOrd="0" presId="urn:microsoft.com/office/officeart/2005/8/layout/orgChart1"/>
    <dgm:cxn modelId="{3860C1D6-4326-4AC5-B8D6-2C32ED137FCA}" type="presParOf" srcId="{93711BE2-0354-46AD-A4FF-8B508EB47EF9}" destId="{B7647CB5-548A-4B71-9ECB-FF4B49D01360}" srcOrd="2" destOrd="0" presId="urn:microsoft.com/office/officeart/2005/8/layout/orgChart1"/>
    <dgm:cxn modelId="{F7772CD3-BCB4-4DCC-B49B-761191EF5609}" type="presParOf" srcId="{CAB26B76-6A47-42E1-BA51-96B3FA39AC06}" destId="{7FA4A68F-F4A3-4877-B006-C687399728AB}" srcOrd="4" destOrd="0" presId="urn:microsoft.com/office/officeart/2005/8/layout/orgChart1"/>
    <dgm:cxn modelId="{095CF4A7-37FF-4E69-8D6E-9BCA88FFE7FD}" type="presParOf" srcId="{CAB26B76-6A47-42E1-BA51-96B3FA39AC06}" destId="{C19EFAE0-B677-4BCC-A73E-52258BA2FFCF}" srcOrd="5" destOrd="0" presId="urn:microsoft.com/office/officeart/2005/8/layout/orgChart1"/>
    <dgm:cxn modelId="{C523B7E5-A838-4841-A5C9-EBFDACE6A69F}" type="presParOf" srcId="{C19EFAE0-B677-4BCC-A73E-52258BA2FFCF}" destId="{4CF90A60-1F5A-47BA-BCA2-9CEB31C9A8CC}" srcOrd="0" destOrd="0" presId="urn:microsoft.com/office/officeart/2005/8/layout/orgChart1"/>
    <dgm:cxn modelId="{901F782C-0E28-4A62-ACAA-2C0C81EAF244}" type="presParOf" srcId="{4CF90A60-1F5A-47BA-BCA2-9CEB31C9A8CC}" destId="{EB8B57B4-FCBA-4DF5-8A99-7686E5AF6208}" srcOrd="0" destOrd="0" presId="urn:microsoft.com/office/officeart/2005/8/layout/orgChart1"/>
    <dgm:cxn modelId="{7E146624-C7AE-49FC-9BD5-6242A4CFD155}" type="presParOf" srcId="{4CF90A60-1F5A-47BA-BCA2-9CEB31C9A8CC}" destId="{E58F46FE-E661-4399-AFA7-C09329072A89}" srcOrd="1" destOrd="0" presId="urn:microsoft.com/office/officeart/2005/8/layout/orgChart1"/>
    <dgm:cxn modelId="{DCDDBBA7-9C0E-41B9-A8B7-C3229012DEA0}" type="presParOf" srcId="{C19EFAE0-B677-4BCC-A73E-52258BA2FFCF}" destId="{5B2EEEAE-95C5-4529-B398-A132C27F4B1C}" srcOrd="1" destOrd="0" presId="urn:microsoft.com/office/officeart/2005/8/layout/orgChart1"/>
    <dgm:cxn modelId="{A8637A7C-1359-4338-8D5F-9B1BE88E6857}" type="presParOf" srcId="{C19EFAE0-B677-4BCC-A73E-52258BA2FFCF}" destId="{54F7E35E-31C6-4EE9-92CB-FC2C8A597CB8}" srcOrd="2" destOrd="0" presId="urn:microsoft.com/office/officeart/2005/8/layout/orgChart1"/>
    <dgm:cxn modelId="{25D4066E-F7C8-4545-BE71-255B0A8D58D3}" type="presParOf" srcId="{24012CD9-5976-44A8-96BD-43E9A22B5A03}" destId="{1BBCE31E-3EBD-4002-880B-2599166601C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A3D678C-82FD-4169-A5BA-891F1D5C857B}" type="doc">
      <dgm:prSet loTypeId="urn:microsoft.com/office/officeart/2005/8/layout/vList4#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327872F-CBC3-414A-918A-859060AE63B7}">
      <dgm:prSet phldrT="[Текст]"/>
      <dgm:spPr/>
      <dgm:t>
        <a:bodyPr/>
        <a:lstStyle/>
        <a:p>
          <a:pPr algn="l"/>
          <a:r>
            <a:rPr lang="ru-RU" dirty="0" smtClean="0"/>
            <a:t>Изменение инвестиционной стратегии</a:t>
          </a:r>
          <a:endParaRPr lang="ru-RU" dirty="0"/>
        </a:p>
      </dgm:t>
    </dgm:pt>
    <dgm:pt modelId="{03DE0785-C074-41A0-B4C5-E81E2C7F05C3}" type="parTrans" cxnId="{E6423071-8C04-4EB1-940D-B5C883E5B628}">
      <dgm:prSet/>
      <dgm:spPr/>
      <dgm:t>
        <a:bodyPr/>
        <a:lstStyle/>
        <a:p>
          <a:endParaRPr lang="ru-RU"/>
        </a:p>
      </dgm:t>
    </dgm:pt>
    <dgm:pt modelId="{A4FD70AD-536C-4D32-B60A-5C5CF6C48E82}" type="sibTrans" cxnId="{E6423071-8C04-4EB1-940D-B5C883E5B628}">
      <dgm:prSet/>
      <dgm:spPr/>
      <dgm:t>
        <a:bodyPr/>
        <a:lstStyle/>
        <a:p>
          <a:endParaRPr lang="ru-RU"/>
        </a:p>
      </dgm:t>
    </dgm:pt>
    <dgm:pt modelId="{BC962AA6-FA7E-44A9-9D9D-A4BF6FAB6275}">
      <dgm:prSet phldrT="[Текст]"/>
      <dgm:spPr/>
      <dgm:t>
        <a:bodyPr/>
        <a:lstStyle/>
        <a:p>
          <a:pPr algn="l"/>
          <a:r>
            <a:rPr lang="ru-RU" dirty="0" smtClean="0"/>
            <a:t>Изменения в структуре потребления</a:t>
          </a:r>
          <a:endParaRPr lang="ru-RU" dirty="0"/>
        </a:p>
      </dgm:t>
    </dgm:pt>
    <dgm:pt modelId="{D4BD162B-930E-453E-A828-1A622D84E8ED}" type="parTrans" cxnId="{D82BBE89-EB00-4A23-A6D2-EEC1FF2EBC92}">
      <dgm:prSet/>
      <dgm:spPr/>
      <dgm:t>
        <a:bodyPr/>
        <a:lstStyle/>
        <a:p>
          <a:endParaRPr lang="ru-RU"/>
        </a:p>
      </dgm:t>
    </dgm:pt>
    <dgm:pt modelId="{4F8BA4AE-182C-44DF-805D-618B3A9F8A02}" type="sibTrans" cxnId="{D82BBE89-EB00-4A23-A6D2-EEC1FF2EBC92}">
      <dgm:prSet/>
      <dgm:spPr/>
      <dgm:t>
        <a:bodyPr/>
        <a:lstStyle/>
        <a:p>
          <a:endParaRPr lang="ru-RU"/>
        </a:p>
      </dgm:t>
    </dgm:pt>
    <dgm:pt modelId="{B574D51B-017B-412F-8D84-A11A153CB402}">
      <dgm:prSet phldrT="[Текст]"/>
      <dgm:spPr/>
      <dgm:t>
        <a:bodyPr/>
        <a:lstStyle/>
        <a:p>
          <a:r>
            <a:rPr lang="ru-RU" dirty="0" smtClean="0"/>
            <a:t>Изменения в индустрии отдыха и развлечений</a:t>
          </a:r>
          <a:endParaRPr lang="ru-RU" dirty="0"/>
        </a:p>
      </dgm:t>
    </dgm:pt>
    <dgm:pt modelId="{DBA1F673-01F9-4DDA-BF72-14712F8093C8}" type="parTrans" cxnId="{56A71895-DBD0-4757-B1BD-58320CEB6567}">
      <dgm:prSet/>
      <dgm:spPr/>
      <dgm:t>
        <a:bodyPr/>
        <a:lstStyle/>
        <a:p>
          <a:endParaRPr lang="ru-RU"/>
        </a:p>
      </dgm:t>
    </dgm:pt>
    <dgm:pt modelId="{40F26AF8-13D5-4D1C-B03F-06F1F3A6A2D3}" type="sibTrans" cxnId="{56A71895-DBD0-4757-B1BD-58320CEB6567}">
      <dgm:prSet/>
      <dgm:spPr/>
      <dgm:t>
        <a:bodyPr/>
        <a:lstStyle/>
        <a:p>
          <a:endParaRPr lang="ru-RU"/>
        </a:p>
      </dgm:t>
    </dgm:pt>
    <dgm:pt modelId="{7D28709A-3E07-4E9F-889C-01067ECD3F5C}" type="pres">
      <dgm:prSet presAssocID="{9A3D678C-82FD-4169-A5BA-891F1D5C857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13A554-31F0-49D5-8100-A330DDB57E09}" type="pres">
      <dgm:prSet presAssocID="{5327872F-CBC3-414A-918A-859060AE63B7}" presName="comp" presStyleCnt="0"/>
      <dgm:spPr/>
    </dgm:pt>
    <dgm:pt modelId="{6B6C5D02-B9CB-4137-A03C-2130BEE24622}" type="pres">
      <dgm:prSet presAssocID="{5327872F-CBC3-414A-918A-859060AE63B7}" presName="box" presStyleLbl="node1" presStyleIdx="0" presStyleCnt="3"/>
      <dgm:spPr/>
      <dgm:t>
        <a:bodyPr/>
        <a:lstStyle/>
        <a:p>
          <a:endParaRPr lang="ru-RU"/>
        </a:p>
      </dgm:t>
    </dgm:pt>
    <dgm:pt modelId="{5B568730-28A0-4BCC-B991-82D42A388B3E}" type="pres">
      <dgm:prSet presAssocID="{5327872F-CBC3-414A-918A-859060AE63B7}" presName="img" presStyleLbl="fgImgPlace1" presStyleIdx="0" presStyleCnt="3" custLinFactNeighborX="1616" custLinFactNeighborY="178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8335304-2E7B-4246-850C-C0C7F76C3C05}" type="pres">
      <dgm:prSet presAssocID="{5327872F-CBC3-414A-918A-859060AE63B7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32B334-2169-44FB-BE2B-0CA3EAD5B708}" type="pres">
      <dgm:prSet presAssocID="{A4FD70AD-536C-4D32-B60A-5C5CF6C48E82}" presName="spacer" presStyleCnt="0"/>
      <dgm:spPr/>
    </dgm:pt>
    <dgm:pt modelId="{5AE0E056-698C-45ED-9D8E-8FD8B88E722D}" type="pres">
      <dgm:prSet presAssocID="{BC962AA6-FA7E-44A9-9D9D-A4BF6FAB6275}" presName="comp" presStyleCnt="0"/>
      <dgm:spPr/>
    </dgm:pt>
    <dgm:pt modelId="{B7B0D8F7-296A-4D25-A7FE-AF43BBB23D81}" type="pres">
      <dgm:prSet presAssocID="{BC962AA6-FA7E-44A9-9D9D-A4BF6FAB6275}" presName="box" presStyleLbl="node1" presStyleIdx="1" presStyleCnt="3"/>
      <dgm:spPr/>
      <dgm:t>
        <a:bodyPr/>
        <a:lstStyle/>
        <a:p>
          <a:endParaRPr lang="ru-RU"/>
        </a:p>
      </dgm:t>
    </dgm:pt>
    <dgm:pt modelId="{5C9E2C3A-1D10-4CFB-A263-1040C7E9396C}" type="pres">
      <dgm:prSet presAssocID="{BC962AA6-FA7E-44A9-9D9D-A4BF6FAB6275}" presName="img" presStyleLbl="fgImgPlace1" presStyleIdx="1" presStyleCnt="3" custLinFactNeighborX="1616" custLinFactNeighborY="2382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91D06D5D-4709-4153-9117-D908E8B85D5B}" type="pres">
      <dgm:prSet presAssocID="{BC962AA6-FA7E-44A9-9D9D-A4BF6FAB6275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44330C-8914-46DF-A523-568091951E81}" type="pres">
      <dgm:prSet presAssocID="{4F8BA4AE-182C-44DF-805D-618B3A9F8A02}" presName="spacer" presStyleCnt="0"/>
      <dgm:spPr/>
    </dgm:pt>
    <dgm:pt modelId="{02268B5B-4B23-4D38-BDF6-657B60F34848}" type="pres">
      <dgm:prSet presAssocID="{B574D51B-017B-412F-8D84-A11A153CB402}" presName="comp" presStyleCnt="0"/>
      <dgm:spPr/>
    </dgm:pt>
    <dgm:pt modelId="{8C458C0A-A96D-4AF1-8C70-2BA445FCE20B}" type="pres">
      <dgm:prSet presAssocID="{B574D51B-017B-412F-8D84-A11A153CB402}" presName="box" presStyleLbl="node1" presStyleIdx="2" presStyleCnt="3"/>
      <dgm:spPr/>
      <dgm:t>
        <a:bodyPr/>
        <a:lstStyle/>
        <a:p>
          <a:endParaRPr lang="ru-RU"/>
        </a:p>
      </dgm:t>
    </dgm:pt>
    <dgm:pt modelId="{DA0E46B9-F580-4E65-8C9D-C66A549AEC6F}" type="pres">
      <dgm:prSet presAssocID="{B574D51B-017B-412F-8D84-A11A153CB402}" presName="img" presStyleLbl="fgImgPlace1" presStyleIdx="2" presStyleCnt="3" custLinFactNeighborX="1616" custLinFactNeighborY="2977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7E3C687D-70E9-4BB0-A3FF-13E2411DFB17}" type="pres">
      <dgm:prSet presAssocID="{B574D51B-017B-412F-8D84-A11A153CB402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82BBE89-EB00-4A23-A6D2-EEC1FF2EBC92}" srcId="{9A3D678C-82FD-4169-A5BA-891F1D5C857B}" destId="{BC962AA6-FA7E-44A9-9D9D-A4BF6FAB6275}" srcOrd="1" destOrd="0" parTransId="{D4BD162B-930E-453E-A828-1A622D84E8ED}" sibTransId="{4F8BA4AE-182C-44DF-805D-618B3A9F8A02}"/>
    <dgm:cxn modelId="{A1A56699-FA25-4756-86AF-CCADC279E5A1}" type="presOf" srcId="{5327872F-CBC3-414A-918A-859060AE63B7}" destId="{6B6C5D02-B9CB-4137-A03C-2130BEE24622}" srcOrd="0" destOrd="0" presId="urn:microsoft.com/office/officeart/2005/8/layout/vList4#1"/>
    <dgm:cxn modelId="{0BFCBCF6-00B4-4BCF-A527-F4403631DBEC}" type="presOf" srcId="{B574D51B-017B-412F-8D84-A11A153CB402}" destId="{7E3C687D-70E9-4BB0-A3FF-13E2411DFB17}" srcOrd="1" destOrd="0" presId="urn:microsoft.com/office/officeart/2005/8/layout/vList4#1"/>
    <dgm:cxn modelId="{74417BF3-25FE-4F51-BEF2-8D115A1E27E0}" type="presOf" srcId="{5327872F-CBC3-414A-918A-859060AE63B7}" destId="{38335304-2E7B-4246-850C-C0C7F76C3C05}" srcOrd="1" destOrd="0" presId="urn:microsoft.com/office/officeart/2005/8/layout/vList4#1"/>
    <dgm:cxn modelId="{29211257-4CD2-4400-A728-112C5492351D}" type="presOf" srcId="{9A3D678C-82FD-4169-A5BA-891F1D5C857B}" destId="{7D28709A-3E07-4E9F-889C-01067ECD3F5C}" srcOrd="0" destOrd="0" presId="urn:microsoft.com/office/officeart/2005/8/layout/vList4#1"/>
    <dgm:cxn modelId="{DC6249D1-CE34-4D01-A20C-688E8E7C1D67}" type="presOf" srcId="{BC962AA6-FA7E-44A9-9D9D-A4BF6FAB6275}" destId="{91D06D5D-4709-4153-9117-D908E8B85D5B}" srcOrd="1" destOrd="0" presId="urn:microsoft.com/office/officeart/2005/8/layout/vList4#1"/>
    <dgm:cxn modelId="{1224EEF8-4A6C-47E6-A088-1656C930A2A7}" type="presOf" srcId="{BC962AA6-FA7E-44A9-9D9D-A4BF6FAB6275}" destId="{B7B0D8F7-296A-4D25-A7FE-AF43BBB23D81}" srcOrd="0" destOrd="0" presId="urn:microsoft.com/office/officeart/2005/8/layout/vList4#1"/>
    <dgm:cxn modelId="{E6423071-8C04-4EB1-940D-B5C883E5B628}" srcId="{9A3D678C-82FD-4169-A5BA-891F1D5C857B}" destId="{5327872F-CBC3-414A-918A-859060AE63B7}" srcOrd="0" destOrd="0" parTransId="{03DE0785-C074-41A0-B4C5-E81E2C7F05C3}" sibTransId="{A4FD70AD-536C-4D32-B60A-5C5CF6C48E82}"/>
    <dgm:cxn modelId="{0D990AC2-168D-4035-A004-68DA0DBF21B1}" type="presOf" srcId="{B574D51B-017B-412F-8D84-A11A153CB402}" destId="{8C458C0A-A96D-4AF1-8C70-2BA445FCE20B}" srcOrd="0" destOrd="0" presId="urn:microsoft.com/office/officeart/2005/8/layout/vList4#1"/>
    <dgm:cxn modelId="{56A71895-DBD0-4757-B1BD-58320CEB6567}" srcId="{9A3D678C-82FD-4169-A5BA-891F1D5C857B}" destId="{B574D51B-017B-412F-8D84-A11A153CB402}" srcOrd="2" destOrd="0" parTransId="{DBA1F673-01F9-4DDA-BF72-14712F8093C8}" sibTransId="{40F26AF8-13D5-4D1C-B03F-06F1F3A6A2D3}"/>
    <dgm:cxn modelId="{66E6F2B6-CE80-488A-BD40-4298A99297BF}" type="presParOf" srcId="{7D28709A-3E07-4E9F-889C-01067ECD3F5C}" destId="{F613A554-31F0-49D5-8100-A330DDB57E09}" srcOrd="0" destOrd="0" presId="urn:microsoft.com/office/officeart/2005/8/layout/vList4#1"/>
    <dgm:cxn modelId="{24B74D99-1819-453D-A029-20CB7F87E8FC}" type="presParOf" srcId="{F613A554-31F0-49D5-8100-A330DDB57E09}" destId="{6B6C5D02-B9CB-4137-A03C-2130BEE24622}" srcOrd="0" destOrd="0" presId="urn:microsoft.com/office/officeart/2005/8/layout/vList4#1"/>
    <dgm:cxn modelId="{48EDA911-16E3-4335-9408-89C512FF6465}" type="presParOf" srcId="{F613A554-31F0-49D5-8100-A330DDB57E09}" destId="{5B568730-28A0-4BCC-B991-82D42A388B3E}" srcOrd="1" destOrd="0" presId="urn:microsoft.com/office/officeart/2005/8/layout/vList4#1"/>
    <dgm:cxn modelId="{E3FEADD1-4462-416E-85DA-4155CCD38C63}" type="presParOf" srcId="{F613A554-31F0-49D5-8100-A330DDB57E09}" destId="{38335304-2E7B-4246-850C-C0C7F76C3C05}" srcOrd="2" destOrd="0" presId="urn:microsoft.com/office/officeart/2005/8/layout/vList4#1"/>
    <dgm:cxn modelId="{596D627C-78F1-45CE-8478-2B9948DE1C1A}" type="presParOf" srcId="{7D28709A-3E07-4E9F-889C-01067ECD3F5C}" destId="{E132B334-2169-44FB-BE2B-0CA3EAD5B708}" srcOrd="1" destOrd="0" presId="urn:microsoft.com/office/officeart/2005/8/layout/vList4#1"/>
    <dgm:cxn modelId="{8C0B3859-7D57-495F-85AC-7EE62CC1BB87}" type="presParOf" srcId="{7D28709A-3E07-4E9F-889C-01067ECD3F5C}" destId="{5AE0E056-698C-45ED-9D8E-8FD8B88E722D}" srcOrd="2" destOrd="0" presId="urn:microsoft.com/office/officeart/2005/8/layout/vList4#1"/>
    <dgm:cxn modelId="{A0384EBD-404D-41B1-BBB4-DBC2F91D1F91}" type="presParOf" srcId="{5AE0E056-698C-45ED-9D8E-8FD8B88E722D}" destId="{B7B0D8F7-296A-4D25-A7FE-AF43BBB23D81}" srcOrd="0" destOrd="0" presId="urn:microsoft.com/office/officeart/2005/8/layout/vList4#1"/>
    <dgm:cxn modelId="{F11E1CA7-F563-4425-B021-C1EA56E8F128}" type="presParOf" srcId="{5AE0E056-698C-45ED-9D8E-8FD8B88E722D}" destId="{5C9E2C3A-1D10-4CFB-A263-1040C7E9396C}" srcOrd="1" destOrd="0" presId="urn:microsoft.com/office/officeart/2005/8/layout/vList4#1"/>
    <dgm:cxn modelId="{7ABCFA14-DD24-4532-B207-22A82442B7AB}" type="presParOf" srcId="{5AE0E056-698C-45ED-9D8E-8FD8B88E722D}" destId="{91D06D5D-4709-4153-9117-D908E8B85D5B}" srcOrd="2" destOrd="0" presId="urn:microsoft.com/office/officeart/2005/8/layout/vList4#1"/>
    <dgm:cxn modelId="{CB4CD5A2-A842-40EF-91ED-A35C34147036}" type="presParOf" srcId="{7D28709A-3E07-4E9F-889C-01067ECD3F5C}" destId="{A744330C-8914-46DF-A523-568091951E81}" srcOrd="3" destOrd="0" presId="urn:microsoft.com/office/officeart/2005/8/layout/vList4#1"/>
    <dgm:cxn modelId="{5AE8B438-2E6F-407F-A704-4F3D5424D296}" type="presParOf" srcId="{7D28709A-3E07-4E9F-889C-01067ECD3F5C}" destId="{02268B5B-4B23-4D38-BDF6-657B60F34848}" srcOrd="4" destOrd="0" presId="urn:microsoft.com/office/officeart/2005/8/layout/vList4#1"/>
    <dgm:cxn modelId="{3B326185-435D-4C33-A9CB-2B55E9BFF52C}" type="presParOf" srcId="{02268B5B-4B23-4D38-BDF6-657B60F34848}" destId="{8C458C0A-A96D-4AF1-8C70-2BA445FCE20B}" srcOrd="0" destOrd="0" presId="urn:microsoft.com/office/officeart/2005/8/layout/vList4#1"/>
    <dgm:cxn modelId="{4A3C499C-5A9D-47E4-AB62-9FB16FFADEEC}" type="presParOf" srcId="{02268B5B-4B23-4D38-BDF6-657B60F34848}" destId="{DA0E46B9-F580-4E65-8C9D-C66A549AEC6F}" srcOrd="1" destOrd="0" presId="urn:microsoft.com/office/officeart/2005/8/layout/vList4#1"/>
    <dgm:cxn modelId="{8150B6F5-731A-47D3-8133-C64E0F7765CC}" type="presParOf" srcId="{02268B5B-4B23-4D38-BDF6-657B60F34848}" destId="{7E3C687D-70E9-4BB0-A3FF-13E2411DFB17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E3D18B8-9F65-41A6-B1E3-EAFA78F99911}" type="doc">
      <dgm:prSet loTypeId="urn:microsoft.com/office/officeart/2005/8/layout/chart3" loCatId="relationship" qsTypeId="urn:microsoft.com/office/officeart/2005/8/quickstyle/simple1" qsCatId="simple" csTypeId="urn:microsoft.com/office/officeart/2005/8/colors/accent1_2" csCatId="accent1" phldr="1"/>
      <dgm:spPr/>
    </dgm:pt>
    <dgm:pt modelId="{F6AFB287-ABC8-4DD6-954B-767149931B8C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dirty="0" smtClean="0"/>
            <a:t>Ликвидность</a:t>
          </a:r>
          <a:endParaRPr lang="ru-RU" b="1" dirty="0"/>
        </a:p>
      </dgm:t>
    </dgm:pt>
    <dgm:pt modelId="{BFE546EC-DEC5-4D2C-8DB9-8906AD347400}" type="parTrans" cxnId="{90B67D9E-0A70-4938-8925-01805008F0E3}">
      <dgm:prSet/>
      <dgm:spPr/>
      <dgm:t>
        <a:bodyPr/>
        <a:lstStyle/>
        <a:p>
          <a:endParaRPr lang="ru-RU"/>
        </a:p>
      </dgm:t>
    </dgm:pt>
    <dgm:pt modelId="{18CFF2D0-B09A-4BB9-870D-F64D56A40698}" type="sibTrans" cxnId="{90B67D9E-0A70-4938-8925-01805008F0E3}">
      <dgm:prSet/>
      <dgm:spPr/>
      <dgm:t>
        <a:bodyPr/>
        <a:lstStyle/>
        <a:p>
          <a:endParaRPr lang="ru-RU"/>
        </a:p>
      </dgm:t>
    </dgm:pt>
    <dgm:pt modelId="{D7D67785-E416-4CCC-AA38-5B48472AA3AA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dirty="0" smtClean="0"/>
            <a:t>Доходность</a:t>
          </a:r>
          <a:endParaRPr lang="ru-RU" b="1" dirty="0"/>
        </a:p>
      </dgm:t>
    </dgm:pt>
    <dgm:pt modelId="{12DF692D-6C09-4796-A603-A4F4A5057BAC}" type="parTrans" cxnId="{5D88C02A-661C-4845-9C57-B9E772C30BBE}">
      <dgm:prSet/>
      <dgm:spPr/>
      <dgm:t>
        <a:bodyPr/>
        <a:lstStyle/>
        <a:p>
          <a:endParaRPr lang="ru-RU"/>
        </a:p>
      </dgm:t>
    </dgm:pt>
    <dgm:pt modelId="{09CA921F-6F2F-4FDE-BBD1-BE44F3ED944B}" type="sibTrans" cxnId="{5D88C02A-661C-4845-9C57-B9E772C30BBE}">
      <dgm:prSet/>
      <dgm:spPr/>
      <dgm:t>
        <a:bodyPr/>
        <a:lstStyle/>
        <a:p>
          <a:endParaRPr lang="ru-RU"/>
        </a:p>
      </dgm:t>
    </dgm:pt>
    <dgm:pt modelId="{DD388FFF-FE23-45C0-9723-34A250D97E35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 vert="horz"/>
        <a:lstStyle/>
        <a:p>
          <a:r>
            <a:rPr lang="ru-RU" sz="1200" b="1" dirty="0" smtClean="0"/>
            <a:t>Надёжность</a:t>
          </a:r>
          <a:endParaRPr lang="ru-RU" sz="1200" b="1" dirty="0"/>
        </a:p>
      </dgm:t>
    </dgm:pt>
    <dgm:pt modelId="{7997D3D6-5CD4-4D65-9097-9C36824307B7}" type="parTrans" cxnId="{2FE7A222-B986-48A8-9898-3A29DFFE0C12}">
      <dgm:prSet/>
      <dgm:spPr/>
      <dgm:t>
        <a:bodyPr/>
        <a:lstStyle/>
        <a:p>
          <a:endParaRPr lang="ru-RU"/>
        </a:p>
      </dgm:t>
    </dgm:pt>
    <dgm:pt modelId="{5B4864C0-F729-452B-924C-B5F875C8F145}" type="sibTrans" cxnId="{2FE7A222-B986-48A8-9898-3A29DFFE0C12}">
      <dgm:prSet/>
      <dgm:spPr/>
      <dgm:t>
        <a:bodyPr/>
        <a:lstStyle/>
        <a:p>
          <a:endParaRPr lang="ru-RU"/>
        </a:p>
      </dgm:t>
    </dgm:pt>
    <dgm:pt modelId="{E0A6EDF9-E615-4CC9-A239-34D635B4092D}" type="pres">
      <dgm:prSet presAssocID="{8E3D18B8-9F65-41A6-B1E3-EAFA78F99911}" presName="compositeShape" presStyleCnt="0">
        <dgm:presLayoutVars>
          <dgm:chMax val="7"/>
          <dgm:dir/>
          <dgm:resizeHandles val="exact"/>
        </dgm:presLayoutVars>
      </dgm:prSet>
      <dgm:spPr/>
    </dgm:pt>
    <dgm:pt modelId="{FB781A65-D805-421B-A8F5-EDC63A66D066}" type="pres">
      <dgm:prSet presAssocID="{8E3D18B8-9F65-41A6-B1E3-EAFA78F99911}" presName="wedge1" presStyleLbl="node1" presStyleIdx="0" presStyleCnt="3" custLinFactNeighborX="-5311" custLinFactNeighborY="2973"/>
      <dgm:spPr/>
      <dgm:t>
        <a:bodyPr/>
        <a:lstStyle/>
        <a:p>
          <a:endParaRPr lang="ru-RU"/>
        </a:p>
      </dgm:t>
    </dgm:pt>
    <dgm:pt modelId="{6C80295B-9ED7-4E0A-A0D3-ADDBB69E3E3E}" type="pres">
      <dgm:prSet presAssocID="{8E3D18B8-9F65-41A6-B1E3-EAFA78F99911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6AAC0C-8B11-4FFB-9418-18CD1D357F79}" type="pres">
      <dgm:prSet presAssocID="{8E3D18B8-9F65-41A6-B1E3-EAFA78F99911}" presName="wedge2" presStyleLbl="node1" presStyleIdx="1" presStyleCnt="3" custLinFactNeighborX="-849" custLinFactNeighborY="-465"/>
      <dgm:spPr/>
      <dgm:t>
        <a:bodyPr/>
        <a:lstStyle/>
        <a:p>
          <a:endParaRPr lang="ru-RU"/>
        </a:p>
      </dgm:t>
    </dgm:pt>
    <dgm:pt modelId="{DCAE0D28-AFBC-44F1-9021-A0540AF87C46}" type="pres">
      <dgm:prSet presAssocID="{8E3D18B8-9F65-41A6-B1E3-EAFA78F99911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262FC1-C31D-4B78-8415-CEA8E1800C03}" type="pres">
      <dgm:prSet presAssocID="{8E3D18B8-9F65-41A6-B1E3-EAFA78F99911}" presName="wedge3" presStyleLbl="node1" presStyleIdx="2" presStyleCnt="3"/>
      <dgm:spPr/>
      <dgm:t>
        <a:bodyPr/>
        <a:lstStyle/>
        <a:p>
          <a:endParaRPr lang="ru-RU"/>
        </a:p>
      </dgm:t>
    </dgm:pt>
    <dgm:pt modelId="{3052195A-6144-4620-BC3C-CE395F85A4F0}" type="pres">
      <dgm:prSet presAssocID="{8E3D18B8-9F65-41A6-B1E3-EAFA78F99911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0B67D9E-0A70-4938-8925-01805008F0E3}" srcId="{8E3D18B8-9F65-41A6-B1E3-EAFA78F99911}" destId="{F6AFB287-ABC8-4DD6-954B-767149931B8C}" srcOrd="0" destOrd="0" parTransId="{BFE546EC-DEC5-4D2C-8DB9-8906AD347400}" sibTransId="{18CFF2D0-B09A-4BB9-870D-F64D56A40698}"/>
    <dgm:cxn modelId="{2FE7A222-B986-48A8-9898-3A29DFFE0C12}" srcId="{8E3D18B8-9F65-41A6-B1E3-EAFA78F99911}" destId="{DD388FFF-FE23-45C0-9723-34A250D97E35}" srcOrd="2" destOrd="0" parTransId="{7997D3D6-5CD4-4D65-9097-9C36824307B7}" sibTransId="{5B4864C0-F729-452B-924C-B5F875C8F145}"/>
    <dgm:cxn modelId="{8DF25677-235E-422B-B571-3251A07E4B1C}" type="presOf" srcId="{DD388FFF-FE23-45C0-9723-34A250D97E35}" destId="{3052195A-6144-4620-BC3C-CE395F85A4F0}" srcOrd="1" destOrd="0" presId="urn:microsoft.com/office/officeart/2005/8/layout/chart3"/>
    <dgm:cxn modelId="{EA84BE8C-83A3-4A8C-8408-BE1911C23E43}" type="presOf" srcId="{F6AFB287-ABC8-4DD6-954B-767149931B8C}" destId="{6C80295B-9ED7-4E0A-A0D3-ADDBB69E3E3E}" srcOrd="1" destOrd="0" presId="urn:microsoft.com/office/officeart/2005/8/layout/chart3"/>
    <dgm:cxn modelId="{F7058A2F-DCC8-4F4B-AE4F-433B82F0DF09}" type="presOf" srcId="{D7D67785-E416-4CCC-AA38-5B48472AA3AA}" destId="{AE6AAC0C-8B11-4FFB-9418-18CD1D357F79}" srcOrd="0" destOrd="0" presId="urn:microsoft.com/office/officeart/2005/8/layout/chart3"/>
    <dgm:cxn modelId="{294992FB-B134-4AA6-B32D-260F8C6EB5DF}" type="presOf" srcId="{DD388FFF-FE23-45C0-9723-34A250D97E35}" destId="{90262FC1-C31D-4B78-8415-CEA8E1800C03}" srcOrd="0" destOrd="0" presId="urn:microsoft.com/office/officeart/2005/8/layout/chart3"/>
    <dgm:cxn modelId="{5D88C02A-661C-4845-9C57-B9E772C30BBE}" srcId="{8E3D18B8-9F65-41A6-B1E3-EAFA78F99911}" destId="{D7D67785-E416-4CCC-AA38-5B48472AA3AA}" srcOrd="1" destOrd="0" parTransId="{12DF692D-6C09-4796-A603-A4F4A5057BAC}" sibTransId="{09CA921F-6F2F-4FDE-BBD1-BE44F3ED944B}"/>
    <dgm:cxn modelId="{F504A894-6CE8-4EB4-B8DE-50427C2CEA19}" type="presOf" srcId="{D7D67785-E416-4CCC-AA38-5B48472AA3AA}" destId="{DCAE0D28-AFBC-44F1-9021-A0540AF87C46}" srcOrd="1" destOrd="0" presId="urn:microsoft.com/office/officeart/2005/8/layout/chart3"/>
    <dgm:cxn modelId="{BD7C60A1-5308-4368-8E1E-55D180325496}" type="presOf" srcId="{8E3D18B8-9F65-41A6-B1E3-EAFA78F99911}" destId="{E0A6EDF9-E615-4CC9-A239-34D635B4092D}" srcOrd="0" destOrd="0" presId="urn:microsoft.com/office/officeart/2005/8/layout/chart3"/>
    <dgm:cxn modelId="{6B2A2643-D98E-4CB7-9988-0914AFF7F970}" type="presOf" srcId="{F6AFB287-ABC8-4DD6-954B-767149931B8C}" destId="{FB781A65-D805-421B-A8F5-EDC63A66D066}" srcOrd="0" destOrd="0" presId="urn:microsoft.com/office/officeart/2005/8/layout/chart3"/>
    <dgm:cxn modelId="{9666C8D5-B00C-47B1-AB54-0F02671270C4}" type="presParOf" srcId="{E0A6EDF9-E615-4CC9-A239-34D635B4092D}" destId="{FB781A65-D805-421B-A8F5-EDC63A66D066}" srcOrd="0" destOrd="0" presId="urn:microsoft.com/office/officeart/2005/8/layout/chart3"/>
    <dgm:cxn modelId="{6EE53980-8345-4DC2-9AC1-6F6B6620CFD5}" type="presParOf" srcId="{E0A6EDF9-E615-4CC9-A239-34D635B4092D}" destId="{6C80295B-9ED7-4E0A-A0D3-ADDBB69E3E3E}" srcOrd="1" destOrd="0" presId="urn:microsoft.com/office/officeart/2005/8/layout/chart3"/>
    <dgm:cxn modelId="{48FCD7BA-4A6A-4CE8-83DD-7CB710011ADF}" type="presParOf" srcId="{E0A6EDF9-E615-4CC9-A239-34D635B4092D}" destId="{AE6AAC0C-8B11-4FFB-9418-18CD1D357F79}" srcOrd="2" destOrd="0" presId="urn:microsoft.com/office/officeart/2005/8/layout/chart3"/>
    <dgm:cxn modelId="{A6372F76-A628-4071-B630-AE2D59C211FB}" type="presParOf" srcId="{E0A6EDF9-E615-4CC9-A239-34D635B4092D}" destId="{DCAE0D28-AFBC-44F1-9021-A0540AF87C46}" srcOrd="3" destOrd="0" presId="urn:microsoft.com/office/officeart/2005/8/layout/chart3"/>
    <dgm:cxn modelId="{335BA8D2-E027-436C-BE31-1818CE66F615}" type="presParOf" srcId="{E0A6EDF9-E615-4CC9-A239-34D635B4092D}" destId="{90262FC1-C31D-4B78-8415-CEA8E1800C03}" srcOrd="4" destOrd="0" presId="urn:microsoft.com/office/officeart/2005/8/layout/chart3"/>
    <dgm:cxn modelId="{004EF06F-14F1-422F-982A-83897DBF80AE}" type="presParOf" srcId="{E0A6EDF9-E615-4CC9-A239-34D635B4092D}" destId="{3052195A-6144-4620-BC3C-CE395F85A4F0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9B49E82-DB04-4566-84C8-93E87CB7984C}" type="doc">
      <dgm:prSet loTypeId="urn:microsoft.com/office/officeart/2008/layout/CaptionedPictures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68D2489-397A-47CE-8039-D3293B32BF53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olidFill>
          <a:schemeClr val="bg1">
            <a:lumMod val="85000"/>
          </a:schemeClr>
        </a:solidFill>
        <a:ln>
          <a:noFill/>
        </a:ln>
      </dgm:spPr>
      <dgm:t>
        <a:bodyPr/>
        <a:lstStyle/>
        <a:p>
          <a:r>
            <a:rPr lang="ru-RU" dirty="0" smtClean="0"/>
            <a:t>Сбережения в наличной форме</a:t>
          </a:r>
          <a:endParaRPr lang="ru-RU" dirty="0"/>
        </a:p>
      </dgm:t>
    </dgm:pt>
    <dgm:pt modelId="{25BEB1E7-45EF-40D0-A075-ECD0DFFD6F4C}" type="parTrans" cxnId="{2A07AB37-955C-40E7-8C9D-97A255C9CC2D}">
      <dgm:prSet/>
      <dgm:spPr/>
      <dgm:t>
        <a:bodyPr/>
        <a:lstStyle/>
        <a:p>
          <a:endParaRPr lang="ru-RU"/>
        </a:p>
      </dgm:t>
    </dgm:pt>
    <dgm:pt modelId="{DE84FC49-12E2-40FE-8B78-74ACC2E9DFF1}" type="sibTrans" cxnId="{2A07AB37-955C-40E7-8C9D-97A255C9CC2D}">
      <dgm:prSet/>
      <dgm:spPr/>
      <dgm:t>
        <a:bodyPr/>
        <a:lstStyle/>
        <a:p>
          <a:endParaRPr lang="ru-RU"/>
        </a:p>
      </dgm:t>
    </dgm:pt>
    <dgm:pt modelId="{C6F631C5-AD77-4A9E-A391-B3043D5EEECB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  <a:ln>
          <a:noFill/>
        </a:ln>
      </dgm:spPr>
      <dgm:t>
        <a:bodyPr/>
        <a:lstStyle/>
        <a:p>
          <a:r>
            <a:rPr lang="ru-RU" dirty="0" smtClean="0"/>
            <a:t>Сбережения в банке</a:t>
          </a:r>
          <a:endParaRPr lang="ru-RU" dirty="0"/>
        </a:p>
      </dgm:t>
    </dgm:pt>
    <dgm:pt modelId="{AA021A37-5CDD-4038-B5AD-A4AF5DF9B9C8}" type="parTrans" cxnId="{ADDB2A18-D02F-4BFA-8FE0-4D09FB23DFD9}">
      <dgm:prSet/>
      <dgm:spPr/>
      <dgm:t>
        <a:bodyPr/>
        <a:lstStyle/>
        <a:p>
          <a:endParaRPr lang="ru-RU"/>
        </a:p>
      </dgm:t>
    </dgm:pt>
    <dgm:pt modelId="{93C26869-7DEC-49CB-AA02-86FAB8498AF4}" type="sibTrans" cxnId="{ADDB2A18-D02F-4BFA-8FE0-4D09FB23DFD9}">
      <dgm:prSet/>
      <dgm:spPr/>
      <dgm:t>
        <a:bodyPr/>
        <a:lstStyle/>
        <a:p>
          <a:endParaRPr lang="ru-RU"/>
        </a:p>
      </dgm:t>
    </dgm:pt>
    <dgm:pt modelId="{2BF64190-1062-4E46-8F11-07C6CF53D74E}" type="pres">
      <dgm:prSet presAssocID="{89B49E82-DB04-4566-84C8-93E87CB7984C}" presName="Name0" presStyleCnt="0">
        <dgm:presLayoutVars>
          <dgm:chMax/>
          <dgm:chPref/>
          <dgm:dir/>
        </dgm:presLayoutVars>
      </dgm:prSet>
      <dgm:spPr/>
    </dgm:pt>
    <dgm:pt modelId="{6047B126-D039-44E8-83AC-57FB2E38F5F2}" type="pres">
      <dgm:prSet presAssocID="{D68D2489-397A-47CE-8039-D3293B32BF53}" presName="composite" presStyleCnt="0">
        <dgm:presLayoutVars>
          <dgm:chMax val="1"/>
          <dgm:chPref val="1"/>
        </dgm:presLayoutVars>
      </dgm:prSet>
      <dgm:spPr/>
    </dgm:pt>
    <dgm:pt modelId="{1040ED9C-452A-4C88-8020-26F95D98BA16}" type="pres">
      <dgm:prSet presAssocID="{D68D2489-397A-47CE-8039-D3293B32BF53}" presName="Accent" presStyleLbl="trAlignAcc1" presStyleIdx="0" presStyleCnt="2">
        <dgm:presLayoutVars>
          <dgm:chMax val="0"/>
          <dgm:chPref val="0"/>
        </dgm:presLayoutVars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</dgm:pt>
    <dgm:pt modelId="{5C33BE50-1FA0-4CEF-B163-E1DB2FED6F3A}" type="pres">
      <dgm:prSet presAssocID="{D68D2489-397A-47CE-8039-D3293B32BF53}" presName="Image" presStyleLbl="alignImgPlace1" presStyleIdx="0" presStyleCnt="2">
        <dgm:presLayoutVars>
          <dgm:chMax val="0"/>
          <dgm:chPref val="0"/>
        </dgm:presLayoutVars>
      </dgm:prSet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1AEEB7B7-4A1D-468F-8A38-4E606E3D273A}" type="pres">
      <dgm:prSet presAssocID="{D68D2489-397A-47CE-8039-D3293B32BF53}" presName="ChildComposite" presStyleCnt="0"/>
      <dgm:spPr/>
    </dgm:pt>
    <dgm:pt modelId="{4E41F8E3-1098-4438-8553-EDBD5B681AEA}" type="pres">
      <dgm:prSet presAssocID="{D68D2489-397A-47CE-8039-D3293B32BF53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DE0837CD-0185-4934-982F-507A76ACEAF6}" type="pres">
      <dgm:prSet presAssocID="{D68D2489-397A-47CE-8039-D3293B32BF53}" presName="Parent" presStyleLbl="revTx" presStyleIdx="0" presStyleCnt="2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464F64-0276-4772-A53B-97B1C0270C00}" type="pres">
      <dgm:prSet presAssocID="{DE84FC49-12E2-40FE-8B78-74ACC2E9DFF1}" presName="sibTrans" presStyleCnt="0"/>
      <dgm:spPr/>
    </dgm:pt>
    <dgm:pt modelId="{8B09C0E8-AB60-4FD0-A04F-5AE43F1D65AB}" type="pres">
      <dgm:prSet presAssocID="{C6F631C5-AD77-4A9E-A391-B3043D5EEECB}" presName="composite" presStyleCnt="0">
        <dgm:presLayoutVars>
          <dgm:chMax val="1"/>
          <dgm:chPref val="1"/>
        </dgm:presLayoutVars>
      </dgm:prSet>
      <dgm:spPr/>
    </dgm:pt>
    <dgm:pt modelId="{8D5BC91A-F3C0-451C-B36B-271F82CDC922}" type="pres">
      <dgm:prSet presAssocID="{C6F631C5-AD77-4A9E-A391-B3043D5EEECB}" presName="Accent" presStyleLbl="trAlignAcc1" presStyleIdx="1" presStyleCnt="2">
        <dgm:presLayoutVars>
          <dgm:chMax val="0"/>
          <dgm:chPref val="0"/>
        </dgm:presLayoutVars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</dgm:pt>
    <dgm:pt modelId="{C15104FF-94C8-47B8-A9CF-ABF11A0480CF}" type="pres">
      <dgm:prSet presAssocID="{C6F631C5-AD77-4A9E-A391-B3043D5EEECB}" presName="Image" presStyleLbl="alignImgPlace1" presStyleIdx="1" presStyleCnt="2">
        <dgm:presLayoutVars>
          <dgm:chMax val="0"/>
          <dgm:chPref val="0"/>
        </dgm:presLayoutVars>
      </dgm:prSet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DD02B808-6C59-48C4-8A54-2066973CE5B9}" type="pres">
      <dgm:prSet presAssocID="{C6F631C5-AD77-4A9E-A391-B3043D5EEECB}" presName="ChildComposite" presStyleCnt="0"/>
      <dgm:spPr/>
    </dgm:pt>
    <dgm:pt modelId="{D962EC13-404E-4968-A553-DAD45325D2E8}" type="pres">
      <dgm:prSet presAssocID="{C6F631C5-AD77-4A9E-A391-B3043D5EEECB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2B48F58D-07A3-4D79-9CD7-2D2777F6A0E1}" type="pres">
      <dgm:prSet presAssocID="{C6F631C5-AD77-4A9E-A391-B3043D5EEECB}" presName="Parent" presStyleLbl="revTx" presStyleIdx="1" presStyleCnt="2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31CD597-54FE-4020-B4A2-CF4AB7ADFF45}" type="presOf" srcId="{D68D2489-397A-47CE-8039-D3293B32BF53}" destId="{DE0837CD-0185-4934-982F-507A76ACEAF6}" srcOrd="0" destOrd="0" presId="urn:microsoft.com/office/officeart/2008/layout/CaptionedPictures"/>
    <dgm:cxn modelId="{ADDB2A18-D02F-4BFA-8FE0-4D09FB23DFD9}" srcId="{89B49E82-DB04-4566-84C8-93E87CB7984C}" destId="{C6F631C5-AD77-4A9E-A391-B3043D5EEECB}" srcOrd="1" destOrd="0" parTransId="{AA021A37-5CDD-4038-B5AD-A4AF5DF9B9C8}" sibTransId="{93C26869-7DEC-49CB-AA02-86FAB8498AF4}"/>
    <dgm:cxn modelId="{2A07AB37-955C-40E7-8C9D-97A255C9CC2D}" srcId="{89B49E82-DB04-4566-84C8-93E87CB7984C}" destId="{D68D2489-397A-47CE-8039-D3293B32BF53}" srcOrd="0" destOrd="0" parTransId="{25BEB1E7-45EF-40D0-A075-ECD0DFFD6F4C}" sibTransId="{DE84FC49-12E2-40FE-8B78-74ACC2E9DFF1}"/>
    <dgm:cxn modelId="{AC560518-8692-42FE-9A6A-9E0A74062B78}" type="presOf" srcId="{89B49E82-DB04-4566-84C8-93E87CB7984C}" destId="{2BF64190-1062-4E46-8F11-07C6CF53D74E}" srcOrd="0" destOrd="0" presId="urn:microsoft.com/office/officeart/2008/layout/CaptionedPictures"/>
    <dgm:cxn modelId="{F3B7BD12-9B88-4314-A37E-5968C244A6B8}" type="presOf" srcId="{C6F631C5-AD77-4A9E-A391-B3043D5EEECB}" destId="{2B48F58D-07A3-4D79-9CD7-2D2777F6A0E1}" srcOrd="0" destOrd="0" presId="urn:microsoft.com/office/officeart/2008/layout/CaptionedPictures"/>
    <dgm:cxn modelId="{D7C9DDC0-2C10-4AE3-B629-DEE86C628A4F}" type="presParOf" srcId="{2BF64190-1062-4E46-8F11-07C6CF53D74E}" destId="{6047B126-D039-44E8-83AC-57FB2E38F5F2}" srcOrd="0" destOrd="0" presId="urn:microsoft.com/office/officeart/2008/layout/CaptionedPictures"/>
    <dgm:cxn modelId="{A9AA8194-75FB-450A-AF3E-F6A28F2621F2}" type="presParOf" srcId="{6047B126-D039-44E8-83AC-57FB2E38F5F2}" destId="{1040ED9C-452A-4C88-8020-26F95D98BA16}" srcOrd="0" destOrd="0" presId="urn:microsoft.com/office/officeart/2008/layout/CaptionedPictures"/>
    <dgm:cxn modelId="{399765F4-59CF-4FF9-B485-48625603A657}" type="presParOf" srcId="{6047B126-D039-44E8-83AC-57FB2E38F5F2}" destId="{5C33BE50-1FA0-4CEF-B163-E1DB2FED6F3A}" srcOrd="1" destOrd="0" presId="urn:microsoft.com/office/officeart/2008/layout/CaptionedPictures"/>
    <dgm:cxn modelId="{A0EB92F2-FAAD-4DE0-AE52-CACEF0C2F094}" type="presParOf" srcId="{6047B126-D039-44E8-83AC-57FB2E38F5F2}" destId="{1AEEB7B7-4A1D-468F-8A38-4E606E3D273A}" srcOrd="2" destOrd="0" presId="urn:microsoft.com/office/officeart/2008/layout/CaptionedPictures"/>
    <dgm:cxn modelId="{D5087BB6-9234-44B5-B2D8-2EE9EE031A63}" type="presParOf" srcId="{1AEEB7B7-4A1D-468F-8A38-4E606E3D273A}" destId="{4E41F8E3-1098-4438-8553-EDBD5B681AEA}" srcOrd="0" destOrd="0" presId="urn:microsoft.com/office/officeart/2008/layout/CaptionedPictures"/>
    <dgm:cxn modelId="{7393474B-1BC4-41D3-92BB-DFFCD3BD056D}" type="presParOf" srcId="{1AEEB7B7-4A1D-468F-8A38-4E606E3D273A}" destId="{DE0837CD-0185-4934-982F-507A76ACEAF6}" srcOrd="1" destOrd="0" presId="urn:microsoft.com/office/officeart/2008/layout/CaptionedPictures"/>
    <dgm:cxn modelId="{7F0AC998-F950-40CE-A844-DE2AFB86165F}" type="presParOf" srcId="{2BF64190-1062-4E46-8F11-07C6CF53D74E}" destId="{A8464F64-0276-4772-A53B-97B1C0270C00}" srcOrd="1" destOrd="0" presId="urn:microsoft.com/office/officeart/2008/layout/CaptionedPictures"/>
    <dgm:cxn modelId="{55C07252-64D8-46B4-93F4-CE9F979B0D3F}" type="presParOf" srcId="{2BF64190-1062-4E46-8F11-07C6CF53D74E}" destId="{8B09C0E8-AB60-4FD0-A04F-5AE43F1D65AB}" srcOrd="2" destOrd="0" presId="urn:microsoft.com/office/officeart/2008/layout/CaptionedPictures"/>
    <dgm:cxn modelId="{269DA210-A08F-4324-B081-061DE5F773AF}" type="presParOf" srcId="{8B09C0E8-AB60-4FD0-A04F-5AE43F1D65AB}" destId="{8D5BC91A-F3C0-451C-B36B-271F82CDC922}" srcOrd="0" destOrd="0" presId="urn:microsoft.com/office/officeart/2008/layout/CaptionedPictures"/>
    <dgm:cxn modelId="{519FB9A4-A031-4615-9B7E-1DCBBB523E73}" type="presParOf" srcId="{8B09C0E8-AB60-4FD0-A04F-5AE43F1D65AB}" destId="{C15104FF-94C8-47B8-A9CF-ABF11A0480CF}" srcOrd="1" destOrd="0" presId="urn:microsoft.com/office/officeart/2008/layout/CaptionedPictures"/>
    <dgm:cxn modelId="{753F5D08-30D1-432B-ABDD-1877484FCF6D}" type="presParOf" srcId="{8B09C0E8-AB60-4FD0-A04F-5AE43F1D65AB}" destId="{DD02B808-6C59-48C4-8A54-2066973CE5B9}" srcOrd="2" destOrd="0" presId="urn:microsoft.com/office/officeart/2008/layout/CaptionedPictures"/>
    <dgm:cxn modelId="{BEEB6DCF-3F68-407D-A759-F1B0083393ED}" type="presParOf" srcId="{DD02B808-6C59-48C4-8A54-2066973CE5B9}" destId="{D962EC13-404E-4968-A553-DAD45325D2E8}" srcOrd="0" destOrd="0" presId="urn:microsoft.com/office/officeart/2008/layout/CaptionedPictures"/>
    <dgm:cxn modelId="{758B7A5E-32DB-4DA7-A936-C4CDFA129D0B}" type="presParOf" srcId="{DD02B808-6C59-48C4-8A54-2066973CE5B9}" destId="{2B48F58D-07A3-4D79-9CD7-2D2777F6A0E1}" srcOrd="1" destOrd="0" presId="urn:microsoft.com/office/officeart/2008/layout/CaptionedPicture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7D4CE85-A2CB-4B6A-B5A7-EA9B11A2966F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225033-CD46-468C-934B-82D06EB06A13}">
      <dgm:prSet phldrT="[Текст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smtClean="0"/>
            <a:t>Преимущества</a:t>
          </a:r>
          <a:endParaRPr lang="ru-RU" dirty="0"/>
        </a:p>
      </dgm:t>
    </dgm:pt>
    <dgm:pt modelId="{6A6A59B3-35FD-457C-83C5-207E4C9A382F}" type="parTrans" cxnId="{C4B51EB6-1FF1-4757-9E8B-747388505B95}">
      <dgm:prSet/>
      <dgm:spPr/>
      <dgm:t>
        <a:bodyPr/>
        <a:lstStyle/>
        <a:p>
          <a:endParaRPr lang="ru-RU"/>
        </a:p>
      </dgm:t>
    </dgm:pt>
    <dgm:pt modelId="{54B52E80-067F-4D7B-B5D0-79EA9707E1CB}" type="sibTrans" cxnId="{C4B51EB6-1FF1-4757-9E8B-747388505B95}">
      <dgm:prSet/>
      <dgm:spPr/>
      <dgm:t>
        <a:bodyPr/>
        <a:lstStyle/>
        <a:p>
          <a:endParaRPr lang="ru-RU"/>
        </a:p>
      </dgm:t>
    </dgm:pt>
    <dgm:pt modelId="{1A5CDD1F-9584-4AA4-AEF7-5641AD3504A9}">
      <dgm:prSet phldrT="[Текст]" custT="1"/>
      <dgm:spPr/>
      <dgm:t>
        <a:bodyPr/>
        <a:lstStyle/>
        <a:p>
          <a:r>
            <a:rPr lang="ru-RU" sz="1600" dirty="0" smtClean="0"/>
            <a:t>Минимум  необходимых </a:t>
          </a:r>
        </a:p>
        <a:p>
          <a:r>
            <a:rPr lang="ru-RU" sz="1600" dirty="0" smtClean="0"/>
            <a:t>документов</a:t>
          </a:r>
          <a:endParaRPr lang="ru-RU" sz="1600" dirty="0"/>
        </a:p>
      </dgm:t>
    </dgm:pt>
    <dgm:pt modelId="{213B8109-0909-43D2-9985-BD2241DD477A}" type="parTrans" cxnId="{BCDFD72C-0DF5-492F-800F-72F5163228D4}">
      <dgm:prSet/>
      <dgm:spPr/>
      <dgm:t>
        <a:bodyPr/>
        <a:lstStyle/>
        <a:p>
          <a:endParaRPr lang="ru-RU"/>
        </a:p>
      </dgm:t>
    </dgm:pt>
    <dgm:pt modelId="{EDB3A9EB-A65C-4FBC-985C-89ADC1547D04}" type="sibTrans" cxnId="{BCDFD72C-0DF5-492F-800F-72F5163228D4}">
      <dgm:prSet/>
      <dgm:spPr/>
      <dgm:t>
        <a:bodyPr/>
        <a:lstStyle/>
        <a:p>
          <a:endParaRPr lang="ru-RU"/>
        </a:p>
      </dgm:t>
    </dgm:pt>
    <dgm:pt modelId="{94CF0798-6036-4121-8B50-08DBCA5BF24F}">
      <dgm:prSet phldrT="[Текст]" custT="1"/>
      <dgm:spPr/>
      <dgm:t>
        <a:bodyPr/>
        <a:lstStyle/>
        <a:p>
          <a:r>
            <a:rPr lang="ru-RU" sz="1600" dirty="0" smtClean="0"/>
            <a:t>Отсутствие  НДС</a:t>
          </a:r>
        </a:p>
      </dgm:t>
    </dgm:pt>
    <dgm:pt modelId="{E705C57B-5956-4A4B-8D17-0E48BFBB68F2}" type="parTrans" cxnId="{1D34C925-B849-483E-A977-EE063CAEF34B}">
      <dgm:prSet/>
      <dgm:spPr/>
      <dgm:t>
        <a:bodyPr/>
        <a:lstStyle/>
        <a:p>
          <a:endParaRPr lang="ru-RU"/>
        </a:p>
      </dgm:t>
    </dgm:pt>
    <dgm:pt modelId="{9A4D9F72-6F73-402A-9658-0F5999AFCE0D}" type="sibTrans" cxnId="{1D34C925-B849-483E-A977-EE063CAEF34B}">
      <dgm:prSet/>
      <dgm:spPr/>
      <dgm:t>
        <a:bodyPr/>
        <a:lstStyle/>
        <a:p>
          <a:endParaRPr lang="ru-RU"/>
        </a:p>
      </dgm:t>
    </dgm:pt>
    <dgm:pt modelId="{9EF4401C-DC18-4048-923D-8AEB9845A419}">
      <dgm:prSet phldrT="[Текст]"/>
      <dgm:spPr>
        <a:solidFill>
          <a:srgbClr val="FF0000"/>
        </a:solidFill>
        <a:ln w="38100">
          <a:solidFill>
            <a:schemeClr val="bg1"/>
          </a:solidFill>
        </a:ln>
      </dgm:spPr>
      <dgm:t>
        <a:bodyPr/>
        <a:lstStyle/>
        <a:p>
          <a:r>
            <a:rPr lang="ru-RU" dirty="0" smtClean="0"/>
            <a:t>Недостатки</a:t>
          </a:r>
          <a:endParaRPr lang="ru-RU" dirty="0"/>
        </a:p>
      </dgm:t>
    </dgm:pt>
    <dgm:pt modelId="{6FDE7532-294D-481C-BAEF-9F89E27F51EA}" type="parTrans" cxnId="{C47C105B-F7D7-4ACB-9408-1C3A32F4EC7F}">
      <dgm:prSet/>
      <dgm:spPr/>
      <dgm:t>
        <a:bodyPr/>
        <a:lstStyle/>
        <a:p>
          <a:endParaRPr lang="ru-RU"/>
        </a:p>
      </dgm:t>
    </dgm:pt>
    <dgm:pt modelId="{4F516D8E-D031-47C2-AE52-DBE9F0B38580}" type="sibTrans" cxnId="{C47C105B-F7D7-4ACB-9408-1C3A32F4EC7F}">
      <dgm:prSet/>
      <dgm:spPr/>
      <dgm:t>
        <a:bodyPr/>
        <a:lstStyle/>
        <a:p>
          <a:endParaRPr lang="ru-RU"/>
        </a:p>
      </dgm:t>
    </dgm:pt>
    <dgm:pt modelId="{3E4B54D3-FAF4-4923-96A2-8A41C18AE7B8}">
      <dgm:prSet phldrT="[Текст]" custT="1"/>
      <dgm:spPr/>
      <dgm:t>
        <a:bodyPr/>
        <a:lstStyle/>
        <a:p>
          <a:r>
            <a:rPr lang="ru-RU" sz="1600" dirty="0" smtClean="0"/>
            <a:t>Текущий ОМС не предусматривает процентного дохода</a:t>
          </a:r>
          <a:endParaRPr lang="ru-RU" sz="1600" dirty="0"/>
        </a:p>
      </dgm:t>
    </dgm:pt>
    <dgm:pt modelId="{49D8A5AA-6A40-4DA9-B25F-84BD68044BCA}" type="parTrans" cxnId="{8B0CEE5B-0E34-49E9-B19F-610B200D565A}">
      <dgm:prSet/>
      <dgm:spPr/>
      <dgm:t>
        <a:bodyPr/>
        <a:lstStyle/>
        <a:p>
          <a:endParaRPr lang="ru-RU"/>
        </a:p>
      </dgm:t>
    </dgm:pt>
    <dgm:pt modelId="{616CE122-D610-4072-B63F-C5B9845E5BDB}" type="sibTrans" cxnId="{8B0CEE5B-0E34-49E9-B19F-610B200D565A}">
      <dgm:prSet/>
      <dgm:spPr/>
      <dgm:t>
        <a:bodyPr/>
        <a:lstStyle/>
        <a:p>
          <a:endParaRPr lang="ru-RU"/>
        </a:p>
      </dgm:t>
    </dgm:pt>
    <dgm:pt modelId="{87530543-8AFF-4AD2-B0A9-B12CC55FA3EA}">
      <dgm:prSet phldrT="[Текст]" custT="1"/>
      <dgm:spPr/>
      <dgm:t>
        <a:bodyPr/>
        <a:lstStyle/>
        <a:p>
          <a:r>
            <a:rPr lang="ru-RU" sz="1600" dirty="0" smtClean="0"/>
            <a:t>Счет  можно  закрыть  в  любой момент</a:t>
          </a:r>
        </a:p>
      </dgm:t>
    </dgm:pt>
    <dgm:pt modelId="{587B29AD-6B9C-4E57-B88B-59770E212005}" type="parTrans" cxnId="{973901D6-A666-416B-BE06-BBDA6556675C}">
      <dgm:prSet/>
      <dgm:spPr/>
      <dgm:t>
        <a:bodyPr/>
        <a:lstStyle/>
        <a:p>
          <a:endParaRPr lang="ru-RU"/>
        </a:p>
      </dgm:t>
    </dgm:pt>
    <dgm:pt modelId="{3FD4AF26-D6E2-4FF2-9397-9F34B51716D2}" type="sibTrans" cxnId="{973901D6-A666-416B-BE06-BBDA6556675C}">
      <dgm:prSet/>
      <dgm:spPr/>
      <dgm:t>
        <a:bodyPr/>
        <a:lstStyle/>
        <a:p>
          <a:endParaRPr lang="ru-RU"/>
        </a:p>
      </dgm:t>
    </dgm:pt>
    <dgm:pt modelId="{F8A8574E-9A29-4C8E-88DA-58ABF25C05D0}">
      <dgm:prSet phldrT="[Текст]" custT="1"/>
      <dgm:spPr/>
      <dgm:t>
        <a:bodyPr/>
        <a:lstStyle/>
        <a:p>
          <a:r>
            <a:rPr lang="ru-RU" sz="1600" dirty="0" smtClean="0"/>
            <a:t>Стоимость металла не включает издержки</a:t>
          </a:r>
        </a:p>
      </dgm:t>
    </dgm:pt>
    <dgm:pt modelId="{4A4FB5DE-D2DE-440A-BBA7-48B1922C5539}" type="parTrans" cxnId="{10FAB0AF-B6F7-4D08-B8A1-6297DB5F1F95}">
      <dgm:prSet/>
      <dgm:spPr/>
      <dgm:t>
        <a:bodyPr/>
        <a:lstStyle/>
        <a:p>
          <a:endParaRPr lang="ru-RU"/>
        </a:p>
      </dgm:t>
    </dgm:pt>
    <dgm:pt modelId="{979DD1EE-FA73-42AD-885A-D1B3E94A67FC}" type="sibTrans" cxnId="{10FAB0AF-B6F7-4D08-B8A1-6297DB5F1F95}">
      <dgm:prSet/>
      <dgm:spPr/>
      <dgm:t>
        <a:bodyPr/>
        <a:lstStyle/>
        <a:p>
          <a:endParaRPr lang="ru-RU"/>
        </a:p>
      </dgm:t>
    </dgm:pt>
    <dgm:pt modelId="{81FC3DBF-C53D-4C37-B7B8-740575D17F83}">
      <dgm:prSet phldrT="[Текст]" custT="1"/>
      <dgm:spPr/>
      <dgm:t>
        <a:bodyPr/>
        <a:lstStyle/>
        <a:p>
          <a:r>
            <a:rPr lang="ru-RU" sz="1600" dirty="0" smtClean="0"/>
            <a:t>Нет процентов при досрочном расторжении договора</a:t>
          </a:r>
          <a:endParaRPr lang="ru-RU" sz="1600" dirty="0"/>
        </a:p>
      </dgm:t>
    </dgm:pt>
    <dgm:pt modelId="{A4C5F381-F8E0-4BE8-85A7-05C9AD82FB21}" type="parTrans" cxnId="{0D762C1A-FC5C-4C9F-8B4B-F84D7110D7B0}">
      <dgm:prSet/>
      <dgm:spPr/>
      <dgm:t>
        <a:bodyPr/>
        <a:lstStyle/>
        <a:p>
          <a:endParaRPr lang="ru-RU"/>
        </a:p>
      </dgm:t>
    </dgm:pt>
    <dgm:pt modelId="{8C1D6377-A37B-4711-8376-30CFC934C17A}" type="sibTrans" cxnId="{0D762C1A-FC5C-4C9F-8B4B-F84D7110D7B0}">
      <dgm:prSet/>
      <dgm:spPr/>
      <dgm:t>
        <a:bodyPr/>
        <a:lstStyle/>
        <a:p>
          <a:endParaRPr lang="ru-RU"/>
        </a:p>
      </dgm:t>
    </dgm:pt>
    <dgm:pt modelId="{8F3CDAEF-7BAB-433C-9C06-A991ED7A9060}">
      <dgm:prSet phldrT="[Текст]" custT="1"/>
      <dgm:spPr/>
      <dgm:t>
        <a:bodyPr/>
        <a:lstStyle/>
        <a:p>
          <a:pPr algn="ctr"/>
          <a:r>
            <a:rPr lang="ru-RU" sz="1600" dirty="0" smtClean="0"/>
            <a:t>При </a:t>
          </a:r>
          <a:r>
            <a:rPr lang="ru-RU" sz="1600" dirty="0" smtClean="0"/>
            <a:t>продаже  </a:t>
          </a:r>
          <a:r>
            <a:rPr lang="ru-RU" sz="1600" dirty="0" smtClean="0"/>
            <a:t>металла  необходимо  подать  налоговую  декларацию  и  заплатить </a:t>
          </a:r>
          <a:r>
            <a:rPr lang="ru-RU" sz="1600" dirty="0" smtClean="0"/>
            <a:t>подоходный  </a:t>
          </a:r>
          <a:r>
            <a:rPr lang="ru-RU" sz="1600" dirty="0" smtClean="0"/>
            <a:t>налог</a:t>
          </a:r>
          <a:endParaRPr lang="ru-RU" sz="1600" dirty="0"/>
        </a:p>
      </dgm:t>
    </dgm:pt>
    <dgm:pt modelId="{C637FDE2-2B45-480E-B3C1-25D22514A960}" type="parTrans" cxnId="{DF44F48E-2557-4D4D-8ED6-9195CD4EC605}">
      <dgm:prSet/>
      <dgm:spPr/>
      <dgm:t>
        <a:bodyPr/>
        <a:lstStyle/>
        <a:p>
          <a:endParaRPr lang="ru-RU"/>
        </a:p>
      </dgm:t>
    </dgm:pt>
    <dgm:pt modelId="{5783975D-ED10-4F54-9784-6070764673F9}" type="sibTrans" cxnId="{DF44F48E-2557-4D4D-8ED6-9195CD4EC605}">
      <dgm:prSet/>
      <dgm:spPr/>
      <dgm:t>
        <a:bodyPr/>
        <a:lstStyle/>
        <a:p>
          <a:endParaRPr lang="ru-RU"/>
        </a:p>
      </dgm:t>
    </dgm:pt>
    <dgm:pt modelId="{1D3E8539-0907-43B2-9785-50C87C65E9B0}" type="pres">
      <dgm:prSet presAssocID="{87D4CE85-A2CB-4B6A-B5A7-EA9B11A2966F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DFEC5A1-E6AF-41CF-A4A7-E04A9C0A680A}" type="pres">
      <dgm:prSet presAssocID="{5D225033-CD46-468C-934B-82D06EB06A13}" presName="root" presStyleCnt="0"/>
      <dgm:spPr/>
    </dgm:pt>
    <dgm:pt modelId="{274DF46C-F8FB-46AB-BC95-6A45D222321A}" type="pres">
      <dgm:prSet presAssocID="{5D225033-CD46-468C-934B-82D06EB06A13}" presName="rootComposite" presStyleCnt="0"/>
      <dgm:spPr/>
    </dgm:pt>
    <dgm:pt modelId="{88D05BA5-5E2D-4D9B-8795-460D3F933CC9}" type="pres">
      <dgm:prSet presAssocID="{5D225033-CD46-468C-934B-82D06EB06A13}" presName="rootText" presStyleLbl="node1" presStyleIdx="0" presStyleCnt="2" custScaleX="275000" custLinFactNeighborX="6585" custLinFactNeighborY="5279"/>
      <dgm:spPr/>
      <dgm:t>
        <a:bodyPr/>
        <a:lstStyle/>
        <a:p>
          <a:endParaRPr lang="ru-RU"/>
        </a:p>
      </dgm:t>
    </dgm:pt>
    <dgm:pt modelId="{5C81A203-95B9-4D4E-9247-14B0C2F8E61C}" type="pres">
      <dgm:prSet presAssocID="{5D225033-CD46-468C-934B-82D06EB06A13}" presName="rootConnector" presStyleLbl="node1" presStyleIdx="0" presStyleCnt="2"/>
      <dgm:spPr/>
      <dgm:t>
        <a:bodyPr/>
        <a:lstStyle/>
        <a:p>
          <a:endParaRPr lang="ru-RU"/>
        </a:p>
      </dgm:t>
    </dgm:pt>
    <dgm:pt modelId="{610450A7-FC4F-4DF5-A1C0-9085644ADB61}" type="pres">
      <dgm:prSet presAssocID="{5D225033-CD46-468C-934B-82D06EB06A13}" presName="childShape" presStyleCnt="0"/>
      <dgm:spPr/>
    </dgm:pt>
    <dgm:pt modelId="{ACB4C8AA-C395-497C-8833-9646C95C72E7}" type="pres">
      <dgm:prSet presAssocID="{213B8109-0909-43D2-9985-BD2241DD477A}" presName="Name13" presStyleLbl="parChTrans1D2" presStyleIdx="0" presStyleCnt="7"/>
      <dgm:spPr/>
      <dgm:t>
        <a:bodyPr/>
        <a:lstStyle/>
        <a:p>
          <a:endParaRPr lang="ru-RU"/>
        </a:p>
      </dgm:t>
    </dgm:pt>
    <dgm:pt modelId="{22591C24-66C2-4B29-9F8D-604BAF1BF222}" type="pres">
      <dgm:prSet presAssocID="{1A5CDD1F-9584-4AA4-AEF7-5641AD3504A9}" presName="childText" presStyleLbl="bgAcc1" presStyleIdx="0" presStyleCnt="7" custScaleX="235940" custLinFactNeighborX="-9945" custLinFactNeighborY="30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736964-6DE6-4683-96B8-1BB90923A360}" type="pres">
      <dgm:prSet presAssocID="{E705C57B-5956-4A4B-8D17-0E48BFBB68F2}" presName="Name13" presStyleLbl="parChTrans1D2" presStyleIdx="1" presStyleCnt="7"/>
      <dgm:spPr/>
      <dgm:t>
        <a:bodyPr/>
        <a:lstStyle/>
        <a:p>
          <a:endParaRPr lang="ru-RU"/>
        </a:p>
      </dgm:t>
    </dgm:pt>
    <dgm:pt modelId="{A0D3E691-B379-46E5-96A9-278D04E9F6C9}" type="pres">
      <dgm:prSet presAssocID="{94CF0798-6036-4121-8B50-08DBCA5BF24F}" presName="childText" presStyleLbl="bgAcc1" presStyleIdx="1" presStyleCnt="7" custScaleX="237293" custLinFactNeighborX="-9945" custLinFactNeighborY="8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9737E5-754B-48D2-8104-72CBC9A44B57}" type="pres">
      <dgm:prSet presAssocID="{587B29AD-6B9C-4E57-B88B-59770E212005}" presName="Name13" presStyleLbl="parChTrans1D2" presStyleIdx="2" presStyleCnt="7"/>
      <dgm:spPr/>
      <dgm:t>
        <a:bodyPr/>
        <a:lstStyle/>
        <a:p>
          <a:endParaRPr lang="ru-RU"/>
        </a:p>
      </dgm:t>
    </dgm:pt>
    <dgm:pt modelId="{10FDE14F-7AB5-499A-94DC-50CE35F58EF1}" type="pres">
      <dgm:prSet presAssocID="{87530543-8AFF-4AD2-B0A9-B12CC55FA3EA}" presName="childText" presStyleLbl="bgAcc1" presStyleIdx="2" presStyleCnt="7" custScaleX="238753" custLinFactNeighborX="-9945" custLinFactNeighborY="-13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E7BE4E-64D6-4ED7-8A54-D4F5A61E8D06}" type="pres">
      <dgm:prSet presAssocID="{4A4FB5DE-D2DE-440A-BBA7-48B1922C5539}" presName="Name13" presStyleLbl="parChTrans1D2" presStyleIdx="3" presStyleCnt="7"/>
      <dgm:spPr/>
      <dgm:t>
        <a:bodyPr/>
        <a:lstStyle/>
        <a:p>
          <a:endParaRPr lang="ru-RU"/>
        </a:p>
      </dgm:t>
    </dgm:pt>
    <dgm:pt modelId="{01BF8817-6311-4051-8957-10446EE5C5F2}" type="pres">
      <dgm:prSet presAssocID="{F8A8574E-9A29-4C8E-88DA-58ABF25C05D0}" presName="childText" presStyleLbl="bgAcc1" presStyleIdx="3" presStyleCnt="7" custScaleX="238755" custLinFactNeighborX="-9945" custLinFactNeighborY="-35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44048B-CB4C-48AE-A2F2-45D45E359399}" type="pres">
      <dgm:prSet presAssocID="{9EF4401C-DC18-4048-923D-8AEB9845A419}" presName="root" presStyleCnt="0"/>
      <dgm:spPr/>
    </dgm:pt>
    <dgm:pt modelId="{38C94427-FDC0-4ACF-A01A-082C4FEE7AE6}" type="pres">
      <dgm:prSet presAssocID="{9EF4401C-DC18-4048-923D-8AEB9845A419}" presName="rootComposite" presStyleCnt="0"/>
      <dgm:spPr/>
    </dgm:pt>
    <dgm:pt modelId="{0F7D06F2-12F4-4730-A7A1-4A8D1C35D331}" type="pres">
      <dgm:prSet presAssocID="{9EF4401C-DC18-4048-923D-8AEB9845A419}" presName="rootText" presStyleLbl="node1" presStyleIdx="1" presStyleCnt="2" custScaleX="219796" custLinFactNeighborX="-11449" custLinFactNeighborY="5279"/>
      <dgm:spPr/>
      <dgm:t>
        <a:bodyPr/>
        <a:lstStyle/>
        <a:p>
          <a:endParaRPr lang="ru-RU"/>
        </a:p>
      </dgm:t>
    </dgm:pt>
    <dgm:pt modelId="{8588ACFD-85A0-47E0-A56C-66234693FBAF}" type="pres">
      <dgm:prSet presAssocID="{9EF4401C-DC18-4048-923D-8AEB9845A419}" presName="rootConnector" presStyleLbl="node1" presStyleIdx="1" presStyleCnt="2"/>
      <dgm:spPr/>
      <dgm:t>
        <a:bodyPr/>
        <a:lstStyle/>
        <a:p>
          <a:endParaRPr lang="ru-RU"/>
        </a:p>
      </dgm:t>
    </dgm:pt>
    <dgm:pt modelId="{422D488E-E651-48B3-B520-4BA2AC87B65B}" type="pres">
      <dgm:prSet presAssocID="{9EF4401C-DC18-4048-923D-8AEB9845A419}" presName="childShape" presStyleCnt="0"/>
      <dgm:spPr/>
    </dgm:pt>
    <dgm:pt modelId="{1A126EB8-3B10-43F8-8C5C-0134A5DD9BD3}" type="pres">
      <dgm:prSet presAssocID="{49D8A5AA-6A40-4DA9-B25F-84BD68044BCA}" presName="Name13" presStyleLbl="parChTrans1D2" presStyleIdx="4" presStyleCnt="7"/>
      <dgm:spPr/>
      <dgm:t>
        <a:bodyPr/>
        <a:lstStyle/>
        <a:p>
          <a:endParaRPr lang="ru-RU"/>
        </a:p>
      </dgm:t>
    </dgm:pt>
    <dgm:pt modelId="{F42F69F0-EBEB-4F72-8C95-8EDD9B318123}" type="pres">
      <dgm:prSet presAssocID="{3E4B54D3-FAF4-4923-96A2-8A41C18AE7B8}" presName="childText" presStyleLbl="bgAcc1" presStyleIdx="4" presStyleCnt="7" custScaleX="207131" custLinFactNeighborX="-18093" custLinFactNeighborY="30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B477B6-35F8-4B65-97F8-5EDB84905121}" type="pres">
      <dgm:prSet presAssocID="{A4C5F381-F8E0-4BE8-85A7-05C9AD82FB21}" presName="Name13" presStyleLbl="parChTrans1D2" presStyleIdx="5" presStyleCnt="7"/>
      <dgm:spPr/>
      <dgm:t>
        <a:bodyPr/>
        <a:lstStyle/>
        <a:p>
          <a:endParaRPr lang="ru-RU"/>
        </a:p>
      </dgm:t>
    </dgm:pt>
    <dgm:pt modelId="{F53CF4EC-0808-4263-BBE6-F281DC4DC209}" type="pres">
      <dgm:prSet presAssocID="{81FC3DBF-C53D-4C37-B7B8-740575D17F83}" presName="childText" presStyleLbl="bgAcc1" presStyleIdx="5" presStyleCnt="7" custScaleX="207617" custLinFactNeighborX="-18093" custLinFactNeighborY="8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9545B5-B0D7-453C-B4C1-91F0C9306C00}" type="pres">
      <dgm:prSet presAssocID="{C637FDE2-2B45-480E-B3C1-25D22514A960}" presName="Name13" presStyleLbl="parChTrans1D2" presStyleIdx="6" presStyleCnt="7"/>
      <dgm:spPr/>
      <dgm:t>
        <a:bodyPr/>
        <a:lstStyle/>
        <a:p>
          <a:endParaRPr lang="ru-RU"/>
        </a:p>
      </dgm:t>
    </dgm:pt>
    <dgm:pt modelId="{2DEA603D-ABB3-4255-9756-24D0C8343661}" type="pres">
      <dgm:prSet presAssocID="{8F3CDAEF-7BAB-433C-9C06-A991ED7A9060}" presName="childText" presStyleLbl="bgAcc1" presStyleIdx="6" presStyleCnt="7" custScaleX="207732" custScaleY="161975" custLinFactNeighborX="-18093" custLinFactNeighborY="-13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AD21982-DD58-4144-827B-C17CC0E2DBB4}" type="presOf" srcId="{A4C5F381-F8E0-4BE8-85A7-05C9AD82FB21}" destId="{14B477B6-35F8-4B65-97F8-5EDB84905121}" srcOrd="0" destOrd="0" presId="urn:microsoft.com/office/officeart/2005/8/layout/hierarchy3"/>
    <dgm:cxn modelId="{6FACF651-7B7D-4D95-A187-A6D425AFF3C4}" type="presOf" srcId="{E705C57B-5956-4A4B-8D17-0E48BFBB68F2}" destId="{68736964-6DE6-4683-96B8-1BB90923A360}" srcOrd="0" destOrd="0" presId="urn:microsoft.com/office/officeart/2005/8/layout/hierarchy3"/>
    <dgm:cxn modelId="{FAD7DAC3-2048-4591-88A5-10557C047EE5}" type="presOf" srcId="{87D4CE85-A2CB-4B6A-B5A7-EA9B11A2966F}" destId="{1D3E8539-0907-43B2-9785-50C87C65E9B0}" srcOrd="0" destOrd="0" presId="urn:microsoft.com/office/officeart/2005/8/layout/hierarchy3"/>
    <dgm:cxn modelId="{C0C8EC3E-5E99-40B0-BB46-2E26EB4B57A1}" type="presOf" srcId="{213B8109-0909-43D2-9985-BD2241DD477A}" destId="{ACB4C8AA-C395-497C-8833-9646C95C72E7}" srcOrd="0" destOrd="0" presId="urn:microsoft.com/office/officeart/2005/8/layout/hierarchy3"/>
    <dgm:cxn modelId="{1D34C925-B849-483E-A977-EE063CAEF34B}" srcId="{5D225033-CD46-468C-934B-82D06EB06A13}" destId="{94CF0798-6036-4121-8B50-08DBCA5BF24F}" srcOrd="1" destOrd="0" parTransId="{E705C57B-5956-4A4B-8D17-0E48BFBB68F2}" sibTransId="{9A4D9F72-6F73-402A-9658-0F5999AFCE0D}"/>
    <dgm:cxn modelId="{6EC97B5D-1275-475F-BA93-6C7D32392DC3}" type="presOf" srcId="{1A5CDD1F-9584-4AA4-AEF7-5641AD3504A9}" destId="{22591C24-66C2-4B29-9F8D-604BAF1BF222}" srcOrd="0" destOrd="0" presId="urn:microsoft.com/office/officeart/2005/8/layout/hierarchy3"/>
    <dgm:cxn modelId="{14FD1BC9-D552-459A-BBF7-27FAB92BC236}" type="presOf" srcId="{C637FDE2-2B45-480E-B3C1-25D22514A960}" destId="{CB9545B5-B0D7-453C-B4C1-91F0C9306C00}" srcOrd="0" destOrd="0" presId="urn:microsoft.com/office/officeart/2005/8/layout/hierarchy3"/>
    <dgm:cxn modelId="{47F04DF5-44E8-4306-8546-026108E0D094}" type="presOf" srcId="{587B29AD-6B9C-4E57-B88B-59770E212005}" destId="{4B9737E5-754B-48D2-8104-72CBC9A44B57}" srcOrd="0" destOrd="0" presId="urn:microsoft.com/office/officeart/2005/8/layout/hierarchy3"/>
    <dgm:cxn modelId="{F588DAED-A639-450A-9AC0-55ED97396D43}" type="presOf" srcId="{3E4B54D3-FAF4-4923-96A2-8A41C18AE7B8}" destId="{F42F69F0-EBEB-4F72-8C95-8EDD9B318123}" srcOrd="0" destOrd="0" presId="urn:microsoft.com/office/officeart/2005/8/layout/hierarchy3"/>
    <dgm:cxn modelId="{C47C105B-F7D7-4ACB-9408-1C3A32F4EC7F}" srcId="{87D4CE85-A2CB-4B6A-B5A7-EA9B11A2966F}" destId="{9EF4401C-DC18-4048-923D-8AEB9845A419}" srcOrd="1" destOrd="0" parTransId="{6FDE7532-294D-481C-BAEF-9F89E27F51EA}" sibTransId="{4F516D8E-D031-47C2-AE52-DBE9F0B38580}"/>
    <dgm:cxn modelId="{35701BD2-05C1-4871-86D8-BCC67DD5F6ED}" type="presOf" srcId="{81FC3DBF-C53D-4C37-B7B8-740575D17F83}" destId="{F53CF4EC-0808-4263-BBE6-F281DC4DC209}" srcOrd="0" destOrd="0" presId="urn:microsoft.com/office/officeart/2005/8/layout/hierarchy3"/>
    <dgm:cxn modelId="{973901D6-A666-416B-BE06-BBDA6556675C}" srcId="{5D225033-CD46-468C-934B-82D06EB06A13}" destId="{87530543-8AFF-4AD2-B0A9-B12CC55FA3EA}" srcOrd="2" destOrd="0" parTransId="{587B29AD-6B9C-4E57-B88B-59770E212005}" sibTransId="{3FD4AF26-D6E2-4FF2-9397-9F34B51716D2}"/>
    <dgm:cxn modelId="{7E954FA6-4563-40F8-89B9-1D412557A66A}" type="presOf" srcId="{5D225033-CD46-468C-934B-82D06EB06A13}" destId="{88D05BA5-5E2D-4D9B-8795-460D3F933CC9}" srcOrd="0" destOrd="0" presId="urn:microsoft.com/office/officeart/2005/8/layout/hierarchy3"/>
    <dgm:cxn modelId="{73829344-39E9-4189-9516-28D7016AADF2}" type="presOf" srcId="{87530543-8AFF-4AD2-B0A9-B12CC55FA3EA}" destId="{10FDE14F-7AB5-499A-94DC-50CE35F58EF1}" srcOrd="0" destOrd="0" presId="urn:microsoft.com/office/officeart/2005/8/layout/hierarchy3"/>
    <dgm:cxn modelId="{8B0CEE5B-0E34-49E9-B19F-610B200D565A}" srcId="{9EF4401C-DC18-4048-923D-8AEB9845A419}" destId="{3E4B54D3-FAF4-4923-96A2-8A41C18AE7B8}" srcOrd="0" destOrd="0" parTransId="{49D8A5AA-6A40-4DA9-B25F-84BD68044BCA}" sibTransId="{616CE122-D610-4072-B63F-C5B9845E5BDB}"/>
    <dgm:cxn modelId="{C4B51EB6-1FF1-4757-9E8B-747388505B95}" srcId="{87D4CE85-A2CB-4B6A-B5A7-EA9B11A2966F}" destId="{5D225033-CD46-468C-934B-82D06EB06A13}" srcOrd="0" destOrd="0" parTransId="{6A6A59B3-35FD-457C-83C5-207E4C9A382F}" sibTransId="{54B52E80-067F-4D7B-B5D0-79EA9707E1CB}"/>
    <dgm:cxn modelId="{BC2D6B11-68D4-44B0-8A37-B8D0E8A59475}" type="presOf" srcId="{F8A8574E-9A29-4C8E-88DA-58ABF25C05D0}" destId="{01BF8817-6311-4051-8957-10446EE5C5F2}" srcOrd="0" destOrd="0" presId="urn:microsoft.com/office/officeart/2005/8/layout/hierarchy3"/>
    <dgm:cxn modelId="{5CD33FEC-8741-4CFE-A48D-4F83A1F82BA0}" type="presOf" srcId="{5D225033-CD46-468C-934B-82D06EB06A13}" destId="{5C81A203-95B9-4D4E-9247-14B0C2F8E61C}" srcOrd="1" destOrd="0" presId="urn:microsoft.com/office/officeart/2005/8/layout/hierarchy3"/>
    <dgm:cxn modelId="{0D762C1A-FC5C-4C9F-8B4B-F84D7110D7B0}" srcId="{9EF4401C-DC18-4048-923D-8AEB9845A419}" destId="{81FC3DBF-C53D-4C37-B7B8-740575D17F83}" srcOrd="1" destOrd="0" parTransId="{A4C5F381-F8E0-4BE8-85A7-05C9AD82FB21}" sibTransId="{8C1D6377-A37B-4711-8376-30CFC934C17A}"/>
    <dgm:cxn modelId="{8F0A5F88-D544-4379-B252-4B26CC8C9A29}" type="presOf" srcId="{8F3CDAEF-7BAB-433C-9C06-A991ED7A9060}" destId="{2DEA603D-ABB3-4255-9756-24D0C8343661}" srcOrd="0" destOrd="0" presId="urn:microsoft.com/office/officeart/2005/8/layout/hierarchy3"/>
    <dgm:cxn modelId="{10FAB0AF-B6F7-4D08-B8A1-6297DB5F1F95}" srcId="{5D225033-CD46-468C-934B-82D06EB06A13}" destId="{F8A8574E-9A29-4C8E-88DA-58ABF25C05D0}" srcOrd="3" destOrd="0" parTransId="{4A4FB5DE-D2DE-440A-BBA7-48B1922C5539}" sibTransId="{979DD1EE-FA73-42AD-885A-D1B3E94A67FC}"/>
    <dgm:cxn modelId="{E691F20A-01FC-4AE0-8970-E6848E501679}" type="presOf" srcId="{4A4FB5DE-D2DE-440A-BBA7-48B1922C5539}" destId="{EDE7BE4E-64D6-4ED7-8A54-D4F5A61E8D06}" srcOrd="0" destOrd="0" presId="urn:microsoft.com/office/officeart/2005/8/layout/hierarchy3"/>
    <dgm:cxn modelId="{F77B0EA7-7981-4ACC-BAB4-4F2CF783E348}" type="presOf" srcId="{94CF0798-6036-4121-8B50-08DBCA5BF24F}" destId="{A0D3E691-B379-46E5-96A9-278D04E9F6C9}" srcOrd="0" destOrd="0" presId="urn:microsoft.com/office/officeart/2005/8/layout/hierarchy3"/>
    <dgm:cxn modelId="{DF44F48E-2557-4D4D-8ED6-9195CD4EC605}" srcId="{9EF4401C-DC18-4048-923D-8AEB9845A419}" destId="{8F3CDAEF-7BAB-433C-9C06-A991ED7A9060}" srcOrd="2" destOrd="0" parTransId="{C637FDE2-2B45-480E-B3C1-25D22514A960}" sibTransId="{5783975D-ED10-4F54-9784-6070764673F9}"/>
    <dgm:cxn modelId="{B097A916-9EB9-4A40-929C-5ED8B8608E30}" type="presOf" srcId="{49D8A5AA-6A40-4DA9-B25F-84BD68044BCA}" destId="{1A126EB8-3B10-43F8-8C5C-0134A5DD9BD3}" srcOrd="0" destOrd="0" presId="urn:microsoft.com/office/officeart/2005/8/layout/hierarchy3"/>
    <dgm:cxn modelId="{BCDFD72C-0DF5-492F-800F-72F5163228D4}" srcId="{5D225033-CD46-468C-934B-82D06EB06A13}" destId="{1A5CDD1F-9584-4AA4-AEF7-5641AD3504A9}" srcOrd="0" destOrd="0" parTransId="{213B8109-0909-43D2-9985-BD2241DD477A}" sibTransId="{EDB3A9EB-A65C-4FBC-985C-89ADC1547D04}"/>
    <dgm:cxn modelId="{BCE1E8EB-30CC-4100-B298-D7BF89AA0169}" type="presOf" srcId="{9EF4401C-DC18-4048-923D-8AEB9845A419}" destId="{0F7D06F2-12F4-4730-A7A1-4A8D1C35D331}" srcOrd="0" destOrd="0" presId="urn:microsoft.com/office/officeart/2005/8/layout/hierarchy3"/>
    <dgm:cxn modelId="{26F3E354-83C7-470B-969B-FBC63D15B020}" type="presOf" srcId="{9EF4401C-DC18-4048-923D-8AEB9845A419}" destId="{8588ACFD-85A0-47E0-A56C-66234693FBAF}" srcOrd="1" destOrd="0" presId="urn:microsoft.com/office/officeart/2005/8/layout/hierarchy3"/>
    <dgm:cxn modelId="{3CA5D872-167F-412B-A972-616E3552AB56}" type="presParOf" srcId="{1D3E8539-0907-43B2-9785-50C87C65E9B0}" destId="{0DFEC5A1-E6AF-41CF-A4A7-E04A9C0A680A}" srcOrd="0" destOrd="0" presId="urn:microsoft.com/office/officeart/2005/8/layout/hierarchy3"/>
    <dgm:cxn modelId="{B3CF6528-C289-4692-B183-881AA926AB28}" type="presParOf" srcId="{0DFEC5A1-E6AF-41CF-A4A7-E04A9C0A680A}" destId="{274DF46C-F8FB-46AB-BC95-6A45D222321A}" srcOrd="0" destOrd="0" presId="urn:microsoft.com/office/officeart/2005/8/layout/hierarchy3"/>
    <dgm:cxn modelId="{E99AFB14-7626-4490-BCE3-941FC933E9CD}" type="presParOf" srcId="{274DF46C-F8FB-46AB-BC95-6A45D222321A}" destId="{88D05BA5-5E2D-4D9B-8795-460D3F933CC9}" srcOrd="0" destOrd="0" presId="urn:microsoft.com/office/officeart/2005/8/layout/hierarchy3"/>
    <dgm:cxn modelId="{1D22C0B5-C826-4529-AB79-049BA3BD27D4}" type="presParOf" srcId="{274DF46C-F8FB-46AB-BC95-6A45D222321A}" destId="{5C81A203-95B9-4D4E-9247-14B0C2F8E61C}" srcOrd="1" destOrd="0" presId="urn:microsoft.com/office/officeart/2005/8/layout/hierarchy3"/>
    <dgm:cxn modelId="{454097D5-F536-4194-A83B-EC68E0273C8A}" type="presParOf" srcId="{0DFEC5A1-E6AF-41CF-A4A7-E04A9C0A680A}" destId="{610450A7-FC4F-4DF5-A1C0-9085644ADB61}" srcOrd="1" destOrd="0" presId="urn:microsoft.com/office/officeart/2005/8/layout/hierarchy3"/>
    <dgm:cxn modelId="{67F9A826-FECE-4574-8F94-73D0D9D1E8F5}" type="presParOf" srcId="{610450A7-FC4F-4DF5-A1C0-9085644ADB61}" destId="{ACB4C8AA-C395-497C-8833-9646C95C72E7}" srcOrd="0" destOrd="0" presId="urn:microsoft.com/office/officeart/2005/8/layout/hierarchy3"/>
    <dgm:cxn modelId="{40B26389-EF31-47A0-B3B9-D028B171A165}" type="presParOf" srcId="{610450A7-FC4F-4DF5-A1C0-9085644ADB61}" destId="{22591C24-66C2-4B29-9F8D-604BAF1BF222}" srcOrd="1" destOrd="0" presId="urn:microsoft.com/office/officeart/2005/8/layout/hierarchy3"/>
    <dgm:cxn modelId="{9B225DB6-0060-4F59-80F8-9ADFC2F25468}" type="presParOf" srcId="{610450A7-FC4F-4DF5-A1C0-9085644ADB61}" destId="{68736964-6DE6-4683-96B8-1BB90923A360}" srcOrd="2" destOrd="0" presId="urn:microsoft.com/office/officeart/2005/8/layout/hierarchy3"/>
    <dgm:cxn modelId="{6128E4E7-198D-47AC-BDA6-9B63EF06EE78}" type="presParOf" srcId="{610450A7-FC4F-4DF5-A1C0-9085644ADB61}" destId="{A0D3E691-B379-46E5-96A9-278D04E9F6C9}" srcOrd="3" destOrd="0" presId="urn:microsoft.com/office/officeart/2005/8/layout/hierarchy3"/>
    <dgm:cxn modelId="{701A597F-E3C6-4C2E-A6FC-5163BC09A293}" type="presParOf" srcId="{610450A7-FC4F-4DF5-A1C0-9085644ADB61}" destId="{4B9737E5-754B-48D2-8104-72CBC9A44B57}" srcOrd="4" destOrd="0" presId="urn:microsoft.com/office/officeart/2005/8/layout/hierarchy3"/>
    <dgm:cxn modelId="{11C38BE3-776D-4EA0-817F-9C8388061841}" type="presParOf" srcId="{610450A7-FC4F-4DF5-A1C0-9085644ADB61}" destId="{10FDE14F-7AB5-499A-94DC-50CE35F58EF1}" srcOrd="5" destOrd="0" presId="urn:microsoft.com/office/officeart/2005/8/layout/hierarchy3"/>
    <dgm:cxn modelId="{ABAD7BDE-5756-4B77-9ED8-D28803FDAFA3}" type="presParOf" srcId="{610450A7-FC4F-4DF5-A1C0-9085644ADB61}" destId="{EDE7BE4E-64D6-4ED7-8A54-D4F5A61E8D06}" srcOrd="6" destOrd="0" presId="urn:microsoft.com/office/officeart/2005/8/layout/hierarchy3"/>
    <dgm:cxn modelId="{8FECD2FA-B16C-4BC1-A708-B1A870C1D934}" type="presParOf" srcId="{610450A7-FC4F-4DF5-A1C0-9085644ADB61}" destId="{01BF8817-6311-4051-8957-10446EE5C5F2}" srcOrd="7" destOrd="0" presId="urn:microsoft.com/office/officeart/2005/8/layout/hierarchy3"/>
    <dgm:cxn modelId="{381C526C-CBCE-475C-9BEF-B8F2CB612678}" type="presParOf" srcId="{1D3E8539-0907-43B2-9785-50C87C65E9B0}" destId="{0944048B-CB4C-48AE-A2F2-45D45E359399}" srcOrd="1" destOrd="0" presId="urn:microsoft.com/office/officeart/2005/8/layout/hierarchy3"/>
    <dgm:cxn modelId="{568A6C4C-180F-4CDC-BD70-0BD6488983F7}" type="presParOf" srcId="{0944048B-CB4C-48AE-A2F2-45D45E359399}" destId="{38C94427-FDC0-4ACF-A01A-082C4FEE7AE6}" srcOrd="0" destOrd="0" presId="urn:microsoft.com/office/officeart/2005/8/layout/hierarchy3"/>
    <dgm:cxn modelId="{F507EC3A-365C-4EFC-BD85-1ADC1D91FD03}" type="presParOf" srcId="{38C94427-FDC0-4ACF-A01A-082C4FEE7AE6}" destId="{0F7D06F2-12F4-4730-A7A1-4A8D1C35D331}" srcOrd="0" destOrd="0" presId="urn:microsoft.com/office/officeart/2005/8/layout/hierarchy3"/>
    <dgm:cxn modelId="{4124C4B4-1712-4328-A205-978247042CDA}" type="presParOf" srcId="{38C94427-FDC0-4ACF-A01A-082C4FEE7AE6}" destId="{8588ACFD-85A0-47E0-A56C-66234693FBAF}" srcOrd="1" destOrd="0" presId="urn:microsoft.com/office/officeart/2005/8/layout/hierarchy3"/>
    <dgm:cxn modelId="{8B137244-F49F-4134-A307-1FB8C4BF6356}" type="presParOf" srcId="{0944048B-CB4C-48AE-A2F2-45D45E359399}" destId="{422D488E-E651-48B3-B520-4BA2AC87B65B}" srcOrd="1" destOrd="0" presId="urn:microsoft.com/office/officeart/2005/8/layout/hierarchy3"/>
    <dgm:cxn modelId="{9523AD92-4D63-46D3-89D5-FE614E253736}" type="presParOf" srcId="{422D488E-E651-48B3-B520-4BA2AC87B65B}" destId="{1A126EB8-3B10-43F8-8C5C-0134A5DD9BD3}" srcOrd="0" destOrd="0" presId="urn:microsoft.com/office/officeart/2005/8/layout/hierarchy3"/>
    <dgm:cxn modelId="{8F42B886-634C-4CDF-92E6-A7609518EC0C}" type="presParOf" srcId="{422D488E-E651-48B3-B520-4BA2AC87B65B}" destId="{F42F69F0-EBEB-4F72-8C95-8EDD9B318123}" srcOrd="1" destOrd="0" presId="urn:microsoft.com/office/officeart/2005/8/layout/hierarchy3"/>
    <dgm:cxn modelId="{E1B44D36-9E23-4CB9-96A3-8A4A647E7334}" type="presParOf" srcId="{422D488E-E651-48B3-B520-4BA2AC87B65B}" destId="{14B477B6-35F8-4B65-97F8-5EDB84905121}" srcOrd="2" destOrd="0" presId="urn:microsoft.com/office/officeart/2005/8/layout/hierarchy3"/>
    <dgm:cxn modelId="{3604F0AF-0864-4899-B793-E48D938514CC}" type="presParOf" srcId="{422D488E-E651-48B3-B520-4BA2AC87B65B}" destId="{F53CF4EC-0808-4263-BBE6-F281DC4DC209}" srcOrd="3" destOrd="0" presId="urn:microsoft.com/office/officeart/2005/8/layout/hierarchy3"/>
    <dgm:cxn modelId="{294DE148-D966-46AF-89C1-ED2D1847E567}" type="presParOf" srcId="{422D488E-E651-48B3-B520-4BA2AC87B65B}" destId="{CB9545B5-B0D7-453C-B4C1-91F0C9306C00}" srcOrd="4" destOrd="0" presId="urn:microsoft.com/office/officeart/2005/8/layout/hierarchy3"/>
    <dgm:cxn modelId="{281F2664-782B-43B9-99CF-1677D0B35292}" type="presParOf" srcId="{422D488E-E651-48B3-B520-4BA2AC87B65B}" destId="{2DEA603D-ABB3-4255-9756-24D0C8343661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5B5D9A6-93CD-4689-883A-176599DB1D48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4BE78CB-4C7A-4D6E-9E10-18CA7D8ACADA}">
      <dgm:prSet phldrT="[Текст]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smtClean="0"/>
            <a:t>Накопительное </a:t>
          </a:r>
          <a:r>
            <a:rPr lang="ru-RU" dirty="0" smtClean="0"/>
            <a:t>страхование жизни</a:t>
          </a:r>
          <a:endParaRPr lang="ru-RU" dirty="0"/>
        </a:p>
      </dgm:t>
    </dgm:pt>
    <dgm:pt modelId="{DE1FB4A8-B2FA-4D3F-94F0-89AB4B423A83}" type="parTrans" cxnId="{D85799B2-B8DD-42EE-B5AE-FCD4C76A27DC}">
      <dgm:prSet/>
      <dgm:spPr/>
      <dgm:t>
        <a:bodyPr/>
        <a:lstStyle/>
        <a:p>
          <a:endParaRPr lang="ru-RU"/>
        </a:p>
      </dgm:t>
    </dgm:pt>
    <dgm:pt modelId="{4F19BE43-00CF-4B08-AF43-B55F17D5E36F}" type="sibTrans" cxnId="{D85799B2-B8DD-42EE-B5AE-FCD4C76A27DC}">
      <dgm:prSet/>
      <dgm:spPr/>
      <dgm:t>
        <a:bodyPr/>
        <a:lstStyle/>
        <a:p>
          <a:endParaRPr lang="ru-RU"/>
        </a:p>
      </dgm:t>
    </dgm:pt>
    <dgm:pt modelId="{DD7938EE-95B0-4EFC-B69C-CAF7D53D3559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dirty="0" smtClean="0"/>
            <a:t>накопительное</a:t>
          </a:r>
          <a:endParaRPr lang="ru-RU" dirty="0"/>
        </a:p>
      </dgm:t>
    </dgm:pt>
    <dgm:pt modelId="{7CCE8877-0C05-4D66-BA98-87DDCA583D8D}" type="parTrans" cxnId="{D49F4D48-9D1A-4300-8EEA-63FD5CED399C}">
      <dgm:prSet/>
      <dgm:spPr/>
      <dgm:t>
        <a:bodyPr/>
        <a:lstStyle/>
        <a:p>
          <a:endParaRPr lang="ru-RU"/>
        </a:p>
      </dgm:t>
    </dgm:pt>
    <dgm:pt modelId="{82554CB6-6136-4859-AE25-AF7A100DC41E}" type="sibTrans" cxnId="{D49F4D48-9D1A-4300-8EEA-63FD5CED399C}">
      <dgm:prSet/>
      <dgm:spPr/>
      <dgm:t>
        <a:bodyPr/>
        <a:lstStyle/>
        <a:p>
          <a:endParaRPr lang="ru-RU"/>
        </a:p>
      </dgm:t>
    </dgm:pt>
    <dgm:pt modelId="{409CB266-5B0F-44EC-AD14-09C6B322A13D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dirty="0" smtClean="0"/>
            <a:t>рентное</a:t>
          </a:r>
          <a:endParaRPr lang="ru-RU" dirty="0"/>
        </a:p>
      </dgm:t>
    </dgm:pt>
    <dgm:pt modelId="{35F97662-D74C-417F-AC3B-CDB4230BE5AD}" type="parTrans" cxnId="{1D3A9BF2-04A5-4FF9-AFC3-6C268C6F870B}">
      <dgm:prSet/>
      <dgm:spPr/>
      <dgm:t>
        <a:bodyPr/>
        <a:lstStyle/>
        <a:p>
          <a:endParaRPr lang="ru-RU"/>
        </a:p>
      </dgm:t>
    </dgm:pt>
    <dgm:pt modelId="{344ED329-650D-4FCB-B80C-ED05DD340A8F}" type="sibTrans" cxnId="{1D3A9BF2-04A5-4FF9-AFC3-6C268C6F870B}">
      <dgm:prSet/>
      <dgm:spPr/>
      <dgm:t>
        <a:bodyPr/>
        <a:lstStyle/>
        <a:p>
          <a:endParaRPr lang="ru-RU"/>
        </a:p>
      </dgm:t>
    </dgm:pt>
    <dgm:pt modelId="{5327477F-9055-49CB-835C-5EB13B6BFB15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dirty="0" smtClean="0"/>
            <a:t>пенсионное</a:t>
          </a:r>
          <a:endParaRPr lang="ru-RU" dirty="0"/>
        </a:p>
      </dgm:t>
    </dgm:pt>
    <dgm:pt modelId="{B46D0E7D-A09B-4B2C-8E61-761212D8AA5B}" type="parTrans" cxnId="{34FA6A36-0FFF-4A03-B442-2B52C679CD14}">
      <dgm:prSet/>
      <dgm:spPr/>
      <dgm:t>
        <a:bodyPr/>
        <a:lstStyle/>
        <a:p>
          <a:endParaRPr lang="ru-RU"/>
        </a:p>
      </dgm:t>
    </dgm:pt>
    <dgm:pt modelId="{F4B07D74-74DF-427E-BBE4-5A122B1BBD88}" type="sibTrans" cxnId="{34FA6A36-0FFF-4A03-B442-2B52C679CD14}">
      <dgm:prSet/>
      <dgm:spPr/>
      <dgm:t>
        <a:bodyPr/>
        <a:lstStyle/>
        <a:p>
          <a:endParaRPr lang="ru-RU"/>
        </a:p>
      </dgm:t>
    </dgm:pt>
    <dgm:pt modelId="{D9D49054-A974-4DEA-9F9F-2C436DC66BC5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dirty="0" smtClean="0"/>
            <a:t>смешанное</a:t>
          </a:r>
          <a:endParaRPr lang="ru-RU" dirty="0"/>
        </a:p>
      </dgm:t>
    </dgm:pt>
    <dgm:pt modelId="{22E88660-8CD6-4311-AABF-CF2E0F1F95AB}" type="parTrans" cxnId="{8C1839C9-382D-4D07-9D71-BF86EB8BFE86}">
      <dgm:prSet/>
      <dgm:spPr/>
      <dgm:t>
        <a:bodyPr/>
        <a:lstStyle/>
        <a:p>
          <a:endParaRPr lang="ru-RU"/>
        </a:p>
      </dgm:t>
    </dgm:pt>
    <dgm:pt modelId="{822A76A3-A798-46B2-AA4C-C8C6172299B8}" type="sibTrans" cxnId="{8C1839C9-382D-4D07-9D71-BF86EB8BFE86}">
      <dgm:prSet/>
      <dgm:spPr/>
      <dgm:t>
        <a:bodyPr/>
        <a:lstStyle/>
        <a:p>
          <a:endParaRPr lang="ru-RU"/>
        </a:p>
      </dgm:t>
    </dgm:pt>
    <dgm:pt modelId="{4C1633AD-5D2F-457B-86F9-8ACB30DD3992}" type="pres">
      <dgm:prSet presAssocID="{F5B5D9A6-93CD-4689-883A-176599DB1D48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AA31F01-0E87-4A88-A8CE-A2C8544A1BFC}" type="pres">
      <dgm:prSet presAssocID="{74BE78CB-4C7A-4D6E-9E10-18CA7D8ACADA}" presName="roof" presStyleLbl="dkBgShp" presStyleIdx="0" presStyleCnt="2"/>
      <dgm:spPr/>
      <dgm:t>
        <a:bodyPr/>
        <a:lstStyle/>
        <a:p>
          <a:endParaRPr lang="ru-RU"/>
        </a:p>
      </dgm:t>
    </dgm:pt>
    <dgm:pt modelId="{67E00524-083F-4018-8C9C-E0A3596B4298}" type="pres">
      <dgm:prSet presAssocID="{74BE78CB-4C7A-4D6E-9E10-18CA7D8ACADA}" presName="pillars" presStyleCnt="0"/>
      <dgm:spPr/>
    </dgm:pt>
    <dgm:pt modelId="{022F6A00-3A3F-4EF7-95E0-507D18B1B1C4}" type="pres">
      <dgm:prSet presAssocID="{74BE78CB-4C7A-4D6E-9E10-18CA7D8ACADA}" presName="pillar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73FB27-B8CE-490D-B4D0-DCEF2D948F59}" type="pres">
      <dgm:prSet presAssocID="{D9D49054-A974-4DEA-9F9F-2C436DC66BC5}" presName="pillar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684019-9774-4FE0-8945-CDF477BB4B98}" type="pres">
      <dgm:prSet presAssocID="{409CB266-5B0F-44EC-AD14-09C6B322A13D}" presName="pillar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93D7A5-CBDC-4974-A71F-3AB24766CC0F}" type="pres">
      <dgm:prSet presAssocID="{5327477F-9055-49CB-835C-5EB13B6BFB15}" presName="pillar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E5DB18-4451-4366-9EFD-6381D39DFCDB}" type="pres">
      <dgm:prSet presAssocID="{74BE78CB-4C7A-4D6E-9E10-18CA7D8ACADA}" presName="base" presStyleLbl="dkBgShp" presStyleIdx="1" presStyleCnt="2"/>
      <dgm:spPr>
        <a:noFill/>
      </dgm:spPr>
      <dgm:t>
        <a:bodyPr/>
        <a:lstStyle/>
        <a:p>
          <a:endParaRPr lang="ru-RU"/>
        </a:p>
      </dgm:t>
    </dgm:pt>
  </dgm:ptLst>
  <dgm:cxnLst>
    <dgm:cxn modelId="{37D579DC-0F92-4EBD-BD59-538DC9A10364}" type="presOf" srcId="{DD7938EE-95B0-4EFC-B69C-CAF7D53D3559}" destId="{022F6A00-3A3F-4EF7-95E0-507D18B1B1C4}" srcOrd="0" destOrd="0" presId="urn:microsoft.com/office/officeart/2005/8/layout/hList3"/>
    <dgm:cxn modelId="{8C1839C9-382D-4D07-9D71-BF86EB8BFE86}" srcId="{74BE78CB-4C7A-4D6E-9E10-18CA7D8ACADA}" destId="{D9D49054-A974-4DEA-9F9F-2C436DC66BC5}" srcOrd="1" destOrd="0" parTransId="{22E88660-8CD6-4311-AABF-CF2E0F1F95AB}" sibTransId="{822A76A3-A798-46B2-AA4C-C8C6172299B8}"/>
    <dgm:cxn modelId="{0ADB2FA9-8AB7-4541-A866-9CEDEAAB30F6}" type="presOf" srcId="{409CB266-5B0F-44EC-AD14-09C6B322A13D}" destId="{F0684019-9774-4FE0-8945-CDF477BB4B98}" srcOrd="0" destOrd="0" presId="urn:microsoft.com/office/officeart/2005/8/layout/hList3"/>
    <dgm:cxn modelId="{F9CCD166-FEAC-4C73-9329-FED590A4B9D5}" type="presOf" srcId="{F5B5D9A6-93CD-4689-883A-176599DB1D48}" destId="{4C1633AD-5D2F-457B-86F9-8ACB30DD3992}" srcOrd="0" destOrd="0" presId="urn:microsoft.com/office/officeart/2005/8/layout/hList3"/>
    <dgm:cxn modelId="{1D3A9BF2-04A5-4FF9-AFC3-6C268C6F870B}" srcId="{74BE78CB-4C7A-4D6E-9E10-18CA7D8ACADA}" destId="{409CB266-5B0F-44EC-AD14-09C6B322A13D}" srcOrd="2" destOrd="0" parTransId="{35F97662-D74C-417F-AC3B-CDB4230BE5AD}" sibTransId="{344ED329-650D-4FCB-B80C-ED05DD340A8F}"/>
    <dgm:cxn modelId="{D49F4D48-9D1A-4300-8EEA-63FD5CED399C}" srcId="{74BE78CB-4C7A-4D6E-9E10-18CA7D8ACADA}" destId="{DD7938EE-95B0-4EFC-B69C-CAF7D53D3559}" srcOrd="0" destOrd="0" parTransId="{7CCE8877-0C05-4D66-BA98-87DDCA583D8D}" sibTransId="{82554CB6-6136-4859-AE25-AF7A100DC41E}"/>
    <dgm:cxn modelId="{BB027E57-F183-4607-867B-ACF59640D59C}" type="presOf" srcId="{D9D49054-A974-4DEA-9F9F-2C436DC66BC5}" destId="{3373FB27-B8CE-490D-B4D0-DCEF2D948F59}" srcOrd="0" destOrd="0" presId="urn:microsoft.com/office/officeart/2005/8/layout/hList3"/>
    <dgm:cxn modelId="{3EE48F71-EE37-42C1-9877-E8A6EBEB7985}" type="presOf" srcId="{74BE78CB-4C7A-4D6E-9E10-18CA7D8ACADA}" destId="{0AA31F01-0E87-4A88-A8CE-A2C8544A1BFC}" srcOrd="0" destOrd="0" presId="urn:microsoft.com/office/officeart/2005/8/layout/hList3"/>
    <dgm:cxn modelId="{34FA6A36-0FFF-4A03-B442-2B52C679CD14}" srcId="{74BE78CB-4C7A-4D6E-9E10-18CA7D8ACADA}" destId="{5327477F-9055-49CB-835C-5EB13B6BFB15}" srcOrd="3" destOrd="0" parTransId="{B46D0E7D-A09B-4B2C-8E61-761212D8AA5B}" sibTransId="{F4B07D74-74DF-427E-BBE4-5A122B1BBD88}"/>
    <dgm:cxn modelId="{9B8ED89B-40B5-4FF1-8D2F-54CAF8EA4F56}" type="presOf" srcId="{5327477F-9055-49CB-835C-5EB13B6BFB15}" destId="{DC93D7A5-CBDC-4974-A71F-3AB24766CC0F}" srcOrd="0" destOrd="0" presId="urn:microsoft.com/office/officeart/2005/8/layout/hList3"/>
    <dgm:cxn modelId="{D85799B2-B8DD-42EE-B5AE-FCD4C76A27DC}" srcId="{F5B5D9A6-93CD-4689-883A-176599DB1D48}" destId="{74BE78CB-4C7A-4D6E-9E10-18CA7D8ACADA}" srcOrd="0" destOrd="0" parTransId="{DE1FB4A8-B2FA-4D3F-94F0-89AB4B423A83}" sibTransId="{4F19BE43-00CF-4B08-AF43-B55F17D5E36F}"/>
    <dgm:cxn modelId="{006D0ACE-202E-4E5A-8ED2-B22CD87FA3B3}" type="presParOf" srcId="{4C1633AD-5D2F-457B-86F9-8ACB30DD3992}" destId="{0AA31F01-0E87-4A88-A8CE-A2C8544A1BFC}" srcOrd="0" destOrd="0" presId="urn:microsoft.com/office/officeart/2005/8/layout/hList3"/>
    <dgm:cxn modelId="{62821BA7-2D1B-4740-8254-CE6F824C2945}" type="presParOf" srcId="{4C1633AD-5D2F-457B-86F9-8ACB30DD3992}" destId="{67E00524-083F-4018-8C9C-E0A3596B4298}" srcOrd="1" destOrd="0" presId="urn:microsoft.com/office/officeart/2005/8/layout/hList3"/>
    <dgm:cxn modelId="{3BEFAD09-A7F3-49CB-82EB-959D5DBF485F}" type="presParOf" srcId="{67E00524-083F-4018-8C9C-E0A3596B4298}" destId="{022F6A00-3A3F-4EF7-95E0-507D18B1B1C4}" srcOrd="0" destOrd="0" presId="urn:microsoft.com/office/officeart/2005/8/layout/hList3"/>
    <dgm:cxn modelId="{F7B51B85-C32C-4C7D-8BA7-784E29294F4F}" type="presParOf" srcId="{67E00524-083F-4018-8C9C-E0A3596B4298}" destId="{3373FB27-B8CE-490D-B4D0-DCEF2D948F59}" srcOrd="1" destOrd="0" presId="urn:microsoft.com/office/officeart/2005/8/layout/hList3"/>
    <dgm:cxn modelId="{1486C25C-B168-4BD9-B5DE-CCC81E19B001}" type="presParOf" srcId="{67E00524-083F-4018-8C9C-E0A3596B4298}" destId="{F0684019-9774-4FE0-8945-CDF477BB4B98}" srcOrd="2" destOrd="0" presId="urn:microsoft.com/office/officeart/2005/8/layout/hList3"/>
    <dgm:cxn modelId="{76C86B27-451F-402B-9138-DE753BDA1CAE}" type="presParOf" srcId="{67E00524-083F-4018-8C9C-E0A3596B4298}" destId="{DC93D7A5-CBDC-4974-A71F-3AB24766CC0F}" srcOrd="3" destOrd="0" presId="urn:microsoft.com/office/officeart/2005/8/layout/hList3"/>
    <dgm:cxn modelId="{1075C909-1C84-4CF0-8ED7-F9D738DA25CD}" type="presParOf" srcId="{4C1633AD-5D2F-457B-86F9-8ACB30DD3992}" destId="{FFE5DB18-4451-4366-9EFD-6381D39DFCDB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B92B3CD-C2AA-4BEA-8563-0CD9E82847EF}" type="doc">
      <dgm:prSet loTypeId="urn:microsoft.com/office/officeart/2005/8/layout/h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CF1A6042-0273-4A20-92D8-96F0A325CD81}">
      <dgm:prSet phldrT="[Текст]"/>
      <dgm:spPr/>
      <dgm:t>
        <a:bodyPr/>
        <a:lstStyle/>
        <a:p>
          <a:r>
            <a:rPr lang="ru-RU" dirty="0" smtClean="0"/>
            <a:t>Доходность акции складывается из двух показателей: </a:t>
          </a:r>
          <a:endParaRPr lang="ru-RU" dirty="0"/>
        </a:p>
      </dgm:t>
    </dgm:pt>
    <dgm:pt modelId="{4D18A942-BB17-47A6-80FF-5818D27B21F3}" type="parTrans" cxnId="{25E7E48A-B371-4655-84CE-50BA0C71F8FA}">
      <dgm:prSet/>
      <dgm:spPr/>
      <dgm:t>
        <a:bodyPr/>
        <a:lstStyle/>
        <a:p>
          <a:endParaRPr lang="ru-RU"/>
        </a:p>
      </dgm:t>
    </dgm:pt>
    <dgm:pt modelId="{DDF8A79F-88E2-4694-A698-283EEC677641}" type="sibTrans" cxnId="{25E7E48A-B371-4655-84CE-50BA0C71F8FA}">
      <dgm:prSet/>
      <dgm:spPr/>
      <dgm:t>
        <a:bodyPr/>
        <a:lstStyle/>
        <a:p>
          <a:endParaRPr lang="ru-RU"/>
        </a:p>
      </dgm:t>
    </dgm:pt>
    <dgm:pt modelId="{DA7149E4-8B62-48BB-86B5-D5107A1D04BB}">
      <dgm:prSet phldrT="[Текст]"/>
      <dgm:spPr/>
      <dgm:t>
        <a:bodyPr/>
        <a:lstStyle/>
        <a:p>
          <a:pPr algn="l"/>
          <a:r>
            <a:rPr lang="ru-RU" dirty="0" smtClean="0"/>
            <a:t>Изменение рыночной цены акции между датами её покупки и продажи.</a:t>
          </a:r>
          <a:endParaRPr lang="ru-RU" dirty="0"/>
        </a:p>
      </dgm:t>
    </dgm:pt>
    <dgm:pt modelId="{1A39A8B6-834C-48CB-B54E-D85DF5B58A23}" type="parTrans" cxnId="{391C2112-D174-49BC-A875-D70DFFD46280}">
      <dgm:prSet/>
      <dgm:spPr/>
      <dgm:t>
        <a:bodyPr/>
        <a:lstStyle/>
        <a:p>
          <a:endParaRPr lang="ru-RU"/>
        </a:p>
      </dgm:t>
    </dgm:pt>
    <dgm:pt modelId="{F2F1A655-D297-4759-9CE6-D8FDE342241A}" type="sibTrans" cxnId="{391C2112-D174-49BC-A875-D70DFFD46280}">
      <dgm:prSet/>
      <dgm:spPr/>
      <dgm:t>
        <a:bodyPr/>
        <a:lstStyle/>
        <a:p>
          <a:endParaRPr lang="ru-RU"/>
        </a:p>
      </dgm:t>
    </dgm:pt>
    <dgm:pt modelId="{3E3C705A-F21F-4967-980C-558150B74B4A}">
      <dgm:prSet phldrT="[Текст]"/>
      <dgm:spPr/>
      <dgm:t>
        <a:bodyPr/>
        <a:lstStyle/>
        <a:p>
          <a:pPr algn="l"/>
          <a:r>
            <a:rPr lang="ru-RU" dirty="0" smtClean="0"/>
            <a:t>Дивиденды</a:t>
          </a:r>
          <a:endParaRPr lang="ru-RU" dirty="0"/>
        </a:p>
      </dgm:t>
    </dgm:pt>
    <dgm:pt modelId="{158AC0B5-3E3A-4A39-93C7-62112DF866B6}" type="parTrans" cxnId="{DE50E004-9EC2-481C-8F60-780D4D1E7F27}">
      <dgm:prSet/>
      <dgm:spPr/>
      <dgm:t>
        <a:bodyPr/>
        <a:lstStyle/>
        <a:p>
          <a:endParaRPr lang="ru-RU"/>
        </a:p>
      </dgm:t>
    </dgm:pt>
    <dgm:pt modelId="{C77F5C96-5182-49CD-B263-9BCB5FA0EEEF}" type="sibTrans" cxnId="{DE50E004-9EC2-481C-8F60-780D4D1E7F27}">
      <dgm:prSet/>
      <dgm:spPr/>
      <dgm:t>
        <a:bodyPr/>
        <a:lstStyle/>
        <a:p>
          <a:endParaRPr lang="ru-RU"/>
        </a:p>
      </dgm:t>
    </dgm:pt>
    <dgm:pt modelId="{8E5501A5-85CE-408D-BC29-3F2EB5C8C2CB}">
      <dgm:prSet phldrT="[Текст]"/>
      <dgm:spPr/>
      <dgm:t>
        <a:bodyPr/>
        <a:lstStyle/>
        <a:p>
          <a:r>
            <a:rPr lang="ru-RU" dirty="0" smtClean="0"/>
            <a:t>Доходность облигации складывается из двух показателей:</a:t>
          </a:r>
          <a:endParaRPr lang="ru-RU" dirty="0"/>
        </a:p>
      </dgm:t>
    </dgm:pt>
    <dgm:pt modelId="{95CE6772-1A4F-40AB-9F8B-667A22090FCA}" type="parTrans" cxnId="{298D7FAC-5E13-43DE-9B84-1A53B514F867}">
      <dgm:prSet/>
      <dgm:spPr/>
      <dgm:t>
        <a:bodyPr/>
        <a:lstStyle/>
        <a:p>
          <a:endParaRPr lang="ru-RU"/>
        </a:p>
      </dgm:t>
    </dgm:pt>
    <dgm:pt modelId="{13E8300F-BD30-4979-94A5-3F1E09FF1922}" type="sibTrans" cxnId="{298D7FAC-5E13-43DE-9B84-1A53B514F867}">
      <dgm:prSet/>
      <dgm:spPr/>
      <dgm:t>
        <a:bodyPr/>
        <a:lstStyle/>
        <a:p>
          <a:endParaRPr lang="ru-RU"/>
        </a:p>
      </dgm:t>
    </dgm:pt>
    <dgm:pt modelId="{2C536DAA-FA50-4CA6-8157-6979838B1351}">
      <dgm:prSet phldrT="[Текст]"/>
      <dgm:spPr/>
      <dgm:t>
        <a:bodyPr/>
        <a:lstStyle/>
        <a:p>
          <a:pPr algn="l"/>
          <a:r>
            <a:rPr lang="ru-RU" dirty="0" smtClean="0"/>
            <a:t> Изменение курса.</a:t>
          </a:r>
          <a:endParaRPr lang="ru-RU" dirty="0"/>
        </a:p>
      </dgm:t>
    </dgm:pt>
    <dgm:pt modelId="{17DCC296-A856-447A-828A-BDB745E2A63A}" type="parTrans" cxnId="{1FD03422-1B63-4742-BB6A-BF73E0FC42EE}">
      <dgm:prSet/>
      <dgm:spPr/>
      <dgm:t>
        <a:bodyPr/>
        <a:lstStyle/>
        <a:p>
          <a:endParaRPr lang="ru-RU"/>
        </a:p>
      </dgm:t>
    </dgm:pt>
    <dgm:pt modelId="{4B610512-C701-4906-8BB8-C1D74D23B723}" type="sibTrans" cxnId="{1FD03422-1B63-4742-BB6A-BF73E0FC42EE}">
      <dgm:prSet/>
      <dgm:spPr/>
      <dgm:t>
        <a:bodyPr/>
        <a:lstStyle/>
        <a:p>
          <a:endParaRPr lang="ru-RU"/>
        </a:p>
      </dgm:t>
    </dgm:pt>
    <dgm:pt modelId="{D1C10E9D-4E5A-453D-93F1-4D6E9EF7D2F8}">
      <dgm:prSet phldrT="[Текст]"/>
      <dgm:spPr/>
      <dgm:t>
        <a:bodyPr/>
        <a:lstStyle/>
        <a:p>
          <a:pPr algn="l"/>
          <a:r>
            <a:rPr lang="ru-RU" dirty="0" smtClean="0"/>
            <a:t> Периодически выплачиваемый процентный доход.</a:t>
          </a:r>
          <a:endParaRPr lang="ru-RU" dirty="0"/>
        </a:p>
      </dgm:t>
    </dgm:pt>
    <dgm:pt modelId="{9FBF6545-4C20-4DC0-8D8B-E5691999A277}" type="parTrans" cxnId="{9BC07B04-3B6F-47FF-8212-61061BFC73C9}">
      <dgm:prSet/>
      <dgm:spPr/>
      <dgm:t>
        <a:bodyPr/>
        <a:lstStyle/>
        <a:p>
          <a:endParaRPr lang="ru-RU"/>
        </a:p>
      </dgm:t>
    </dgm:pt>
    <dgm:pt modelId="{24CCCE31-70F5-4205-BC27-9DB80EC7874D}" type="sibTrans" cxnId="{9BC07B04-3B6F-47FF-8212-61061BFC73C9}">
      <dgm:prSet/>
      <dgm:spPr/>
      <dgm:t>
        <a:bodyPr/>
        <a:lstStyle/>
        <a:p>
          <a:endParaRPr lang="ru-RU"/>
        </a:p>
      </dgm:t>
    </dgm:pt>
    <dgm:pt modelId="{A5F94CB9-BEE7-4FBB-A5F9-F494DF5B9AF0}" type="pres">
      <dgm:prSet presAssocID="{FB92B3CD-C2AA-4BEA-8563-0CD9E82847EF}" presName="Name0" presStyleCnt="0">
        <dgm:presLayoutVars>
          <dgm:dir/>
          <dgm:animLvl val="lvl"/>
          <dgm:resizeHandles val="exact"/>
        </dgm:presLayoutVars>
      </dgm:prSet>
      <dgm:spPr/>
    </dgm:pt>
    <dgm:pt modelId="{66A80BE8-C0FE-4575-B7A3-0E54C39820D8}" type="pres">
      <dgm:prSet presAssocID="{CF1A6042-0273-4A20-92D8-96F0A325CD81}" presName="composite" presStyleCnt="0"/>
      <dgm:spPr/>
    </dgm:pt>
    <dgm:pt modelId="{2F2C8BE6-5FBC-4F7B-8C29-3D31BC908043}" type="pres">
      <dgm:prSet presAssocID="{CF1A6042-0273-4A20-92D8-96F0A325CD81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ECCD6D-9332-4CE2-A78F-0C294242D126}" type="pres">
      <dgm:prSet presAssocID="{CF1A6042-0273-4A20-92D8-96F0A325CD81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ED4036-2B54-4A2D-A49C-2A6EE14E3076}" type="pres">
      <dgm:prSet presAssocID="{DDF8A79F-88E2-4694-A698-283EEC677641}" presName="space" presStyleCnt="0"/>
      <dgm:spPr/>
    </dgm:pt>
    <dgm:pt modelId="{4468EFE1-6C59-4397-BD32-0A5E677A20AD}" type="pres">
      <dgm:prSet presAssocID="{8E5501A5-85CE-408D-BC29-3F2EB5C8C2CB}" presName="composite" presStyleCnt="0"/>
      <dgm:spPr/>
    </dgm:pt>
    <dgm:pt modelId="{B5BCD75C-327B-4483-85B3-E37BF949CB50}" type="pres">
      <dgm:prSet presAssocID="{8E5501A5-85CE-408D-BC29-3F2EB5C8C2CB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730CC-F964-4086-81AA-121491F40A2F}" type="pres">
      <dgm:prSet presAssocID="{8E5501A5-85CE-408D-BC29-3F2EB5C8C2CB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E903F86-6C25-4375-91B4-8366604AE779}" type="presOf" srcId="{2C536DAA-FA50-4CA6-8157-6979838B1351}" destId="{E7B730CC-F964-4086-81AA-121491F40A2F}" srcOrd="0" destOrd="0" presId="urn:microsoft.com/office/officeart/2005/8/layout/hList1"/>
    <dgm:cxn modelId="{25E7E48A-B371-4655-84CE-50BA0C71F8FA}" srcId="{FB92B3CD-C2AA-4BEA-8563-0CD9E82847EF}" destId="{CF1A6042-0273-4A20-92D8-96F0A325CD81}" srcOrd="0" destOrd="0" parTransId="{4D18A942-BB17-47A6-80FF-5818D27B21F3}" sibTransId="{DDF8A79F-88E2-4694-A698-283EEC677641}"/>
    <dgm:cxn modelId="{C1F2DB0A-4DF3-4EAA-AC15-43935A636426}" type="presOf" srcId="{D1C10E9D-4E5A-453D-93F1-4D6E9EF7D2F8}" destId="{E7B730CC-F964-4086-81AA-121491F40A2F}" srcOrd="0" destOrd="1" presId="urn:microsoft.com/office/officeart/2005/8/layout/hList1"/>
    <dgm:cxn modelId="{9BC07B04-3B6F-47FF-8212-61061BFC73C9}" srcId="{8E5501A5-85CE-408D-BC29-3F2EB5C8C2CB}" destId="{D1C10E9D-4E5A-453D-93F1-4D6E9EF7D2F8}" srcOrd="1" destOrd="0" parTransId="{9FBF6545-4C20-4DC0-8D8B-E5691999A277}" sibTransId="{24CCCE31-70F5-4205-BC27-9DB80EC7874D}"/>
    <dgm:cxn modelId="{391C2112-D174-49BC-A875-D70DFFD46280}" srcId="{CF1A6042-0273-4A20-92D8-96F0A325CD81}" destId="{DA7149E4-8B62-48BB-86B5-D5107A1D04BB}" srcOrd="0" destOrd="0" parTransId="{1A39A8B6-834C-48CB-B54E-D85DF5B58A23}" sibTransId="{F2F1A655-D297-4759-9CE6-D8FDE342241A}"/>
    <dgm:cxn modelId="{40F7E5AD-C372-456D-BD0E-5C7B85A04817}" type="presOf" srcId="{8E5501A5-85CE-408D-BC29-3F2EB5C8C2CB}" destId="{B5BCD75C-327B-4483-85B3-E37BF949CB50}" srcOrd="0" destOrd="0" presId="urn:microsoft.com/office/officeart/2005/8/layout/hList1"/>
    <dgm:cxn modelId="{DE50E004-9EC2-481C-8F60-780D4D1E7F27}" srcId="{CF1A6042-0273-4A20-92D8-96F0A325CD81}" destId="{3E3C705A-F21F-4967-980C-558150B74B4A}" srcOrd="1" destOrd="0" parTransId="{158AC0B5-3E3A-4A39-93C7-62112DF866B6}" sibTransId="{C77F5C96-5182-49CD-B263-9BCB5FA0EEEF}"/>
    <dgm:cxn modelId="{2E97E318-3CD9-4772-98FE-6DC629CE8EDC}" type="presOf" srcId="{FB92B3CD-C2AA-4BEA-8563-0CD9E82847EF}" destId="{A5F94CB9-BEE7-4FBB-A5F9-F494DF5B9AF0}" srcOrd="0" destOrd="0" presId="urn:microsoft.com/office/officeart/2005/8/layout/hList1"/>
    <dgm:cxn modelId="{B3525420-8DBC-49AB-85C5-C17739905ABF}" type="presOf" srcId="{DA7149E4-8B62-48BB-86B5-D5107A1D04BB}" destId="{5CECCD6D-9332-4CE2-A78F-0C294242D126}" srcOrd="0" destOrd="0" presId="urn:microsoft.com/office/officeart/2005/8/layout/hList1"/>
    <dgm:cxn modelId="{A5BC5584-1BFE-4429-98B7-870184D77C53}" type="presOf" srcId="{CF1A6042-0273-4A20-92D8-96F0A325CD81}" destId="{2F2C8BE6-5FBC-4F7B-8C29-3D31BC908043}" srcOrd="0" destOrd="0" presId="urn:microsoft.com/office/officeart/2005/8/layout/hList1"/>
    <dgm:cxn modelId="{298D7FAC-5E13-43DE-9B84-1A53B514F867}" srcId="{FB92B3CD-C2AA-4BEA-8563-0CD9E82847EF}" destId="{8E5501A5-85CE-408D-BC29-3F2EB5C8C2CB}" srcOrd="1" destOrd="0" parTransId="{95CE6772-1A4F-40AB-9F8B-667A22090FCA}" sibTransId="{13E8300F-BD30-4979-94A5-3F1E09FF1922}"/>
    <dgm:cxn modelId="{1FD03422-1B63-4742-BB6A-BF73E0FC42EE}" srcId="{8E5501A5-85CE-408D-BC29-3F2EB5C8C2CB}" destId="{2C536DAA-FA50-4CA6-8157-6979838B1351}" srcOrd="0" destOrd="0" parTransId="{17DCC296-A856-447A-828A-BDB745E2A63A}" sibTransId="{4B610512-C701-4906-8BB8-C1D74D23B723}"/>
    <dgm:cxn modelId="{09860389-15F2-46D4-97F5-86483392BE9D}" type="presOf" srcId="{3E3C705A-F21F-4967-980C-558150B74B4A}" destId="{5CECCD6D-9332-4CE2-A78F-0C294242D126}" srcOrd="0" destOrd="1" presId="urn:microsoft.com/office/officeart/2005/8/layout/hList1"/>
    <dgm:cxn modelId="{6957BF6F-4172-4BB2-A38C-142A67DD0644}" type="presParOf" srcId="{A5F94CB9-BEE7-4FBB-A5F9-F494DF5B9AF0}" destId="{66A80BE8-C0FE-4575-B7A3-0E54C39820D8}" srcOrd="0" destOrd="0" presId="urn:microsoft.com/office/officeart/2005/8/layout/hList1"/>
    <dgm:cxn modelId="{C5370CC3-CC94-4710-A83B-2662F9C65527}" type="presParOf" srcId="{66A80BE8-C0FE-4575-B7A3-0E54C39820D8}" destId="{2F2C8BE6-5FBC-4F7B-8C29-3D31BC908043}" srcOrd="0" destOrd="0" presId="urn:microsoft.com/office/officeart/2005/8/layout/hList1"/>
    <dgm:cxn modelId="{A72E66C2-B817-4D3A-8DAE-BEA1FD64FCC2}" type="presParOf" srcId="{66A80BE8-C0FE-4575-B7A3-0E54C39820D8}" destId="{5CECCD6D-9332-4CE2-A78F-0C294242D126}" srcOrd="1" destOrd="0" presId="urn:microsoft.com/office/officeart/2005/8/layout/hList1"/>
    <dgm:cxn modelId="{052B94CF-1865-486C-98CD-4BDC6C5D691B}" type="presParOf" srcId="{A5F94CB9-BEE7-4FBB-A5F9-F494DF5B9AF0}" destId="{11ED4036-2B54-4A2D-A49C-2A6EE14E3076}" srcOrd="1" destOrd="0" presId="urn:microsoft.com/office/officeart/2005/8/layout/hList1"/>
    <dgm:cxn modelId="{E93AFB22-E2A6-461B-A62E-ED9D7F318330}" type="presParOf" srcId="{A5F94CB9-BEE7-4FBB-A5F9-F494DF5B9AF0}" destId="{4468EFE1-6C59-4397-BD32-0A5E677A20AD}" srcOrd="2" destOrd="0" presId="urn:microsoft.com/office/officeart/2005/8/layout/hList1"/>
    <dgm:cxn modelId="{AFA5B031-189F-4D09-A5BA-6BF0EA8BD890}" type="presParOf" srcId="{4468EFE1-6C59-4397-BD32-0A5E677A20AD}" destId="{B5BCD75C-327B-4483-85B3-E37BF949CB50}" srcOrd="0" destOrd="0" presId="urn:microsoft.com/office/officeart/2005/8/layout/hList1"/>
    <dgm:cxn modelId="{D87BED50-91CF-41C1-968A-C36715E10060}" type="presParOf" srcId="{4468EFE1-6C59-4397-BD32-0A5E677A20AD}" destId="{E7B730CC-F964-4086-81AA-121491F40A2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3540CD0-30BB-4C32-B609-D1F7F63FABAE}" type="doc">
      <dgm:prSet loTypeId="urn:microsoft.com/office/officeart/2005/8/layout/matrix1" loCatId="matrix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3F976200-54E9-4655-B9A4-461235191293}">
      <dgm:prSet phldrT="[Текст]" custT="1"/>
      <dgm:spPr/>
      <dgm:t>
        <a:bodyPr/>
        <a:lstStyle/>
        <a:p>
          <a:r>
            <a:rPr lang="ru-RU" sz="2800" b="1" dirty="0" smtClean="0"/>
            <a:t>Диверсификации рисков </a:t>
          </a:r>
          <a:endParaRPr lang="ru-RU" sz="2800" b="1" dirty="0"/>
        </a:p>
      </dgm:t>
    </dgm:pt>
    <dgm:pt modelId="{1A71F289-49BD-49E3-A733-D6F271762D2C}" type="parTrans" cxnId="{E48DD76D-2848-481A-9726-5B801AB7E3F6}">
      <dgm:prSet/>
      <dgm:spPr/>
      <dgm:t>
        <a:bodyPr/>
        <a:lstStyle/>
        <a:p>
          <a:endParaRPr lang="ru-RU"/>
        </a:p>
      </dgm:t>
    </dgm:pt>
    <dgm:pt modelId="{26FC3F74-C3E0-4A73-A622-9B4848F089FC}" type="sibTrans" cxnId="{E48DD76D-2848-481A-9726-5B801AB7E3F6}">
      <dgm:prSet/>
      <dgm:spPr/>
      <dgm:t>
        <a:bodyPr/>
        <a:lstStyle/>
        <a:p>
          <a:endParaRPr lang="ru-RU"/>
        </a:p>
      </dgm:t>
    </dgm:pt>
    <dgm:pt modelId="{104F8E7F-4C80-4AA8-809B-0ECA80DABE98}">
      <dgm:prSet phldrT="[Текст]" custT="1"/>
      <dgm:spPr/>
      <dgm:t>
        <a:bodyPr/>
        <a:lstStyle/>
        <a:p>
          <a:r>
            <a:rPr lang="ru-RU" sz="3200" dirty="0" smtClean="0"/>
            <a:t>Видовая</a:t>
          </a:r>
          <a:endParaRPr lang="ru-RU" sz="3200" dirty="0"/>
        </a:p>
      </dgm:t>
    </dgm:pt>
    <dgm:pt modelId="{E0D523C1-A13F-4A2B-A41C-F9077D4E05BF}" type="parTrans" cxnId="{6A8CA35F-B90B-437F-9B68-3D4647AB58E1}">
      <dgm:prSet/>
      <dgm:spPr/>
      <dgm:t>
        <a:bodyPr/>
        <a:lstStyle/>
        <a:p>
          <a:endParaRPr lang="ru-RU"/>
        </a:p>
      </dgm:t>
    </dgm:pt>
    <dgm:pt modelId="{86BEBAA5-AF1B-4305-A168-CF798385D1C0}" type="sibTrans" cxnId="{6A8CA35F-B90B-437F-9B68-3D4647AB58E1}">
      <dgm:prSet/>
      <dgm:spPr/>
      <dgm:t>
        <a:bodyPr/>
        <a:lstStyle/>
        <a:p>
          <a:endParaRPr lang="ru-RU"/>
        </a:p>
      </dgm:t>
    </dgm:pt>
    <dgm:pt modelId="{CC5821D2-D5EC-4B62-89AF-D43209083AC7}">
      <dgm:prSet phldrT="[Текст]" custT="1"/>
      <dgm:spPr/>
      <dgm:t>
        <a:bodyPr/>
        <a:lstStyle/>
        <a:p>
          <a:r>
            <a:rPr lang="ru-RU" sz="3200" dirty="0" smtClean="0"/>
            <a:t>Инструментальная</a:t>
          </a:r>
          <a:endParaRPr lang="ru-RU" sz="3200" dirty="0"/>
        </a:p>
      </dgm:t>
    </dgm:pt>
    <dgm:pt modelId="{7EF316B0-151C-403B-843E-25BEF32645B8}" type="parTrans" cxnId="{E9AE6471-87AF-4C46-AC49-AEB879262283}">
      <dgm:prSet/>
      <dgm:spPr/>
      <dgm:t>
        <a:bodyPr/>
        <a:lstStyle/>
        <a:p>
          <a:endParaRPr lang="ru-RU"/>
        </a:p>
      </dgm:t>
    </dgm:pt>
    <dgm:pt modelId="{711BEA80-945C-436F-BA8C-593836FBD460}" type="sibTrans" cxnId="{E9AE6471-87AF-4C46-AC49-AEB879262283}">
      <dgm:prSet/>
      <dgm:spPr/>
      <dgm:t>
        <a:bodyPr/>
        <a:lstStyle/>
        <a:p>
          <a:endParaRPr lang="ru-RU"/>
        </a:p>
      </dgm:t>
    </dgm:pt>
    <dgm:pt modelId="{7C01426B-879C-47ED-9D4F-DD86BEB48F3C}">
      <dgm:prSet phldrT="[Текст]" custT="1"/>
      <dgm:spPr/>
      <dgm:t>
        <a:bodyPr/>
        <a:lstStyle/>
        <a:p>
          <a:r>
            <a:rPr lang="ru-RU" sz="3200" dirty="0" smtClean="0"/>
            <a:t>Валютная </a:t>
          </a:r>
          <a:endParaRPr lang="ru-RU" sz="3200" dirty="0"/>
        </a:p>
      </dgm:t>
    </dgm:pt>
    <dgm:pt modelId="{5D93F982-A1BE-4482-9F5E-01F8F5B89698}" type="parTrans" cxnId="{308BA38C-68FF-476C-8058-1FEEF3C92600}">
      <dgm:prSet/>
      <dgm:spPr/>
      <dgm:t>
        <a:bodyPr/>
        <a:lstStyle/>
        <a:p>
          <a:endParaRPr lang="ru-RU"/>
        </a:p>
      </dgm:t>
    </dgm:pt>
    <dgm:pt modelId="{90F207A3-0CA2-42C6-9C99-7AD628F0450F}" type="sibTrans" cxnId="{308BA38C-68FF-476C-8058-1FEEF3C92600}">
      <dgm:prSet/>
      <dgm:spPr/>
      <dgm:t>
        <a:bodyPr/>
        <a:lstStyle/>
        <a:p>
          <a:endParaRPr lang="ru-RU"/>
        </a:p>
      </dgm:t>
    </dgm:pt>
    <dgm:pt modelId="{00F8506F-5E3A-4D6A-BA4E-F52EA2423E09}">
      <dgm:prSet phldrT="[Текст]" custT="1"/>
      <dgm:spPr/>
      <dgm:t>
        <a:bodyPr/>
        <a:lstStyle/>
        <a:p>
          <a:r>
            <a:rPr lang="ru-RU" sz="3200" dirty="0" smtClean="0"/>
            <a:t>Институциональная</a:t>
          </a:r>
          <a:endParaRPr lang="ru-RU" sz="3200" dirty="0"/>
        </a:p>
      </dgm:t>
    </dgm:pt>
    <dgm:pt modelId="{91DD64A0-9F0B-4710-9000-1CD137ADA951}" type="parTrans" cxnId="{4322C130-BEA0-4908-A961-C290DB6B0E9F}">
      <dgm:prSet/>
      <dgm:spPr/>
      <dgm:t>
        <a:bodyPr/>
        <a:lstStyle/>
        <a:p>
          <a:endParaRPr lang="ru-RU"/>
        </a:p>
      </dgm:t>
    </dgm:pt>
    <dgm:pt modelId="{C4538B93-66F2-4763-9B3A-4BB5AAEF20C4}" type="sibTrans" cxnId="{4322C130-BEA0-4908-A961-C290DB6B0E9F}">
      <dgm:prSet/>
      <dgm:spPr/>
      <dgm:t>
        <a:bodyPr/>
        <a:lstStyle/>
        <a:p>
          <a:endParaRPr lang="ru-RU"/>
        </a:p>
      </dgm:t>
    </dgm:pt>
    <dgm:pt modelId="{A2E4D87C-2688-410A-ADF9-EC6F106502B6}" type="pres">
      <dgm:prSet presAssocID="{13540CD0-30BB-4C32-B609-D1F7F63FABAE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84E317AE-F33A-47E9-B817-CC0A53E76639}" type="pres">
      <dgm:prSet presAssocID="{13540CD0-30BB-4C32-B609-D1F7F63FABAE}" presName="matrix" presStyleCnt="0"/>
      <dgm:spPr/>
    </dgm:pt>
    <dgm:pt modelId="{B246A67E-AB02-4D47-BC0A-D586CB7780ED}" type="pres">
      <dgm:prSet presAssocID="{13540CD0-30BB-4C32-B609-D1F7F63FABAE}" presName="tile1" presStyleLbl="node1" presStyleIdx="0" presStyleCnt="4"/>
      <dgm:spPr/>
      <dgm:t>
        <a:bodyPr/>
        <a:lstStyle/>
        <a:p>
          <a:endParaRPr lang="ru-RU"/>
        </a:p>
      </dgm:t>
    </dgm:pt>
    <dgm:pt modelId="{E84581B0-E951-48CB-A314-ACD0B4A58FDC}" type="pres">
      <dgm:prSet presAssocID="{13540CD0-30BB-4C32-B609-D1F7F63FABAE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B5D626-B5DD-4C20-B555-3BFBBB637D36}" type="pres">
      <dgm:prSet presAssocID="{13540CD0-30BB-4C32-B609-D1F7F63FABAE}" presName="tile2" presStyleLbl="node1" presStyleIdx="1" presStyleCnt="4"/>
      <dgm:spPr/>
      <dgm:t>
        <a:bodyPr/>
        <a:lstStyle/>
        <a:p>
          <a:endParaRPr lang="ru-RU"/>
        </a:p>
      </dgm:t>
    </dgm:pt>
    <dgm:pt modelId="{1FAB9E3D-65D1-45FA-8821-279C69182D15}" type="pres">
      <dgm:prSet presAssocID="{13540CD0-30BB-4C32-B609-D1F7F63FABAE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B00688-6E4F-4DCE-8689-416942B3A401}" type="pres">
      <dgm:prSet presAssocID="{13540CD0-30BB-4C32-B609-D1F7F63FABAE}" presName="tile3" presStyleLbl="node1" presStyleIdx="2" presStyleCnt="4"/>
      <dgm:spPr/>
      <dgm:t>
        <a:bodyPr/>
        <a:lstStyle/>
        <a:p>
          <a:endParaRPr lang="ru-RU"/>
        </a:p>
      </dgm:t>
    </dgm:pt>
    <dgm:pt modelId="{8AF91E8A-92D2-4407-A688-CAB07B7C0B78}" type="pres">
      <dgm:prSet presAssocID="{13540CD0-30BB-4C32-B609-D1F7F63FABAE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3DC48D-626C-477D-9A51-1D9DBC13D754}" type="pres">
      <dgm:prSet presAssocID="{13540CD0-30BB-4C32-B609-D1F7F63FABAE}" presName="tile4" presStyleLbl="node1" presStyleIdx="3" presStyleCnt="4"/>
      <dgm:spPr/>
      <dgm:t>
        <a:bodyPr/>
        <a:lstStyle/>
        <a:p>
          <a:endParaRPr lang="ru-RU"/>
        </a:p>
      </dgm:t>
    </dgm:pt>
    <dgm:pt modelId="{401A29A6-BE8B-4646-BFD0-11AF1A3CD50D}" type="pres">
      <dgm:prSet presAssocID="{13540CD0-30BB-4C32-B609-D1F7F63FABAE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EACA4C-1BDE-4203-84A0-CC6778342836}" type="pres">
      <dgm:prSet presAssocID="{13540CD0-30BB-4C32-B609-D1F7F63FABAE}" presName="centerTile" presStyleLbl="fgShp" presStyleIdx="0" presStyleCnt="1" custScaleX="125998" custScaleY="133333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6A5F738C-C33C-4215-908F-F5B6D162B488}" type="presOf" srcId="{3F976200-54E9-4655-B9A4-461235191293}" destId="{E4EACA4C-1BDE-4203-84A0-CC6778342836}" srcOrd="0" destOrd="0" presId="urn:microsoft.com/office/officeart/2005/8/layout/matrix1"/>
    <dgm:cxn modelId="{E48DD76D-2848-481A-9726-5B801AB7E3F6}" srcId="{13540CD0-30BB-4C32-B609-D1F7F63FABAE}" destId="{3F976200-54E9-4655-B9A4-461235191293}" srcOrd="0" destOrd="0" parTransId="{1A71F289-49BD-49E3-A733-D6F271762D2C}" sibTransId="{26FC3F74-C3E0-4A73-A622-9B4848F089FC}"/>
    <dgm:cxn modelId="{C5A224C1-2EAA-4D4C-ABE3-18FFC7804C49}" type="presOf" srcId="{CC5821D2-D5EC-4B62-89AF-D43209083AC7}" destId="{C3B5D626-B5DD-4C20-B555-3BFBBB637D36}" srcOrd="0" destOrd="0" presId="urn:microsoft.com/office/officeart/2005/8/layout/matrix1"/>
    <dgm:cxn modelId="{D77116F9-4C51-4238-9A07-E329D82D967C}" type="presOf" srcId="{104F8E7F-4C80-4AA8-809B-0ECA80DABE98}" destId="{B246A67E-AB02-4D47-BC0A-D586CB7780ED}" srcOrd="0" destOrd="0" presId="urn:microsoft.com/office/officeart/2005/8/layout/matrix1"/>
    <dgm:cxn modelId="{1A60C86E-34C9-46F2-A0E1-DAD71AD19B83}" type="presOf" srcId="{104F8E7F-4C80-4AA8-809B-0ECA80DABE98}" destId="{E84581B0-E951-48CB-A314-ACD0B4A58FDC}" srcOrd="1" destOrd="0" presId="urn:microsoft.com/office/officeart/2005/8/layout/matrix1"/>
    <dgm:cxn modelId="{BFE4AA46-5C35-4AC9-91A2-248F5450E105}" type="presOf" srcId="{00F8506F-5E3A-4D6A-BA4E-F52EA2423E09}" destId="{401A29A6-BE8B-4646-BFD0-11AF1A3CD50D}" srcOrd="1" destOrd="0" presId="urn:microsoft.com/office/officeart/2005/8/layout/matrix1"/>
    <dgm:cxn modelId="{9B8191AF-4400-47B6-8D4B-6849AC11B98C}" type="presOf" srcId="{CC5821D2-D5EC-4B62-89AF-D43209083AC7}" destId="{1FAB9E3D-65D1-45FA-8821-279C69182D15}" srcOrd="1" destOrd="0" presId="urn:microsoft.com/office/officeart/2005/8/layout/matrix1"/>
    <dgm:cxn modelId="{A6794393-5279-4130-9E37-7209470BAF37}" type="presOf" srcId="{00F8506F-5E3A-4D6A-BA4E-F52EA2423E09}" destId="{903DC48D-626C-477D-9A51-1D9DBC13D754}" srcOrd="0" destOrd="0" presId="urn:microsoft.com/office/officeart/2005/8/layout/matrix1"/>
    <dgm:cxn modelId="{308BA38C-68FF-476C-8058-1FEEF3C92600}" srcId="{3F976200-54E9-4655-B9A4-461235191293}" destId="{7C01426B-879C-47ED-9D4F-DD86BEB48F3C}" srcOrd="2" destOrd="0" parTransId="{5D93F982-A1BE-4482-9F5E-01F8F5B89698}" sibTransId="{90F207A3-0CA2-42C6-9C99-7AD628F0450F}"/>
    <dgm:cxn modelId="{362685C0-1933-4E3B-AF49-EC987C9D0036}" type="presOf" srcId="{7C01426B-879C-47ED-9D4F-DD86BEB48F3C}" destId="{F6B00688-6E4F-4DCE-8689-416942B3A401}" srcOrd="0" destOrd="0" presId="urn:microsoft.com/office/officeart/2005/8/layout/matrix1"/>
    <dgm:cxn modelId="{77C492C0-4DA5-47CD-9B14-000743E57E0B}" type="presOf" srcId="{13540CD0-30BB-4C32-B609-D1F7F63FABAE}" destId="{A2E4D87C-2688-410A-ADF9-EC6F106502B6}" srcOrd="0" destOrd="0" presId="urn:microsoft.com/office/officeart/2005/8/layout/matrix1"/>
    <dgm:cxn modelId="{E9AE6471-87AF-4C46-AC49-AEB879262283}" srcId="{3F976200-54E9-4655-B9A4-461235191293}" destId="{CC5821D2-D5EC-4B62-89AF-D43209083AC7}" srcOrd="1" destOrd="0" parTransId="{7EF316B0-151C-403B-843E-25BEF32645B8}" sibTransId="{711BEA80-945C-436F-BA8C-593836FBD460}"/>
    <dgm:cxn modelId="{4322C130-BEA0-4908-A961-C290DB6B0E9F}" srcId="{3F976200-54E9-4655-B9A4-461235191293}" destId="{00F8506F-5E3A-4D6A-BA4E-F52EA2423E09}" srcOrd="3" destOrd="0" parTransId="{91DD64A0-9F0B-4710-9000-1CD137ADA951}" sibTransId="{C4538B93-66F2-4763-9B3A-4BB5AAEF20C4}"/>
    <dgm:cxn modelId="{6A8CA35F-B90B-437F-9B68-3D4647AB58E1}" srcId="{3F976200-54E9-4655-B9A4-461235191293}" destId="{104F8E7F-4C80-4AA8-809B-0ECA80DABE98}" srcOrd="0" destOrd="0" parTransId="{E0D523C1-A13F-4A2B-A41C-F9077D4E05BF}" sibTransId="{86BEBAA5-AF1B-4305-A168-CF798385D1C0}"/>
    <dgm:cxn modelId="{19367C3A-ACB9-4CBA-8480-9D5ED0FA7F33}" type="presOf" srcId="{7C01426B-879C-47ED-9D4F-DD86BEB48F3C}" destId="{8AF91E8A-92D2-4407-A688-CAB07B7C0B78}" srcOrd="1" destOrd="0" presId="urn:microsoft.com/office/officeart/2005/8/layout/matrix1"/>
    <dgm:cxn modelId="{5F5DE126-C94A-43C0-8F78-D7782C8274B4}" type="presParOf" srcId="{A2E4D87C-2688-410A-ADF9-EC6F106502B6}" destId="{84E317AE-F33A-47E9-B817-CC0A53E76639}" srcOrd="0" destOrd="0" presId="urn:microsoft.com/office/officeart/2005/8/layout/matrix1"/>
    <dgm:cxn modelId="{E4C8EF20-385A-46B1-8279-DBD9897F435C}" type="presParOf" srcId="{84E317AE-F33A-47E9-B817-CC0A53E76639}" destId="{B246A67E-AB02-4D47-BC0A-D586CB7780ED}" srcOrd="0" destOrd="0" presId="urn:microsoft.com/office/officeart/2005/8/layout/matrix1"/>
    <dgm:cxn modelId="{4288D69C-E5BA-4309-915F-67BB58FE50CA}" type="presParOf" srcId="{84E317AE-F33A-47E9-B817-CC0A53E76639}" destId="{E84581B0-E951-48CB-A314-ACD0B4A58FDC}" srcOrd="1" destOrd="0" presId="urn:microsoft.com/office/officeart/2005/8/layout/matrix1"/>
    <dgm:cxn modelId="{8AEB290E-6359-40F0-A6B6-E73881F38042}" type="presParOf" srcId="{84E317AE-F33A-47E9-B817-CC0A53E76639}" destId="{C3B5D626-B5DD-4C20-B555-3BFBBB637D36}" srcOrd="2" destOrd="0" presId="urn:microsoft.com/office/officeart/2005/8/layout/matrix1"/>
    <dgm:cxn modelId="{DE790F68-AFE1-4DDC-8525-194B792ED196}" type="presParOf" srcId="{84E317AE-F33A-47E9-B817-CC0A53E76639}" destId="{1FAB9E3D-65D1-45FA-8821-279C69182D15}" srcOrd="3" destOrd="0" presId="urn:microsoft.com/office/officeart/2005/8/layout/matrix1"/>
    <dgm:cxn modelId="{64A8BFC4-69BE-47E6-85DB-435A13F5D07E}" type="presParOf" srcId="{84E317AE-F33A-47E9-B817-CC0A53E76639}" destId="{F6B00688-6E4F-4DCE-8689-416942B3A401}" srcOrd="4" destOrd="0" presId="urn:microsoft.com/office/officeart/2005/8/layout/matrix1"/>
    <dgm:cxn modelId="{D35DB6D3-B47D-4B2D-A40F-7CB49F1D9ACE}" type="presParOf" srcId="{84E317AE-F33A-47E9-B817-CC0A53E76639}" destId="{8AF91E8A-92D2-4407-A688-CAB07B7C0B78}" srcOrd="5" destOrd="0" presId="urn:microsoft.com/office/officeart/2005/8/layout/matrix1"/>
    <dgm:cxn modelId="{4BEEE6F1-BDD9-4F3A-8B7C-1CE05B8FC1A2}" type="presParOf" srcId="{84E317AE-F33A-47E9-B817-CC0A53E76639}" destId="{903DC48D-626C-477D-9A51-1D9DBC13D754}" srcOrd="6" destOrd="0" presId="urn:microsoft.com/office/officeart/2005/8/layout/matrix1"/>
    <dgm:cxn modelId="{D78B885D-6CEB-4AE2-AA44-913A9A1C2D44}" type="presParOf" srcId="{84E317AE-F33A-47E9-B817-CC0A53E76639}" destId="{401A29A6-BE8B-4646-BFD0-11AF1A3CD50D}" srcOrd="7" destOrd="0" presId="urn:microsoft.com/office/officeart/2005/8/layout/matrix1"/>
    <dgm:cxn modelId="{B2C08D09-1E92-4072-A287-21459A1201B0}" type="presParOf" srcId="{A2E4D87C-2688-410A-ADF9-EC6F106502B6}" destId="{E4EACA4C-1BDE-4203-84A0-CC6778342836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9797B1-2B9C-45AD-A27A-53E335326BA0}">
      <dsp:nvSpPr>
        <dsp:cNvPr id="0" name=""/>
        <dsp:cNvSpPr/>
      </dsp:nvSpPr>
      <dsp:spPr>
        <a:xfrm>
          <a:off x="1159" y="478318"/>
          <a:ext cx="2257985" cy="2257985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21047B-5F6A-4035-BF3A-7AD8DE4A2D88}">
      <dsp:nvSpPr>
        <dsp:cNvPr id="0" name=""/>
        <dsp:cNvSpPr/>
      </dsp:nvSpPr>
      <dsp:spPr>
        <a:xfrm>
          <a:off x="1159" y="478318"/>
          <a:ext cx="225" cy="4515970"/>
        </a:xfrm>
        <a:prstGeom prst="line">
          <a:avLst/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0BB3A7-A6B5-497C-BBB5-09DCD4F70C9E}">
      <dsp:nvSpPr>
        <dsp:cNvPr id="0" name=""/>
        <dsp:cNvSpPr/>
      </dsp:nvSpPr>
      <dsp:spPr>
        <a:xfrm>
          <a:off x="1159" y="2736304"/>
          <a:ext cx="2257985" cy="2257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Товарные деньги</a:t>
          </a:r>
          <a:endParaRPr lang="ru-RU" sz="2600" kern="1200" dirty="0"/>
        </a:p>
      </dsp:txBody>
      <dsp:txXfrm>
        <a:off x="1159" y="2736304"/>
        <a:ext cx="2257985" cy="2257985"/>
      </dsp:txXfrm>
    </dsp:sp>
    <dsp:sp modelId="{DFBA99D4-6078-460E-A2CE-8CF7C72A406B}">
      <dsp:nvSpPr>
        <dsp:cNvPr id="0" name=""/>
        <dsp:cNvSpPr/>
      </dsp:nvSpPr>
      <dsp:spPr>
        <a:xfrm>
          <a:off x="2259889" y="478318"/>
          <a:ext cx="2257985" cy="2257985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F75648-1511-4CB9-94CB-DCC22ADE71E5}">
      <dsp:nvSpPr>
        <dsp:cNvPr id="0" name=""/>
        <dsp:cNvSpPr/>
      </dsp:nvSpPr>
      <dsp:spPr>
        <a:xfrm>
          <a:off x="2259889" y="478318"/>
          <a:ext cx="225" cy="4515970"/>
        </a:xfrm>
        <a:prstGeom prst="line">
          <a:avLst/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2CA41B-6F9C-473E-890F-D55E3DE91D08}">
      <dsp:nvSpPr>
        <dsp:cNvPr id="0" name=""/>
        <dsp:cNvSpPr/>
      </dsp:nvSpPr>
      <dsp:spPr>
        <a:xfrm>
          <a:off x="2259889" y="2736304"/>
          <a:ext cx="2257985" cy="2257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Наличные деньги</a:t>
          </a:r>
          <a:endParaRPr lang="ru-RU" sz="2600" kern="1200" dirty="0"/>
        </a:p>
      </dsp:txBody>
      <dsp:txXfrm>
        <a:off x="2259889" y="2736304"/>
        <a:ext cx="2257985" cy="2257985"/>
      </dsp:txXfrm>
    </dsp:sp>
    <dsp:sp modelId="{1629C321-84EE-4E1F-A182-191D796D96FC}">
      <dsp:nvSpPr>
        <dsp:cNvPr id="0" name=""/>
        <dsp:cNvSpPr/>
      </dsp:nvSpPr>
      <dsp:spPr>
        <a:xfrm>
          <a:off x="4518620" y="478318"/>
          <a:ext cx="2257985" cy="2257985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613EA0-2FE3-4A30-BE79-D195756B50A2}">
      <dsp:nvSpPr>
        <dsp:cNvPr id="0" name=""/>
        <dsp:cNvSpPr/>
      </dsp:nvSpPr>
      <dsp:spPr>
        <a:xfrm>
          <a:off x="4518620" y="478318"/>
          <a:ext cx="225" cy="4515970"/>
        </a:xfrm>
        <a:prstGeom prst="line">
          <a:avLst/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D89B09-F104-429D-9523-CC603117E047}">
      <dsp:nvSpPr>
        <dsp:cNvPr id="0" name=""/>
        <dsp:cNvSpPr/>
      </dsp:nvSpPr>
      <dsp:spPr>
        <a:xfrm>
          <a:off x="4518620" y="2736304"/>
          <a:ext cx="2257985" cy="2257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Безналичные деньги</a:t>
          </a:r>
          <a:endParaRPr lang="ru-RU" sz="2600" kern="1200" dirty="0"/>
        </a:p>
      </dsp:txBody>
      <dsp:txXfrm>
        <a:off x="4518620" y="2736304"/>
        <a:ext cx="2257985" cy="2257985"/>
      </dsp:txXfrm>
    </dsp:sp>
    <dsp:sp modelId="{71402E07-9F36-4FE0-903F-E0590B81F9BD}">
      <dsp:nvSpPr>
        <dsp:cNvPr id="0" name=""/>
        <dsp:cNvSpPr/>
      </dsp:nvSpPr>
      <dsp:spPr>
        <a:xfrm>
          <a:off x="6777351" y="478318"/>
          <a:ext cx="2257985" cy="2257985"/>
        </a:xfrm>
        <a:prstGeom prst="rect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3A4F8A-7B79-46FF-A68D-DD35D2F04265}">
      <dsp:nvSpPr>
        <dsp:cNvPr id="0" name=""/>
        <dsp:cNvSpPr/>
      </dsp:nvSpPr>
      <dsp:spPr>
        <a:xfrm>
          <a:off x="6777351" y="478318"/>
          <a:ext cx="225" cy="4515970"/>
        </a:xfrm>
        <a:prstGeom prst="line">
          <a:avLst/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FE2D7F-0694-4191-9C61-16CCEF1C2E94}">
      <dsp:nvSpPr>
        <dsp:cNvPr id="0" name=""/>
        <dsp:cNvSpPr/>
      </dsp:nvSpPr>
      <dsp:spPr>
        <a:xfrm>
          <a:off x="6777351" y="2736304"/>
          <a:ext cx="2257985" cy="2257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Электронные деньги</a:t>
          </a:r>
          <a:endParaRPr lang="ru-RU" sz="2600" kern="1200" dirty="0"/>
        </a:p>
      </dsp:txBody>
      <dsp:txXfrm>
        <a:off x="6777351" y="2736304"/>
        <a:ext cx="2257985" cy="22579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14322C-1794-4909-B095-605B6AD1AD49}">
      <dsp:nvSpPr>
        <dsp:cNvPr id="0" name=""/>
        <dsp:cNvSpPr/>
      </dsp:nvSpPr>
      <dsp:spPr>
        <a:xfrm>
          <a:off x="786079" y="54483"/>
          <a:ext cx="2357788" cy="353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68580" rIns="68580" bIns="0" numCol="1" spcCol="1270" anchor="b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Мера стоимости</a:t>
          </a:r>
          <a:endParaRPr lang="ru-RU" sz="1800" kern="1200" dirty="0"/>
        </a:p>
      </dsp:txBody>
      <dsp:txXfrm>
        <a:off x="786079" y="54483"/>
        <a:ext cx="2357788" cy="353668"/>
      </dsp:txXfrm>
    </dsp:sp>
    <dsp:sp modelId="{6CB3D6C0-7D35-419C-95D1-4D93F88F7993}">
      <dsp:nvSpPr>
        <dsp:cNvPr id="0" name=""/>
        <dsp:cNvSpPr/>
      </dsp:nvSpPr>
      <dsp:spPr>
        <a:xfrm>
          <a:off x="786079" y="478250"/>
          <a:ext cx="2357788" cy="2357788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5DC281-E88E-4F4C-A388-1B8E88D2C617}">
      <dsp:nvSpPr>
        <dsp:cNvPr id="0" name=""/>
        <dsp:cNvSpPr/>
      </dsp:nvSpPr>
      <dsp:spPr>
        <a:xfrm>
          <a:off x="3393105" y="54483"/>
          <a:ext cx="2357788" cy="353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68580" rIns="68580" bIns="0" numCol="1" spcCol="1270" anchor="b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Средство обращения</a:t>
          </a:r>
          <a:endParaRPr lang="ru-RU" sz="1800" kern="1200" dirty="0"/>
        </a:p>
      </dsp:txBody>
      <dsp:txXfrm>
        <a:off x="3393105" y="54483"/>
        <a:ext cx="2357788" cy="353668"/>
      </dsp:txXfrm>
    </dsp:sp>
    <dsp:sp modelId="{B0F4246B-3CA8-466D-8836-2831A5AD8919}">
      <dsp:nvSpPr>
        <dsp:cNvPr id="0" name=""/>
        <dsp:cNvSpPr/>
      </dsp:nvSpPr>
      <dsp:spPr>
        <a:xfrm>
          <a:off x="3393105" y="478250"/>
          <a:ext cx="2357788" cy="2357788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39F7A7-AB5E-4E1D-B4DE-AECD899CA599}">
      <dsp:nvSpPr>
        <dsp:cNvPr id="0" name=""/>
        <dsp:cNvSpPr/>
      </dsp:nvSpPr>
      <dsp:spPr>
        <a:xfrm>
          <a:off x="6000131" y="54483"/>
          <a:ext cx="2357788" cy="353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68580" rIns="68580" bIns="0" numCol="1" spcCol="1270" anchor="b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Средство накопления</a:t>
          </a:r>
          <a:endParaRPr lang="ru-RU" sz="1800" kern="1200" dirty="0"/>
        </a:p>
      </dsp:txBody>
      <dsp:txXfrm>
        <a:off x="6000131" y="54483"/>
        <a:ext cx="2357788" cy="353668"/>
      </dsp:txXfrm>
    </dsp:sp>
    <dsp:sp modelId="{5E47D383-A392-4CD4-8A90-0FCA36582862}">
      <dsp:nvSpPr>
        <dsp:cNvPr id="0" name=""/>
        <dsp:cNvSpPr/>
      </dsp:nvSpPr>
      <dsp:spPr>
        <a:xfrm>
          <a:off x="6000131" y="478250"/>
          <a:ext cx="2357788" cy="2357788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A396E7-0515-450E-982D-240CA3F8503D}">
      <dsp:nvSpPr>
        <dsp:cNvPr id="0" name=""/>
        <dsp:cNvSpPr/>
      </dsp:nvSpPr>
      <dsp:spPr>
        <a:xfrm>
          <a:off x="2089592" y="3071817"/>
          <a:ext cx="2357788" cy="353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68580" rIns="68580" bIns="0" numCol="1" spcCol="1270" anchor="b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Средство платежа</a:t>
          </a:r>
          <a:endParaRPr lang="ru-RU" sz="1800" kern="1200" dirty="0"/>
        </a:p>
      </dsp:txBody>
      <dsp:txXfrm>
        <a:off x="2089592" y="3071817"/>
        <a:ext cx="2357788" cy="353668"/>
      </dsp:txXfrm>
    </dsp:sp>
    <dsp:sp modelId="{242425B7-C40B-48A5-8D5A-18EC6A3F8F0A}">
      <dsp:nvSpPr>
        <dsp:cNvPr id="0" name=""/>
        <dsp:cNvSpPr/>
      </dsp:nvSpPr>
      <dsp:spPr>
        <a:xfrm>
          <a:off x="2089592" y="3495583"/>
          <a:ext cx="2357788" cy="2357788"/>
        </a:xfrm>
        <a:prstGeom prst="rect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66E3D1-9191-4CCD-943D-4861699384CA}">
      <dsp:nvSpPr>
        <dsp:cNvPr id="0" name=""/>
        <dsp:cNvSpPr/>
      </dsp:nvSpPr>
      <dsp:spPr>
        <a:xfrm>
          <a:off x="4696618" y="3071817"/>
          <a:ext cx="2357788" cy="353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68580" rIns="68580" bIns="0" numCol="1" spcCol="1270" anchor="b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Мировые деньги</a:t>
          </a:r>
          <a:endParaRPr lang="ru-RU" sz="1800" kern="1200" dirty="0"/>
        </a:p>
      </dsp:txBody>
      <dsp:txXfrm>
        <a:off x="4696618" y="3071817"/>
        <a:ext cx="2357788" cy="353668"/>
      </dsp:txXfrm>
    </dsp:sp>
    <dsp:sp modelId="{6C6B47DB-4C6A-46CE-8209-CD4AA4170260}">
      <dsp:nvSpPr>
        <dsp:cNvPr id="0" name=""/>
        <dsp:cNvSpPr/>
      </dsp:nvSpPr>
      <dsp:spPr>
        <a:xfrm>
          <a:off x="4696618" y="3495583"/>
          <a:ext cx="2357788" cy="2357788"/>
        </a:xfrm>
        <a:prstGeom prst="rect">
          <a:avLst/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A4A68F-F4A3-4877-B006-C687399728AB}">
      <dsp:nvSpPr>
        <dsp:cNvPr id="0" name=""/>
        <dsp:cNvSpPr/>
      </dsp:nvSpPr>
      <dsp:spPr>
        <a:xfrm>
          <a:off x="4320480" y="1658730"/>
          <a:ext cx="3056771" cy="5305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5257"/>
              </a:lnTo>
              <a:lnTo>
                <a:pt x="3056771" y="265257"/>
              </a:lnTo>
              <a:lnTo>
                <a:pt x="3056771" y="530514"/>
              </a:lnTo>
            </a:path>
          </a:pathLst>
        </a:custGeom>
        <a:noFill/>
        <a:ln w="15875" cap="flat" cmpd="sng" algn="ctr">
          <a:solidFill>
            <a:schemeClr val="dk1">
              <a:shade val="75000"/>
              <a:satMod val="125000"/>
              <a:lumMod val="75000"/>
            </a:schemeClr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2">
          <a:schemeClr val="dk1"/>
        </a:lnRef>
        <a:fillRef idx="0">
          <a:schemeClr val="dk1"/>
        </a:fillRef>
        <a:effectRef idx="1">
          <a:schemeClr val="dk1"/>
        </a:effectRef>
        <a:fontRef idx="minor">
          <a:schemeClr val="tx1"/>
        </a:fontRef>
      </dsp:style>
    </dsp:sp>
    <dsp:sp modelId="{A384A6E2-6F0D-45B8-AEA5-97383BAE8446}">
      <dsp:nvSpPr>
        <dsp:cNvPr id="0" name=""/>
        <dsp:cNvSpPr/>
      </dsp:nvSpPr>
      <dsp:spPr>
        <a:xfrm>
          <a:off x="4274760" y="1658730"/>
          <a:ext cx="91440" cy="5305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30514"/>
              </a:lnTo>
            </a:path>
          </a:pathLst>
        </a:custGeom>
        <a:noFill/>
        <a:ln w="15875" cap="flat" cmpd="sng" algn="ctr">
          <a:solidFill>
            <a:schemeClr val="dk1">
              <a:shade val="75000"/>
              <a:satMod val="125000"/>
              <a:lumMod val="75000"/>
            </a:schemeClr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2">
          <a:schemeClr val="dk1"/>
        </a:lnRef>
        <a:fillRef idx="0">
          <a:schemeClr val="dk1"/>
        </a:fillRef>
        <a:effectRef idx="1">
          <a:schemeClr val="dk1"/>
        </a:effectRef>
        <a:fontRef idx="minor">
          <a:schemeClr val="tx1"/>
        </a:fontRef>
      </dsp:style>
    </dsp:sp>
    <dsp:sp modelId="{60D8DB92-B8DC-4E78-B00B-C3C33CB3166B}">
      <dsp:nvSpPr>
        <dsp:cNvPr id="0" name=""/>
        <dsp:cNvSpPr/>
      </dsp:nvSpPr>
      <dsp:spPr>
        <a:xfrm>
          <a:off x="1263708" y="1658730"/>
          <a:ext cx="3056771" cy="530514"/>
        </a:xfrm>
        <a:custGeom>
          <a:avLst/>
          <a:gdLst/>
          <a:ahLst/>
          <a:cxnLst/>
          <a:rect l="0" t="0" r="0" b="0"/>
          <a:pathLst>
            <a:path>
              <a:moveTo>
                <a:pt x="3056771" y="0"/>
              </a:moveTo>
              <a:lnTo>
                <a:pt x="3056771" y="265257"/>
              </a:lnTo>
              <a:lnTo>
                <a:pt x="0" y="265257"/>
              </a:lnTo>
              <a:lnTo>
                <a:pt x="0" y="530514"/>
              </a:lnTo>
            </a:path>
          </a:pathLst>
        </a:custGeom>
        <a:noFill/>
        <a:ln w="15875" cap="flat" cmpd="sng" algn="ctr">
          <a:solidFill>
            <a:schemeClr val="dk1">
              <a:shade val="75000"/>
              <a:satMod val="125000"/>
              <a:lumMod val="75000"/>
            </a:schemeClr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2">
          <a:schemeClr val="dk1"/>
        </a:lnRef>
        <a:fillRef idx="0">
          <a:schemeClr val="dk1"/>
        </a:fillRef>
        <a:effectRef idx="1">
          <a:schemeClr val="dk1"/>
        </a:effectRef>
        <a:fontRef idx="minor">
          <a:schemeClr val="tx1"/>
        </a:fontRef>
      </dsp:style>
    </dsp:sp>
    <dsp:sp modelId="{88C5CC68-E6F2-4941-B2F0-AC3097B8E252}">
      <dsp:nvSpPr>
        <dsp:cNvPr id="0" name=""/>
        <dsp:cNvSpPr/>
      </dsp:nvSpPr>
      <dsp:spPr>
        <a:xfrm>
          <a:off x="3057351" y="395602"/>
          <a:ext cx="2526257" cy="1263128"/>
        </a:xfrm>
        <a:prstGeom prst="rect">
          <a:avLst/>
        </a:prstGeom>
        <a:gradFill rotWithShape="1">
          <a:gsLst>
            <a:gs pos="28000">
              <a:schemeClr val="accent3">
                <a:tint val="18000"/>
                <a:satMod val="120000"/>
                <a:lumMod val="88000"/>
              </a:schemeClr>
            </a:gs>
            <a:gs pos="100000">
              <a:schemeClr val="accent3">
                <a:tint val="40000"/>
                <a:satMod val="100000"/>
                <a:lumMod val="78000"/>
              </a:schemeClr>
            </a:gs>
          </a:gsLst>
          <a:lin ang="5400000" scaled="0"/>
        </a:gradFill>
        <a:ln w="9525" cap="flat" cmpd="sng" algn="ctr">
          <a:solidFill>
            <a:schemeClr val="accent3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smtClean="0"/>
            <a:t>Бюджет</a:t>
          </a:r>
          <a:endParaRPr lang="ru-RU" sz="3400" kern="1200" dirty="0"/>
        </a:p>
      </dsp:txBody>
      <dsp:txXfrm>
        <a:off x="3057351" y="395602"/>
        <a:ext cx="2526257" cy="1263128"/>
      </dsp:txXfrm>
    </dsp:sp>
    <dsp:sp modelId="{4740CD50-837D-4EFA-9385-1B63EEDA9A42}">
      <dsp:nvSpPr>
        <dsp:cNvPr id="0" name=""/>
        <dsp:cNvSpPr/>
      </dsp:nvSpPr>
      <dsp:spPr>
        <a:xfrm>
          <a:off x="580" y="2189245"/>
          <a:ext cx="2526257" cy="1263128"/>
        </a:xfrm>
        <a:prstGeom prst="rect">
          <a:avLst/>
        </a:prstGeom>
        <a:gradFill rotWithShape="1">
          <a:gsLst>
            <a:gs pos="28000">
              <a:schemeClr val="accent4">
                <a:tint val="18000"/>
                <a:satMod val="120000"/>
                <a:lumMod val="88000"/>
              </a:schemeClr>
            </a:gs>
            <a:gs pos="100000">
              <a:schemeClr val="accent4">
                <a:tint val="40000"/>
                <a:satMod val="100000"/>
                <a:lumMod val="78000"/>
              </a:schemeClr>
            </a:gs>
          </a:gsLst>
          <a:lin ang="5400000" scaled="0"/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smtClean="0"/>
            <a:t>Доход</a:t>
          </a:r>
          <a:endParaRPr lang="ru-RU" sz="3400" kern="1200" dirty="0"/>
        </a:p>
      </dsp:txBody>
      <dsp:txXfrm>
        <a:off x="580" y="2189245"/>
        <a:ext cx="2526257" cy="1263128"/>
      </dsp:txXfrm>
    </dsp:sp>
    <dsp:sp modelId="{B7FF877E-F1CC-4BA6-B3A9-0B28E325287E}">
      <dsp:nvSpPr>
        <dsp:cNvPr id="0" name=""/>
        <dsp:cNvSpPr/>
      </dsp:nvSpPr>
      <dsp:spPr>
        <a:xfrm>
          <a:off x="3057351" y="2189245"/>
          <a:ext cx="2526257" cy="1263128"/>
        </a:xfrm>
        <a:prstGeom prst="rect">
          <a:avLst/>
        </a:prstGeom>
        <a:gradFill rotWithShape="1">
          <a:gsLst>
            <a:gs pos="28000">
              <a:schemeClr val="accent4">
                <a:tint val="18000"/>
                <a:satMod val="120000"/>
                <a:lumMod val="88000"/>
              </a:schemeClr>
            </a:gs>
            <a:gs pos="100000">
              <a:schemeClr val="accent4">
                <a:tint val="40000"/>
                <a:satMod val="100000"/>
                <a:lumMod val="78000"/>
              </a:schemeClr>
            </a:gs>
          </a:gsLst>
          <a:lin ang="5400000" scaled="0"/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smtClean="0"/>
            <a:t>Расход</a:t>
          </a:r>
          <a:endParaRPr lang="ru-RU" sz="3400" kern="1200" dirty="0"/>
        </a:p>
      </dsp:txBody>
      <dsp:txXfrm>
        <a:off x="3057351" y="2189245"/>
        <a:ext cx="2526257" cy="1263128"/>
      </dsp:txXfrm>
    </dsp:sp>
    <dsp:sp modelId="{EB8B57B4-FCBA-4DF5-8A99-7686E5AF6208}">
      <dsp:nvSpPr>
        <dsp:cNvPr id="0" name=""/>
        <dsp:cNvSpPr/>
      </dsp:nvSpPr>
      <dsp:spPr>
        <a:xfrm>
          <a:off x="6114122" y="2189245"/>
          <a:ext cx="2526257" cy="1263128"/>
        </a:xfrm>
        <a:prstGeom prst="rect">
          <a:avLst/>
        </a:prstGeom>
        <a:gradFill rotWithShape="1">
          <a:gsLst>
            <a:gs pos="28000">
              <a:schemeClr val="accent4">
                <a:tint val="18000"/>
                <a:satMod val="120000"/>
                <a:lumMod val="88000"/>
              </a:schemeClr>
            </a:gs>
            <a:gs pos="100000">
              <a:schemeClr val="accent4">
                <a:tint val="40000"/>
                <a:satMod val="100000"/>
                <a:lumMod val="78000"/>
              </a:schemeClr>
            </a:gs>
          </a:gsLst>
          <a:lin ang="5400000" scaled="0"/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smtClean="0"/>
            <a:t>Сбережения</a:t>
          </a:r>
          <a:endParaRPr lang="ru-RU" sz="3400" kern="1200" dirty="0"/>
        </a:p>
      </dsp:txBody>
      <dsp:txXfrm>
        <a:off x="6114122" y="2189245"/>
        <a:ext cx="2526257" cy="126312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6C5D02-B9CB-4137-A03C-2130BEE24622}">
      <dsp:nvSpPr>
        <dsp:cNvPr id="0" name=""/>
        <dsp:cNvSpPr/>
      </dsp:nvSpPr>
      <dsp:spPr>
        <a:xfrm>
          <a:off x="0" y="0"/>
          <a:ext cx="7599218" cy="171965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Изменение инвестиционной стратегии</a:t>
          </a:r>
          <a:endParaRPr lang="ru-RU" sz="3600" kern="1200" dirty="0"/>
        </a:p>
      </dsp:txBody>
      <dsp:txXfrm>
        <a:off x="1691808" y="0"/>
        <a:ext cx="5907409" cy="1719650"/>
      </dsp:txXfrm>
    </dsp:sp>
    <dsp:sp modelId="{5B568730-28A0-4BCC-B991-82D42A388B3E}">
      <dsp:nvSpPr>
        <dsp:cNvPr id="0" name=""/>
        <dsp:cNvSpPr/>
      </dsp:nvSpPr>
      <dsp:spPr>
        <a:xfrm>
          <a:off x="196525" y="196535"/>
          <a:ext cx="1519843" cy="137572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B0D8F7-296A-4D25-A7FE-AF43BBB23D81}">
      <dsp:nvSpPr>
        <dsp:cNvPr id="0" name=""/>
        <dsp:cNvSpPr/>
      </dsp:nvSpPr>
      <dsp:spPr>
        <a:xfrm>
          <a:off x="0" y="1891615"/>
          <a:ext cx="7599218" cy="1719650"/>
        </a:xfrm>
        <a:prstGeom prst="roundRect">
          <a:avLst>
            <a:gd name="adj" fmla="val 10000"/>
          </a:avLst>
        </a:prstGeom>
        <a:solidFill>
          <a:schemeClr val="accent5">
            <a:hueOff val="-1548258"/>
            <a:satOff val="15522"/>
            <a:lumOff val="-1078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Изменения в структуре потребления</a:t>
          </a:r>
          <a:endParaRPr lang="ru-RU" sz="3600" kern="1200" dirty="0"/>
        </a:p>
      </dsp:txBody>
      <dsp:txXfrm>
        <a:off x="1691808" y="1891615"/>
        <a:ext cx="5907409" cy="1719650"/>
      </dsp:txXfrm>
    </dsp:sp>
    <dsp:sp modelId="{5C9E2C3A-1D10-4CFB-A263-1040C7E9396C}">
      <dsp:nvSpPr>
        <dsp:cNvPr id="0" name=""/>
        <dsp:cNvSpPr/>
      </dsp:nvSpPr>
      <dsp:spPr>
        <a:xfrm>
          <a:off x="196525" y="2096350"/>
          <a:ext cx="1519843" cy="137572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458C0A-A96D-4AF1-8C70-2BA445FCE20B}">
      <dsp:nvSpPr>
        <dsp:cNvPr id="0" name=""/>
        <dsp:cNvSpPr/>
      </dsp:nvSpPr>
      <dsp:spPr>
        <a:xfrm>
          <a:off x="0" y="3783230"/>
          <a:ext cx="7599218" cy="1719650"/>
        </a:xfrm>
        <a:prstGeom prst="roundRect">
          <a:avLst>
            <a:gd name="adj" fmla="val 10000"/>
          </a:avLst>
        </a:prstGeom>
        <a:solidFill>
          <a:schemeClr val="accent5">
            <a:hueOff val="-3096517"/>
            <a:satOff val="31044"/>
            <a:lumOff val="-2156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Изменения в индустрии отдыха и развлечений</a:t>
          </a:r>
          <a:endParaRPr lang="ru-RU" sz="3600" kern="1200" dirty="0"/>
        </a:p>
      </dsp:txBody>
      <dsp:txXfrm>
        <a:off x="1691808" y="3783230"/>
        <a:ext cx="5907409" cy="1719650"/>
      </dsp:txXfrm>
    </dsp:sp>
    <dsp:sp modelId="{DA0E46B9-F580-4E65-8C9D-C66A549AEC6F}">
      <dsp:nvSpPr>
        <dsp:cNvPr id="0" name=""/>
        <dsp:cNvSpPr/>
      </dsp:nvSpPr>
      <dsp:spPr>
        <a:xfrm>
          <a:off x="196525" y="3996150"/>
          <a:ext cx="1519843" cy="137572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781A65-D805-421B-A8F5-EDC63A66D066}">
      <dsp:nvSpPr>
        <dsp:cNvPr id="0" name=""/>
        <dsp:cNvSpPr/>
      </dsp:nvSpPr>
      <dsp:spPr>
        <a:xfrm>
          <a:off x="1264923" y="319622"/>
          <a:ext cx="2903362" cy="2903362"/>
        </a:xfrm>
        <a:prstGeom prst="pie">
          <a:avLst>
            <a:gd name="adj1" fmla="val 16200000"/>
            <a:gd name="adj2" fmla="val 1800000"/>
          </a:avLst>
        </a:prstGeom>
        <a:gradFill rotWithShape="1">
          <a:gsLst>
            <a:gs pos="28000">
              <a:schemeClr val="accent2">
                <a:tint val="18000"/>
                <a:satMod val="120000"/>
                <a:lumMod val="88000"/>
              </a:schemeClr>
            </a:gs>
            <a:gs pos="100000">
              <a:schemeClr val="accent2">
                <a:tint val="40000"/>
                <a:satMod val="100000"/>
                <a:lumMod val="78000"/>
              </a:schemeClr>
            </a:gs>
          </a:gsLst>
          <a:lin ang="5400000" scaled="0"/>
        </a:gradFill>
        <a:ln w="9525" cap="flat" cmpd="sng" algn="ctr">
          <a:solidFill>
            <a:schemeClr val="accent2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Ликвидность</a:t>
          </a:r>
          <a:endParaRPr lang="ru-RU" sz="1100" b="1" kern="1200" dirty="0"/>
        </a:p>
      </dsp:txBody>
      <dsp:txXfrm>
        <a:off x="2843454" y="855362"/>
        <a:ext cx="985069" cy="967787"/>
      </dsp:txXfrm>
    </dsp:sp>
    <dsp:sp modelId="{AE6AAC0C-8B11-4FFB-9418-18CD1D357F79}">
      <dsp:nvSpPr>
        <dsp:cNvPr id="0" name=""/>
        <dsp:cNvSpPr/>
      </dsp:nvSpPr>
      <dsp:spPr>
        <a:xfrm>
          <a:off x="1244810" y="306214"/>
          <a:ext cx="2903362" cy="2903362"/>
        </a:xfrm>
        <a:prstGeom prst="pie">
          <a:avLst>
            <a:gd name="adj1" fmla="val 1800000"/>
            <a:gd name="adj2" fmla="val 9000000"/>
          </a:avLst>
        </a:prstGeom>
        <a:gradFill rotWithShape="1">
          <a:gsLst>
            <a:gs pos="28000">
              <a:schemeClr val="accent4">
                <a:tint val="18000"/>
                <a:satMod val="120000"/>
                <a:lumMod val="88000"/>
              </a:schemeClr>
            </a:gs>
            <a:gs pos="100000">
              <a:schemeClr val="accent4">
                <a:tint val="40000"/>
                <a:satMod val="100000"/>
                <a:lumMod val="78000"/>
              </a:schemeClr>
            </a:gs>
          </a:gsLst>
          <a:lin ang="5400000" scaled="0"/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Доходность</a:t>
          </a:r>
          <a:endParaRPr lang="ru-RU" sz="1100" b="1" kern="1200" dirty="0"/>
        </a:p>
      </dsp:txBody>
      <dsp:txXfrm>
        <a:off x="2039778" y="2138098"/>
        <a:ext cx="1313425" cy="898659"/>
      </dsp:txXfrm>
    </dsp:sp>
    <dsp:sp modelId="{90262FC1-C31D-4B78-8415-CEA8E1800C03}">
      <dsp:nvSpPr>
        <dsp:cNvPr id="0" name=""/>
        <dsp:cNvSpPr/>
      </dsp:nvSpPr>
      <dsp:spPr>
        <a:xfrm>
          <a:off x="1269460" y="319715"/>
          <a:ext cx="2903362" cy="2903362"/>
        </a:xfrm>
        <a:prstGeom prst="pie">
          <a:avLst>
            <a:gd name="adj1" fmla="val 9000000"/>
            <a:gd name="adj2" fmla="val 16200000"/>
          </a:avLst>
        </a:prstGeom>
        <a:gradFill rotWithShape="1">
          <a:gsLst>
            <a:gs pos="28000">
              <a:schemeClr val="accent3">
                <a:tint val="18000"/>
                <a:satMod val="120000"/>
                <a:lumMod val="88000"/>
              </a:schemeClr>
            </a:gs>
            <a:gs pos="100000">
              <a:schemeClr val="accent3">
                <a:tint val="40000"/>
                <a:satMod val="100000"/>
                <a:lumMod val="78000"/>
              </a:schemeClr>
            </a:gs>
          </a:gsLst>
          <a:lin ang="5400000" scaled="0"/>
        </a:gradFill>
        <a:ln w="9525" cap="flat" cmpd="sng" algn="ctr">
          <a:solidFill>
            <a:schemeClr val="accent3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Надёжность</a:t>
          </a:r>
          <a:endParaRPr lang="ru-RU" sz="1200" b="1" kern="1200" dirty="0"/>
        </a:p>
      </dsp:txBody>
      <dsp:txXfrm>
        <a:off x="1580534" y="890018"/>
        <a:ext cx="985069" cy="96778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40ED9C-452A-4C88-8020-26F95D98BA16}">
      <dsp:nvSpPr>
        <dsp:cNvPr id="0" name=""/>
        <dsp:cNvSpPr/>
      </dsp:nvSpPr>
      <dsp:spPr>
        <a:xfrm>
          <a:off x="1237" y="104109"/>
          <a:ext cx="3679042" cy="4328285"/>
        </a:xfrm>
        <a:prstGeom prst="rect">
          <a:avLst/>
        </a:prstGeom>
        <a:solidFill>
          <a:schemeClr val="lt1"/>
        </a:solidFill>
        <a:ln w="15875" cap="flat" cmpd="sng" algn="ctr">
          <a:solidFill>
            <a:schemeClr val="accent4">
              <a:shade val="75000"/>
              <a:satMod val="125000"/>
              <a:lumMod val="75000"/>
            </a:schemeClr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</dsp:sp>
    <dsp:sp modelId="{5C33BE50-1FA0-4CEF-B163-E1DB2FED6F3A}">
      <dsp:nvSpPr>
        <dsp:cNvPr id="0" name=""/>
        <dsp:cNvSpPr/>
      </dsp:nvSpPr>
      <dsp:spPr>
        <a:xfrm>
          <a:off x="185189" y="277240"/>
          <a:ext cx="3311138" cy="2813385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0837CD-0185-4934-982F-507A76ACEAF6}">
      <dsp:nvSpPr>
        <dsp:cNvPr id="0" name=""/>
        <dsp:cNvSpPr/>
      </dsp:nvSpPr>
      <dsp:spPr>
        <a:xfrm>
          <a:off x="185189" y="3090626"/>
          <a:ext cx="3311138" cy="1168637"/>
        </a:xfrm>
        <a:prstGeom prst="rect">
          <a:avLst/>
        </a:prstGeom>
        <a:solidFill>
          <a:schemeClr val="bg1">
            <a:lumMod val="85000"/>
          </a:schemeClr>
        </a:solidFill>
        <a:ln w="9525" cap="flat" cmpd="sng" algn="ctr">
          <a:noFill/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/>
            <a:t>Сбережения в наличной форме</a:t>
          </a:r>
          <a:endParaRPr lang="ru-RU" sz="3100" kern="1200" dirty="0"/>
        </a:p>
      </dsp:txBody>
      <dsp:txXfrm>
        <a:off x="185189" y="3090626"/>
        <a:ext cx="3311138" cy="1168637"/>
      </dsp:txXfrm>
    </dsp:sp>
    <dsp:sp modelId="{8D5BC91A-F3C0-451C-B36B-271F82CDC922}">
      <dsp:nvSpPr>
        <dsp:cNvPr id="0" name=""/>
        <dsp:cNvSpPr/>
      </dsp:nvSpPr>
      <dsp:spPr>
        <a:xfrm>
          <a:off x="4456623" y="104109"/>
          <a:ext cx="3679042" cy="4328285"/>
        </a:xfrm>
        <a:prstGeom prst="rect">
          <a:avLst/>
        </a:prstGeom>
        <a:solidFill>
          <a:schemeClr val="lt1"/>
        </a:solidFill>
        <a:ln w="15875" cap="flat" cmpd="sng" algn="ctr">
          <a:solidFill>
            <a:schemeClr val="accent4">
              <a:shade val="75000"/>
              <a:satMod val="125000"/>
              <a:lumMod val="75000"/>
            </a:schemeClr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</dsp:sp>
    <dsp:sp modelId="{C15104FF-94C8-47B8-A9CF-ABF11A0480CF}">
      <dsp:nvSpPr>
        <dsp:cNvPr id="0" name=""/>
        <dsp:cNvSpPr/>
      </dsp:nvSpPr>
      <dsp:spPr>
        <a:xfrm>
          <a:off x="4640575" y="277240"/>
          <a:ext cx="3311138" cy="2813385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48F58D-07A3-4D79-9CD7-2D2777F6A0E1}">
      <dsp:nvSpPr>
        <dsp:cNvPr id="0" name=""/>
        <dsp:cNvSpPr/>
      </dsp:nvSpPr>
      <dsp:spPr>
        <a:xfrm>
          <a:off x="4640575" y="3090626"/>
          <a:ext cx="3311138" cy="1168637"/>
        </a:xfrm>
        <a:prstGeom prst="rect">
          <a:avLst/>
        </a:prstGeom>
        <a:solidFill>
          <a:schemeClr val="accent6">
            <a:lumMod val="20000"/>
            <a:lumOff val="80000"/>
          </a:schemeClr>
        </a:solidFill>
        <a:ln w="9525" cap="flat" cmpd="sng" algn="ctr">
          <a:noFill/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/>
            <a:t>Сбережения в банке</a:t>
          </a:r>
          <a:endParaRPr lang="ru-RU" sz="3100" kern="1200" dirty="0"/>
        </a:p>
      </dsp:txBody>
      <dsp:txXfrm>
        <a:off x="4640575" y="3090626"/>
        <a:ext cx="3311138" cy="116863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D05BA5-5E2D-4D9B-8795-460D3F933CC9}">
      <dsp:nvSpPr>
        <dsp:cNvPr id="0" name=""/>
        <dsp:cNvSpPr/>
      </dsp:nvSpPr>
      <dsp:spPr>
        <a:xfrm>
          <a:off x="115848" y="836710"/>
          <a:ext cx="4837658" cy="879574"/>
        </a:xfrm>
        <a:prstGeom prst="roundRect">
          <a:avLst>
            <a:gd name="adj" fmla="val 10000"/>
          </a:avLst>
        </a:prstGeom>
        <a:solidFill>
          <a:schemeClr val="accent1"/>
        </a:solidFill>
        <a:ln w="25400" cap="flat" cmpd="sng" algn="ctr">
          <a:solidFill>
            <a:schemeClr val="lt1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99060" tIns="66040" rIns="99060" bIns="6604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200" kern="1200" dirty="0" smtClean="0"/>
            <a:t>Преимущества</a:t>
          </a:r>
          <a:endParaRPr lang="ru-RU" sz="5200" kern="1200" dirty="0"/>
        </a:p>
      </dsp:txBody>
      <dsp:txXfrm>
        <a:off x="141610" y="862472"/>
        <a:ext cx="4786134" cy="828050"/>
      </dsp:txXfrm>
    </dsp:sp>
    <dsp:sp modelId="{ACB4C8AA-C395-497C-8833-9646C95C72E7}">
      <dsp:nvSpPr>
        <dsp:cNvPr id="0" name=""/>
        <dsp:cNvSpPr/>
      </dsp:nvSpPr>
      <dsp:spPr>
        <a:xfrm>
          <a:off x="599614" y="1716284"/>
          <a:ext cx="227968" cy="6403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0338"/>
              </a:lnTo>
              <a:lnTo>
                <a:pt x="227968" y="640338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591C24-66C2-4B29-9F8D-604BAF1BF222}">
      <dsp:nvSpPr>
        <dsp:cNvPr id="0" name=""/>
        <dsp:cNvSpPr/>
      </dsp:nvSpPr>
      <dsp:spPr>
        <a:xfrm>
          <a:off x="827582" y="1916836"/>
          <a:ext cx="3320427" cy="8795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Минимум  необходимых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документов</a:t>
          </a:r>
          <a:endParaRPr lang="ru-RU" sz="1600" kern="1200" dirty="0"/>
        </a:p>
      </dsp:txBody>
      <dsp:txXfrm>
        <a:off x="853344" y="1942598"/>
        <a:ext cx="3268903" cy="828050"/>
      </dsp:txXfrm>
    </dsp:sp>
    <dsp:sp modelId="{68736964-6DE6-4683-96B8-1BB90923A360}">
      <dsp:nvSpPr>
        <dsp:cNvPr id="0" name=""/>
        <dsp:cNvSpPr/>
      </dsp:nvSpPr>
      <dsp:spPr>
        <a:xfrm>
          <a:off x="599614" y="1716284"/>
          <a:ext cx="227968" cy="17204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20455"/>
              </a:lnTo>
              <a:lnTo>
                <a:pt x="227968" y="172045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D3E691-B379-46E5-96A9-278D04E9F6C9}">
      <dsp:nvSpPr>
        <dsp:cNvPr id="0" name=""/>
        <dsp:cNvSpPr/>
      </dsp:nvSpPr>
      <dsp:spPr>
        <a:xfrm>
          <a:off x="827582" y="2996953"/>
          <a:ext cx="3339468" cy="8795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Отсутствие  НДС</a:t>
          </a:r>
        </a:p>
      </dsp:txBody>
      <dsp:txXfrm>
        <a:off x="853344" y="3022715"/>
        <a:ext cx="3287944" cy="828050"/>
      </dsp:txXfrm>
    </dsp:sp>
    <dsp:sp modelId="{4B9737E5-754B-48D2-8104-72CBC9A44B57}">
      <dsp:nvSpPr>
        <dsp:cNvPr id="0" name=""/>
        <dsp:cNvSpPr/>
      </dsp:nvSpPr>
      <dsp:spPr>
        <a:xfrm>
          <a:off x="599614" y="1716284"/>
          <a:ext cx="227968" cy="28005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00573"/>
              </a:lnTo>
              <a:lnTo>
                <a:pt x="227968" y="2800573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DE14F-7AB5-499A-94DC-50CE35F58EF1}">
      <dsp:nvSpPr>
        <dsp:cNvPr id="0" name=""/>
        <dsp:cNvSpPr/>
      </dsp:nvSpPr>
      <dsp:spPr>
        <a:xfrm>
          <a:off x="827582" y="4077070"/>
          <a:ext cx="3360015" cy="8795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Счет  можно  закрыть  в  любой момент</a:t>
          </a:r>
        </a:p>
      </dsp:txBody>
      <dsp:txXfrm>
        <a:off x="853344" y="4102832"/>
        <a:ext cx="3308491" cy="828050"/>
      </dsp:txXfrm>
    </dsp:sp>
    <dsp:sp modelId="{EDE7BE4E-64D6-4ED7-8A54-D4F5A61E8D06}">
      <dsp:nvSpPr>
        <dsp:cNvPr id="0" name=""/>
        <dsp:cNvSpPr/>
      </dsp:nvSpPr>
      <dsp:spPr>
        <a:xfrm>
          <a:off x="599614" y="1716284"/>
          <a:ext cx="227968" cy="38806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0699"/>
              </a:lnTo>
              <a:lnTo>
                <a:pt x="227968" y="388069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BF8817-6311-4051-8957-10446EE5C5F2}">
      <dsp:nvSpPr>
        <dsp:cNvPr id="0" name=""/>
        <dsp:cNvSpPr/>
      </dsp:nvSpPr>
      <dsp:spPr>
        <a:xfrm>
          <a:off x="827582" y="5157196"/>
          <a:ext cx="3360043" cy="8795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Стоимость металла не включает издержки</a:t>
          </a:r>
        </a:p>
      </dsp:txBody>
      <dsp:txXfrm>
        <a:off x="853344" y="5182958"/>
        <a:ext cx="3308519" cy="828050"/>
      </dsp:txXfrm>
    </dsp:sp>
    <dsp:sp modelId="{0F7D06F2-12F4-4730-A7A1-4A8D1C35D331}">
      <dsp:nvSpPr>
        <dsp:cNvPr id="0" name=""/>
        <dsp:cNvSpPr/>
      </dsp:nvSpPr>
      <dsp:spPr>
        <a:xfrm>
          <a:off x="5076048" y="836710"/>
          <a:ext cx="3866537" cy="879574"/>
        </a:xfrm>
        <a:prstGeom prst="roundRect">
          <a:avLst>
            <a:gd name="adj" fmla="val 10000"/>
          </a:avLst>
        </a:prstGeom>
        <a:solidFill>
          <a:srgbClr val="FF0000"/>
        </a:solidFill>
        <a:ln w="381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66040" rIns="99060" bIns="6604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200" kern="1200" dirty="0" smtClean="0"/>
            <a:t>Недостатки</a:t>
          </a:r>
          <a:endParaRPr lang="ru-RU" sz="5200" kern="1200" dirty="0"/>
        </a:p>
      </dsp:txBody>
      <dsp:txXfrm>
        <a:off x="5101810" y="862472"/>
        <a:ext cx="3815013" cy="828050"/>
      </dsp:txXfrm>
    </dsp:sp>
    <dsp:sp modelId="{1A126EB8-3B10-43F8-8C5C-0134A5DD9BD3}">
      <dsp:nvSpPr>
        <dsp:cNvPr id="0" name=""/>
        <dsp:cNvSpPr/>
      </dsp:nvSpPr>
      <dsp:spPr>
        <a:xfrm>
          <a:off x="5462702" y="1716284"/>
          <a:ext cx="333432" cy="6403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0338"/>
              </a:lnTo>
              <a:lnTo>
                <a:pt x="333432" y="640338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2F69F0-EBEB-4F72-8C95-8EDD9B318123}">
      <dsp:nvSpPr>
        <dsp:cNvPr id="0" name=""/>
        <dsp:cNvSpPr/>
      </dsp:nvSpPr>
      <dsp:spPr>
        <a:xfrm>
          <a:off x="5796135" y="1916836"/>
          <a:ext cx="2914993" cy="8795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Текущий ОМС не предусматривает процентного дохода</a:t>
          </a:r>
          <a:endParaRPr lang="ru-RU" sz="1600" kern="1200" dirty="0"/>
        </a:p>
      </dsp:txBody>
      <dsp:txXfrm>
        <a:off x="5821897" y="1942598"/>
        <a:ext cx="2863469" cy="828050"/>
      </dsp:txXfrm>
    </dsp:sp>
    <dsp:sp modelId="{14B477B6-35F8-4B65-97F8-5EDB84905121}">
      <dsp:nvSpPr>
        <dsp:cNvPr id="0" name=""/>
        <dsp:cNvSpPr/>
      </dsp:nvSpPr>
      <dsp:spPr>
        <a:xfrm>
          <a:off x="5462702" y="1716284"/>
          <a:ext cx="333432" cy="17204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20455"/>
              </a:lnTo>
              <a:lnTo>
                <a:pt x="333432" y="172045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3CF4EC-0808-4263-BBE6-F281DC4DC209}">
      <dsp:nvSpPr>
        <dsp:cNvPr id="0" name=""/>
        <dsp:cNvSpPr/>
      </dsp:nvSpPr>
      <dsp:spPr>
        <a:xfrm>
          <a:off x="5796135" y="2996953"/>
          <a:ext cx="2921832" cy="8795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Нет процентов при досрочном расторжении договора</a:t>
          </a:r>
          <a:endParaRPr lang="ru-RU" sz="1600" kern="1200" dirty="0"/>
        </a:p>
      </dsp:txBody>
      <dsp:txXfrm>
        <a:off x="5821897" y="3022715"/>
        <a:ext cx="2870308" cy="828050"/>
      </dsp:txXfrm>
    </dsp:sp>
    <dsp:sp modelId="{CB9545B5-B0D7-453C-B4C1-91F0C9306C00}">
      <dsp:nvSpPr>
        <dsp:cNvPr id="0" name=""/>
        <dsp:cNvSpPr/>
      </dsp:nvSpPr>
      <dsp:spPr>
        <a:xfrm>
          <a:off x="5462702" y="1716284"/>
          <a:ext cx="333432" cy="30731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73131"/>
              </a:lnTo>
              <a:lnTo>
                <a:pt x="333432" y="307313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EA603D-ABB3-4255-9756-24D0C8343661}">
      <dsp:nvSpPr>
        <dsp:cNvPr id="0" name=""/>
        <dsp:cNvSpPr/>
      </dsp:nvSpPr>
      <dsp:spPr>
        <a:xfrm>
          <a:off x="5796135" y="4077070"/>
          <a:ext cx="2923451" cy="14246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При </a:t>
          </a:r>
          <a:r>
            <a:rPr lang="ru-RU" sz="1600" kern="1200" dirty="0" smtClean="0"/>
            <a:t>продаже  </a:t>
          </a:r>
          <a:r>
            <a:rPr lang="ru-RU" sz="1600" kern="1200" dirty="0" smtClean="0"/>
            <a:t>металла  необходимо  подать  налоговую  декларацию  и  заплатить </a:t>
          </a:r>
          <a:r>
            <a:rPr lang="ru-RU" sz="1600" kern="1200" dirty="0" smtClean="0"/>
            <a:t>подоходный  </a:t>
          </a:r>
          <a:r>
            <a:rPr lang="ru-RU" sz="1600" kern="1200" dirty="0" smtClean="0"/>
            <a:t>налог</a:t>
          </a:r>
          <a:endParaRPr lang="ru-RU" sz="1600" kern="1200" dirty="0"/>
        </a:p>
      </dsp:txBody>
      <dsp:txXfrm>
        <a:off x="5837863" y="4118798"/>
        <a:ext cx="2839995" cy="134123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A31F01-0E87-4A88-A8CE-A2C8544A1BFC}">
      <dsp:nvSpPr>
        <dsp:cNvPr id="0" name=""/>
        <dsp:cNvSpPr/>
      </dsp:nvSpPr>
      <dsp:spPr>
        <a:xfrm>
          <a:off x="0" y="0"/>
          <a:ext cx="9144000" cy="1863500"/>
        </a:xfrm>
        <a:prstGeom prst="rect">
          <a:avLst/>
        </a:prstGeom>
        <a:gradFill rotWithShape="1">
          <a:gsLst>
            <a:gs pos="0">
              <a:schemeClr val="accent6">
                <a:lumMod val="95000"/>
              </a:schemeClr>
            </a:gs>
            <a:gs pos="100000">
              <a:schemeClr val="accent6"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6">
              <a:shade val="30000"/>
              <a:satMod val="120000"/>
            </a:schemeClr>
          </a:contourClr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kern="1200" dirty="0" smtClean="0"/>
            <a:t>Накопительное </a:t>
          </a:r>
          <a:r>
            <a:rPr lang="ru-RU" sz="5400" kern="1200" dirty="0" smtClean="0"/>
            <a:t>страхование жизни</a:t>
          </a:r>
          <a:endParaRPr lang="ru-RU" sz="5400" kern="1200" dirty="0"/>
        </a:p>
      </dsp:txBody>
      <dsp:txXfrm>
        <a:off x="0" y="0"/>
        <a:ext cx="9144000" cy="1863500"/>
      </dsp:txXfrm>
    </dsp:sp>
    <dsp:sp modelId="{022F6A00-3A3F-4EF7-95E0-507D18B1B1C4}">
      <dsp:nvSpPr>
        <dsp:cNvPr id="0" name=""/>
        <dsp:cNvSpPr/>
      </dsp:nvSpPr>
      <dsp:spPr>
        <a:xfrm>
          <a:off x="0" y="1863500"/>
          <a:ext cx="2286000" cy="3913351"/>
        </a:xfrm>
        <a:prstGeom prst="rect">
          <a:avLst/>
        </a:prstGeom>
        <a:gradFill rotWithShape="1">
          <a:gsLst>
            <a:gs pos="28000">
              <a:schemeClr val="accent6">
                <a:tint val="18000"/>
                <a:satMod val="120000"/>
                <a:lumMod val="88000"/>
              </a:schemeClr>
            </a:gs>
            <a:gs pos="100000">
              <a:schemeClr val="accent6">
                <a:tint val="40000"/>
                <a:satMod val="100000"/>
                <a:lumMod val="78000"/>
              </a:schemeClr>
            </a:gs>
          </a:gsLst>
          <a:lin ang="5400000" scaled="0"/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threePt" dir="t"/>
        </a:scene3d>
        <a:sp3d>
          <a:bevelT w="114300" prst="artDeco"/>
        </a:sp3d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накопительное</a:t>
          </a:r>
          <a:endParaRPr lang="ru-RU" sz="2300" kern="1200" dirty="0"/>
        </a:p>
      </dsp:txBody>
      <dsp:txXfrm>
        <a:off x="0" y="1863500"/>
        <a:ext cx="2286000" cy="3913351"/>
      </dsp:txXfrm>
    </dsp:sp>
    <dsp:sp modelId="{3373FB27-B8CE-490D-B4D0-DCEF2D948F59}">
      <dsp:nvSpPr>
        <dsp:cNvPr id="0" name=""/>
        <dsp:cNvSpPr/>
      </dsp:nvSpPr>
      <dsp:spPr>
        <a:xfrm>
          <a:off x="2286000" y="1863500"/>
          <a:ext cx="2286000" cy="3913351"/>
        </a:xfrm>
        <a:prstGeom prst="rect">
          <a:avLst/>
        </a:prstGeom>
        <a:gradFill rotWithShape="1">
          <a:gsLst>
            <a:gs pos="28000">
              <a:schemeClr val="accent6">
                <a:tint val="18000"/>
                <a:satMod val="120000"/>
                <a:lumMod val="88000"/>
              </a:schemeClr>
            </a:gs>
            <a:gs pos="100000">
              <a:schemeClr val="accent6">
                <a:tint val="40000"/>
                <a:satMod val="100000"/>
                <a:lumMod val="78000"/>
              </a:schemeClr>
            </a:gs>
          </a:gsLst>
          <a:lin ang="5400000" scaled="0"/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threePt" dir="t"/>
        </a:scene3d>
        <a:sp3d>
          <a:bevelT w="114300" prst="artDeco"/>
        </a:sp3d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смешанное</a:t>
          </a:r>
          <a:endParaRPr lang="ru-RU" sz="2300" kern="1200" dirty="0"/>
        </a:p>
      </dsp:txBody>
      <dsp:txXfrm>
        <a:off x="2286000" y="1863500"/>
        <a:ext cx="2286000" cy="3913351"/>
      </dsp:txXfrm>
    </dsp:sp>
    <dsp:sp modelId="{F0684019-9774-4FE0-8945-CDF477BB4B98}">
      <dsp:nvSpPr>
        <dsp:cNvPr id="0" name=""/>
        <dsp:cNvSpPr/>
      </dsp:nvSpPr>
      <dsp:spPr>
        <a:xfrm>
          <a:off x="4572000" y="1863500"/>
          <a:ext cx="2286000" cy="3913351"/>
        </a:xfrm>
        <a:prstGeom prst="rect">
          <a:avLst/>
        </a:prstGeom>
        <a:gradFill rotWithShape="1">
          <a:gsLst>
            <a:gs pos="28000">
              <a:schemeClr val="accent6">
                <a:tint val="18000"/>
                <a:satMod val="120000"/>
                <a:lumMod val="88000"/>
              </a:schemeClr>
            </a:gs>
            <a:gs pos="100000">
              <a:schemeClr val="accent6">
                <a:tint val="40000"/>
                <a:satMod val="100000"/>
                <a:lumMod val="78000"/>
              </a:schemeClr>
            </a:gs>
          </a:gsLst>
          <a:lin ang="5400000" scaled="0"/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threePt" dir="t"/>
        </a:scene3d>
        <a:sp3d>
          <a:bevelT w="114300" prst="artDeco"/>
        </a:sp3d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рентное</a:t>
          </a:r>
          <a:endParaRPr lang="ru-RU" sz="2300" kern="1200" dirty="0"/>
        </a:p>
      </dsp:txBody>
      <dsp:txXfrm>
        <a:off x="4572000" y="1863500"/>
        <a:ext cx="2286000" cy="3913351"/>
      </dsp:txXfrm>
    </dsp:sp>
    <dsp:sp modelId="{DC93D7A5-CBDC-4974-A71F-3AB24766CC0F}">
      <dsp:nvSpPr>
        <dsp:cNvPr id="0" name=""/>
        <dsp:cNvSpPr/>
      </dsp:nvSpPr>
      <dsp:spPr>
        <a:xfrm>
          <a:off x="6858000" y="1863500"/>
          <a:ext cx="2286000" cy="3913351"/>
        </a:xfrm>
        <a:prstGeom prst="rect">
          <a:avLst/>
        </a:prstGeom>
        <a:gradFill rotWithShape="1">
          <a:gsLst>
            <a:gs pos="28000">
              <a:schemeClr val="accent6">
                <a:tint val="18000"/>
                <a:satMod val="120000"/>
                <a:lumMod val="88000"/>
              </a:schemeClr>
            </a:gs>
            <a:gs pos="100000">
              <a:schemeClr val="accent6">
                <a:tint val="40000"/>
                <a:satMod val="100000"/>
                <a:lumMod val="78000"/>
              </a:schemeClr>
            </a:gs>
          </a:gsLst>
          <a:lin ang="5400000" scaled="0"/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threePt" dir="t"/>
        </a:scene3d>
        <a:sp3d>
          <a:bevelT w="114300" prst="artDeco"/>
        </a:sp3d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пенсионное</a:t>
          </a:r>
          <a:endParaRPr lang="ru-RU" sz="2300" kern="1200" dirty="0"/>
        </a:p>
      </dsp:txBody>
      <dsp:txXfrm>
        <a:off x="6858000" y="1863500"/>
        <a:ext cx="2286000" cy="3913351"/>
      </dsp:txXfrm>
    </dsp:sp>
    <dsp:sp modelId="{FFE5DB18-4451-4366-9EFD-6381D39DFCDB}">
      <dsp:nvSpPr>
        <dsp:cNvPr id="0" name=""/>
        <dsp:cNvSpPr/>
      </dsp:nvSpPr>
      <dsp:spPr>
        <a:xfrm>
          <a:off x="0" y="5776852"/>
          <a:ext cx="9144000" cy="4348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2C8BE6-5FBC-4F7B-8C29-3D31BC908043}">
      <dsp:nvSpPr>
        <dsp:cNvPr id="0" name=""/>
        <dsp:cNvSpPr/>
      </dsp:nvSpPr>
      <dsp:spPr>
        <a:xfrm>
          <a:off x="36" y="1970043"/>
          <a:ext cx="3499420" cy="112325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Доходность акции складывается из двух показателей: </a:t>
          </a:r>
          <a:endParaRPr lang="ru-RU" sz="2300" kern="1200" dirty="0"/>
        </a:p>
      </dsp:txBody>
      <dsp:txXfrm>
        <a:off x="36" y="1970043"/>
        <a:ext cx="3499420" cy="1123255"/>
      </dsp:txXfrm>
    </dsp:sp>
    <dsp:sp modelId="{5CECCD6D-9332-4CE2-A78F-0C294242D126}">
      <dsp:nvSpPr>
        <dsp:cNvPr id="0" name=""/>
        <dsp:cNvSpPr/>
      </dsp:nvSpPr>
      <dsp:spPr>
        <a:xfrm>
          <a:off x="36" y="3093298"/>
          <a:ext cx="3499420" cy="1894049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Изменение рыночной цены акции между датами её покупки и продажи.</a:t>
          </a:r>
          <a:endParaRPr lang="ru-RU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Дивиденды</a:t>
          </a:r>
          <a:endParaRPr lang="ru-RU" sz="2300" kern="1200" dirty="0"/>
        </a:p>
      </dsp:txBody>
      <dsp:txXfrm>
        <a:off x="36" y="3093298"/>
        <a:ext cx="3499420" cy="1894049"/>
      </dsp:txXfrm>
    </dsp:sp>
    <dsp:sp modelId="{B5BCD75C-327B-4483-85B3-E37BF949CB50}">
      <dsp:nvSpPr>
        <dsp:cNvPr id="0" name=""/>
        <dsp:cNvSpPr/>
      </dsp:nvSpPr>
      <dsp:spPr>
        <a:xfrm>
          <a:off x="3989375" y="1970043"/>
          <a:ext cx="3499420" cy="112325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Доходность облигации складывается из двух показателей:</a:t>
          </a:r>
          <a:endParaRPr lang="ru-RU" sz="2300" kern="1200" dirty="0"/>
        </a:p>
      </dsp:txBody>
      <dsp:txXfrm>
        <a:off x="3989375" y="1970043"/>
        <a:ext cx="3499420" cy="1123255"/>
      </dsp:txXfrm>
    </dsp:sp>
    <dsp:sp modelId="{E7B730CC-F964-4086-81AA-121491F40A2F}">
      <dsp:nvSpPr>
        <dsp:cNvPr id="0" name=""/>
        <dsp:cNvSpPr/>
      </dsp:nvSpPr>
      <dsp:spPr>
        <a:xfrm>
          <a:off x="3989375" y="3093298"/>
          <a:ext cx="3499420" cy="1894049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 Изменение курса.</a:t>
          </a:r>
          <a:endParaRPr lang="ru-RU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 Периодически выплачиваемый процентный доход.</a:t>
          </a:r>
          <a:endParaRPr lang="ru-RU" sz="2300" kern="1200" dirty="0"/>
        </a:p>
      </dsp:txBody>
      <dsp:txXfrm>
        <a:off x="3989375" y="3093298"/>
        <a:ext cx="3499420" cy="189404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46A67E-AB02-4D47-BC0A-D586CB7780ED}">
      <dsp:nvSpPr>
        <dsp:cNvPr id="0" name=""/>
        <dsp:cNvSpPr/>
      </dsp:nvSpPr>
      <dsp:spPr>
        <a:xfrm rot="16200000">
          <a:off x="989856" y="-989856"/>
          <a:ext cx="2592287" cy="4572000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Видовая</a:t>
          </a:r>
          <a:endParaRPr lang="ru-RU" sz="3200" kern="1200" dirty="0"/>
        </a:p>
      </dsp:txBody>
      <dsp:txXfrm rot="5400000">
        <a:off x="-1" y="1"/>
        <a:ext cx="4572000" cy="1944216"/>
      </dsp:txXfrm>
    </dsp:sp>
    <dsp:sp modelId="{C3B5D626-B5DD-4C20-B555-3BFBBB637D36}">
      <dsp:nvSpPr>
        <dsp:cNvPr id="0" name=""/>
        <dsp:cNvSpPr/>
      </dsp:nvSpPr>
      <dsp:spPr>
        <a:xfrm>
          <a:off x="4572000" y="0"/>
          <a:ext cx="4572000" cy="2592287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Инструментальная</a:t>
          </a:r>
          <a:endParaRPr lang="ru-RU" sz="3200" kern="1200" dirty="0"/>
        </a:p>
      </dsp:txBody>
      <dsp:txXfrm>
        <a:off x="4572000" y="0"/>
        <a:ext cx="4572000" cy="1944216"/>
      </dsp:txXfrm>
    </dsp:sp>
    <dsp:sp modelId="{F6B00688-6E4F-4DCE-8689-416942B3A401}">
      <dsp:nvSpPr>
        <dsp:cNvPr id="0" name=""/>
        <dsp:cNvSpPr/>
      </dsp:nvSpPr>
      <dsp:spPr>
        <a:xfrm rot="10800000">
          <a:off x="0" y="2592287"/>
          <a:ext cx="4572000" cy="2592287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Валютная </a:t>
          </a:r>
          <a:endParaRPr lang="ru-RU" sz="3200" kern="1200" dirty="0"/>
        </a:p>
      </dsp:txBody>
      <dsp:txXfrm rot="10800000">
        <a:off x="0" y="3240359"/>
        <a:ext cx="4572000" cy="1944216"/>
      </dsp:txXfrm>
    </dsp:sp>
    <dsp:sp modelId="{903DC48D-626C-477D-9A51-1D9DBC13D754}">
      <dsp:nvSpPr>
        <dsp:cNvPr id="0" name=""/>
        <dsp:cNvSpPr/>
      </dsp:nvSpPr>
      <dsp:spPr>
        <a:xfrm rot="5400000">
          <a:off x="5561856" y="1602431"/>
          <a:ext cx="2592287" cy="4572000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Институциональная</a:t>
          </a:r>
          <a:endParaRPr lang="ru-RU" sz="3200" kern="1200" dirty="0"/>
        </a:p>
      </dsp:txBody>
      <dsp:txXfrm rot="-5400000">
        <a:off x="4571999" y="3240359"/>
        <a:ext cx="4572000" cy="1944216"/>
      </dsp:txXfrm>
    </dsp:sp>
    <dsp:sp modelId="{E4EACA4C-1BDE-4203-84A0-CC6778342836}">
      <dsp:nvSpPr>
        <dsp:cNvPr id="0" name=""/>
        <dsp:cNvSpPr/>
      </dsp:nvSpPr>
      <dsp:spPr>
        <a:xfrm>
          <a:off x="2843811" y="1728194"/>
          <a:ext cx="3456377" cy="1728187"/>
        </a:xfrm>
        <a:prstGeom prst="roundRect">
          <a:avLst/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Диверсификации рисков </a:t>
          </a:r>
          <a:endParaRPr lang="ru-RU" sz="2800" b="1" kern="1200" dirty="0"/>
        </a:p>
      </dsp:txBody>
      <dsp:txXfrm>
        <a:off x="2928174" y="1812557"/>
        <a:ext cx="3287651" cy="15594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Lineup">
  <dgm:title val=""/>
  <dgm:desc val=""/>
  <dgm:catLst>
    <dgm:cat type="picture" pri="19000"/>
    <dgm:cat type="pictureconvert" pri="1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  <dgm:cxn modelId="70" srcId="0" destId="40" srcOrd="3" destOrd="0"/>
        <dgm:cxn modelId="42" srcId="30" destId="41" srcOrd="0" destOrd="0"/>
      </dgm:cxnLst>
      <dgm:bg/>
      <dgm:whole/>
    </dgm:dataModel>
  </dgm:clrData>
  <dgm:layoutNode name="Name0">
    <dgm:varLst>
      <dgm:chMax/>
      <dgm:chPref/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Parent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"/>
      <dgm:constr type="w" for="ch" forName="sibTrans" refType="w" refFor="ch" refForName="composite" op="equ" fact="0.000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0.5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h" fact="0.5"/>
              <dgm:constr type="h" for="ch" forName="Image" refType="w"/>
              <dgm:constr type="l" for="ch" forName="Accent" refType="w" fact="0"/>
              <dgm:constr type="t" for="ch" forName="Accent" refType="h" fact="0"/>
              <dgm:constr type="w" for="ch" forName="Accent" refType="w" fact="0.0001"/>
              <dgm:constr type="h" for="ch" forName="Accent" refType="h"/>
              <dgm:constr type="l" for="ch" forName="Parent" refType="w" fact="0"/>
              <dgm:constr type="t" for="ch" forName="Parent" refType="h" fact="0.5"/>
              <dgm:constr type="w" for="ch" forName="Parent" refType="w"/>
            </dgm:constrLst>
          </dgm:if>
          <dgm:else name="Name6">
            <dgm:constrLst>
              <dgm:constr type="l" for="ch" forName="Image" refType="w" fact="0"/>
              <dgm:constr type="t" for="ch" forName="Image" refType="h" fact="0"/>
              <dgm:constr type="w" for="ch" forName="Image" refType="h" fact="0.5"/>
              <dgm:constr type="h" for="ch" forName="Image" refType="w"/>
              <dgm:constr type="r" for="ch" forName="Accent" refType="w"/>
              <dgm:constr type="t" for="ch" forName="Accent" refType="h" fact="0"/>
              <dgm:constr type="w" for="ch" forName="Accent" refType="w" fact="0.0001"/>
              <dgm:constr type="h" for="ch" forName="Accent" refType="h"/>
              <dgm:constr type="l" for="ch" forName="Parent" refType="w" fact="0"/>
              <dgm:constr type="t" for="ch" forName="Parent" refType="h" fact="0.5"/>
              <dgm:constr type="w" for="ch" forName="Parent" refType="w"/>
            </dgm:constrLst>
          </dgm:else>
        </dgm:choose>
        <dgm:layoutNode name="Image" styleLbl="alig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Accent" styleLbl="parChTrans1D1">
          <dgm:alg type="sp"/>
          <dgm:shape xmlns:r="http://schemas.openxmlformats.org/officeDocument/2006/relationships" type="line" r:blip="">
            <dgm:adjLst/>
          </dgm:shape>
          <dgm:presOf/>
        </dgm:layoutNode>
        <dgm:layoutNode name="Paren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Grid">
  <dgm:title val=""/>
  <dgm:desc val=""/>
  <dgm:catLst>
    <dgm:cat type="picture" pri="11000"/>
    <dgm:cat type="pictureconvert" pri="1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</dgm:varLst>
    <dgm:choose name="Name1">
      <dgm:if name="Name2" axis="ch" ptType="node" func="cnt" op="lte" val="4">
        <dgm:choose name="Name3">
          <dgm:if name="Name4" func="var" arg="dir" op="equ" val="norm">
            <dgm:alg type="snake">
              <dgm:param type="off" val="ctr"/>
              <dgm:param type="bkpt" val="fixed"/>
              <dgm:param type="bkPtFixedVal" val="2"/>
            </dgm:alg>
          </dgm:if>
          <dgm:else name="Name5">
            <dgm:alg type="snake">
              <dgm:param type="off" val="ctr"/>
              <dgm:param type="grDir" val="tR"/>
              <dgm:param type="bkpt" val="fixed"/>
              <dgm:param type="bkPtFixedVal" val="2"/>
            </dgm:alg>
          </dgm:else>
        </dgm:choose>
      </dgm:if>
      <dgm:else name="Name6">
        <dgm:choose name="Name7">
          <dgm:if name="Name8" axis="ch" ptType="node" func="cnt" op="lte" val="9">
            <dgm:choose name="Name9">
              <dgm:if name="Name10" func="var" arg="dir" op="equ" val="norm">
                <dgm:alg type="snake">
                  <dgm:param type="off" val="ctr"/>
                  <dgm:param type="bkpt" val="fixed"/>
                  <dgm:param type="bkPtFixedVal" val="3"/>
                </dgm:alg>
              </dgm:if>
              <dgm:else name="Name11">
                <dgm:alg type="snake">
                  <dgm:param type="off" val="ctr"/>
                  <dgm:param type="grDir" val="tR"/>
                  <dgm:param type="bkpt" val="fixed"/>
                  <dgm:param type="bkPtFixedVal" val="3"/>
                </dgm:alg>
              </dgm:else>
            </dgm:choose>
          </dgm:if>
          <dgm:else name="Name12">
            <dgm:choose name="Name13">
              <dgm:if name="Name14" axis="ch" ptType="node" func="cnt" op="lte" val="16">
                <dgm:choose name="Name15">
                  <dgm:if name="Name16" func="var" arg="dir" op="equ" val="norm">
                    <dgm:alg type="snake">
                      <dgm:param type="off" val="ctr"/>
                      <dgm:param type="bkpt" val="fixed"/>
                      <dgm:param type="bkPtFixedVal" val="4"/>
                    </dgm:alg>
                  </dgm:if>
                  <dgm:else name="Name17">
                    <dgm:alg type="snake">
                      <dgm:param type="off" val="ctr"/>
                      <dgm:param type="grDir" val="tR"/>
                      <dgm:param type="bkpt" val="fixed"/>
                      <dgm:param type="bkPtFixedVal" val="4"/>
                    </dgm:alg>
                  </dgm:else>
                </dgm:choose>
              </dgm:if>
              <dgm:else name="Name18">
                <dgm:choose name="Name19">
                  <dgm:if name="Name20" axis="ch" ptType="node" func="cnt" op="lte" val="25">
                    <dgm:choose name="Name21">
                      <dgm:if name="Name22" func="var" arg="dir" op="equ" val="norm">
                        <dgm:alg type="snake">
                          <dgm:param type="off" val="ctr"/>
                          <dgm:param type="bkpt" val="fixed"/>
                          <dgm:param type="bkPtFixedVal" val="5"/>
                        </dgm:alg>
                      </dgm:if>
                      <dgm:else name="Name23">
                        <dgm:alg type="snake">
                          <dgm:param type="off" val="ctr"/>
                          <dgm:param type="grDir" val="tR"/>
                          <dgm:param type="bkpt" val="fixed"/>
                          <dgm:param type="bkPtFixedVal" val="5"/>
                        </dgm:alg>
                      </dgm:else>
                    </dgm:choose>
                  </dgm:if>
                  <dgm:else name="Name24">
                    <dgm:choose name="Name25">
                      <dgm:if name="Name26" func="var" arg="dir" op="equ" val="norm">
                        <dgm:alg type="snake">
                          <dgm:param type="off" val="ctr"/>
                        </dgm:alg>
                      </dgm:if>
                      <dgm:else name="Name27">
                        <dgm:alg type="snake">
                          <dgm:param type="off" val="ctr"/>
                          <dgm:param type="grDir" val="tR"/>
                        </dgm:alg>
                      </dgm:else>
                    </dgm:choose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0.8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0.7568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.15"/>
          <dgm:constr type="w" for="ch" forName="rect1" refType="w"/>
          <dgm:constr type="h" for="ch" forName="rect1" refType="w"/>
          <dgm:constr type="l" for="ch" forName="rect2" refType="w" fact="0"/>
          <dgm:constr type="t" for="ch" forName="rect2" refType="h" fact="0"/>
          <dgm:constr type="w" for="ch" forName="rect2" refType="w"/>
          <dgm:constr type="h" for="ch" forName="rect2" refType="w" fact="0.15"/>
        </dgm:constrLst>
        <dgm:layoutNode name="rect2" styleLbl="revTx">
          <dgm:varLst>
            <dgm:bulletEnabled val="1"/>
          </dgm:varLst>
          <dgm:alg type="tx">
            <dgm:param type="stBulletLvl" val="3"/>
            <dgm:param type="parTxLTRAlign" val="l"/>
            <dgm:param type="parTxRTLAlign" val="r"/>
            <dgm:param type="txAnchorVert" val="b"/>
            <dgm:param type="txAnchorVertCh" val="b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"/>
            <dgm:constr type="rMarg" refType="primFontSz" fact="0.3"/>
            <dgm:constr type="tMarg" refType="primFontSz" fact="0.3"/>
            <dgm:constr type="bMarg" refType="primFontSz" fact="0"/>
            <dgm:constr type="secFontSz" refType="primFontSz" fact="0.8"/>
          </dgm:constrLst>
          <dgm:ruleLst>
            <dgm:rule type="primFontSz" val="5" fact="NaN" max="NaN"/>
          </dgm:ruleLst>
        </dgm:layoutNode>
        <dgm:layoutNode name="rect1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CaptionedPictures">
  <dgm:title val=""/>
  <dgm:desc val=""/>
  <dgm:catLst>
    <dgm:cat type="picture" pri="5000"/>
    <dgm:cat type="pictureconvert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  <dgm:cxn modelId="90" srcId="0" destId="40" srcOrd="3" destOrd="0"/>
        <dgm:cxn modelId="42" srcId="40" destId="4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varLst>
          <dgm:chMax val="1"/>
          <dgm:chPref val="1"/>
        </dgm:varLst>
        <dgm:alg type="composite">
          <dgm:param type="ar" val="0.85"/>
        </dgm:alg>
        <dgm:shape xmlns:r="http://schemas.openxmlformats.org/officeDocument/2006/relationships" r:blip="">
          <dgm:adjLst/>
        </dgm:shape>
        <dgm:constrLst>
          <dgm:constr type="l" for="ch" forName="Accent" refType="w" fact="0"/>
          <dgm:constr type="t" for="ch" forName="Accent" refType="h" fact="0"/>
          <dgm:constr type="w" for="ch" forName="Accent" refType="w"/>
          <dgm:constr type="h" for="ch" forName="Accent" refType="h"/>
          <dgm:constr type="l" for="ch" forName="Image" refType="w" fact="0.05"/>
          <dgm:constr type="t" for="ch" forName="Image" refType="h" fact="0.04"/>
          <dgm:constr type="w" for="ch" forName="Image" refType="w" fact="0.9"/>
          <dgm:constr type="h" for="ch" forName="Image" refType="h" fact="0.65"/>
          <dgm:constr type="l" for="ch" forName="ChildComposite" refType="w" fact="0.05"/>
          <dgm:constr type="t" for="ch" forName="ChildComposite" refType="h" fact="0.69"/>
          <dgm:constr type="w" for="ch" forName="ChildComposite" refType="w" fact="0.9"/>
          <dgm:constr type="h" for="ch" forName="ChildComposite" refType="h" fact="0.27"/>
        </dgm:constrLst>
        <dgm:layoutNode name="Accent" styleLbl="trAlignAcc1">
          <dgm:varLst>
            <dgm:chMax val="0"/>
            <dgm:chPref val="0"/>
          </dgm:varLst>
          <dgm:alg type="sp"/>
          <dgm:shape xmlns:r="http://schemas.openxmlformats.org/officeDocument/2006/relationships" type="rect" r:blip="">
            <dgm:adjLst/>
          </dgm:shape>
          <dgm:presOf/>
        </dgm:layoutNode>
        <dgm:layoutNode name="Image" styleLbl="alignImgPlace1">
          <dgm:varLst>
            <dgm:chMax val="0"/>
            <dgm:chPref val="0"/>
          </dgm:varLst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ChildComposite">
          <dgm:alg type="composite"/>
          <dgm:shape xmlns:r="http://schemas.openxmlformats.org/officeDocument/2006/relationships" r:blip="">
            <dgm:adjLst/>
          </dgm:shape>
          <dgm:choose name="Name4">
            <dgm:if name="Name5" axis="ch" ptType="node" func="cnt" op="gte" val="1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 fact="0.3704"/>
                <dgm:constr type="l" for="ch" forName="Child" refType="w" fact="0"/>
                <dgm:constr type="t" for="ch" forName="Child" refType="h" fact="0.3704"/>
                <dgm:constr type="w" for="ch" forName="Child" refType="w"/>
                <dgm:constr type="h" for="ch" forName="Child" refType="h" fact="0.6296"/>
              </dgm:constrLst>
            </dgm:if>
            <dgm:else name="Name6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/>
                <dgm:constr type="l" for="ch" forName="Child" refType="w" fact="0"/>
                <dgm:constr type="t" for="ch" forName="Child" refType="h" fact="0"/>
                <dgm:constr type="w" for="ch" forName="Child" refType="w" fact="0"/>
                <dgm:constr type="h" for="ch" forName="Child" refType="h" fact="0"/>
              </dgm:constrLst>
            </dgm:else>
          </dgm:choose>
          <dgm:layoutNode name="Child" styleLbl="node1">
            <dgm:varLst>
              <dgm:chMax val="0"/>
              <dgm:chPref val="0"/>
              <dgm:bulletEnabled val="1"/>
            </dgm:varLst>
            <dgm:choose name="Name7">
              <dgm:if name="Name8" axis="ch" ptType="node" func="cnt" op="gt" val="1">
                <dgm:alg type="tx">
                  <dgm:param type="parTxLTRAlign" val="l"/>
                  <dgm:param type="parTxRTLAlign" val="r"/>
                  <dgm:param type="txAnchorVert" val="mid"/>
                  <dgm:param type="txAnchorVertCh" val="mid"/>
                </dgm:alg>
              </dgm:if>
              <dgm:else name="Name9">
                <dgm:alg type="tx">
                  <dgm:param type="parTxLTRAlign" val="ctr"/>
                  <dgm:param type="parTxRTLAlign" val="ctr"/>
                  <dgm:param type="shpTxLTRAlignCh" val="l"/>
                  <dgm:param type="shpTxRTLAlignCh" val="r"/>
                  <dgm:param type="txAnchorVert" val="mid"/>
                  <dgm:param type="txAnchorVertCh" val="mid"/>
                </dgm:alg>
              </dgm:else>
            </dgm:choose>
            <dgm:choose name="Name10">
              <dgm:if name="Name11" axis="ch" ptType="node" func="cnt" op="gte" val="1">
                <dgm:shape xmlns:r="http://schemas.openxmlformats.org/officeDocument/2006/relationships" type="rect" r:blip="">
                  <dgm:adjLst/>
                </dgm:shape>
              </dgm:if>
              <dgm:else name="Name12">
                <dgm:shape xmlns:r="http://schemas.openxmlformats.org/officeDocument/2006/relationships" type="rect" r:blip="" hideGeom="1">
                  <dgm:adjLst/>
                </dgm:shape>
              </dgm:else>
            </dgm:choose>
            <dgm:choose name="Name13">
              <dgm:if name="Name14" axis="ch" ptType="node" func="cnt" op="gte" val="1">
                <dgm:presOf axis="des" ptType="node"/>
              </dgm:if>
              <dgm:else name="Name15">
                <dgm:presOf/>
              </dgm:else>
            </dgm:choose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Parent" styleLbl="revTx">
            <dgm:varLst>
              <dgm:chMax val="1"/>
              <dgm:chPref val="0"/>
              <dgm:bulletEnabled val="1"/>
            </dgm:varLst>
            <dgm:alg type="tx">
              <dgm:param type="shpTxLTRAlignCh" val="ctr"/>
              <dgm:param type="txAnchorVert" val="mid"/>
            </dgm:alg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F27985-6A20-4B1B-9919-7B38E0BBB85F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FB2785-C6A8-4368-BF81-78DEEB7A174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11474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B2785-C6A8-4368-BF81-78DEEB7A1740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32362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B2785-C6A8-4368-BF81-78DEEB7A1740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8639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B2785-C6A8-4368-BF81-78DEEB7A1740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83517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B2785-C6A8-4368-BF81-78DEEB7A1740}" type="slidenum">
              <a:rPr lang="ru-RU" smtClean="0"/>
              <a:pPr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47845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16.gif"/><Relationship Id="rId4" Type="http://schemas.openxmlformats.org/officeDocument/2006/relationships/diagramLayout" Target="../diagrams/layout3.xml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40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571612"/>
            <a:ext cx="4932040" cy="2428892"/>
          </a:xfrm>
          <a:effectLst/>
        </p:spPr>
        <p:txBody>
          <a:bodyPr/>
          <a:lstStyle/>
          <a:p>
            <a:pPr marL="182880" indent="0" algn="ctr">
              <a:buNone/>
            </a:pPr>
            <a:r>
              <a:rPr lang="ru-RU" dirty="0" smtClean="0">
                <a:effectLst/>
              </a:rPr>
              <a:t>Основы финансовой грамотности</a:t>
            </a:r>
            <a:br>
              <a:rPr lang="ru-RU" dirty="0" smtClean="0">
                <a:effectLst/>
              </a:rPr>
            </a:br>
            <a:endParaRPr lang="ru-RU" dirty="0">
              <a:effectLst/>
            </a:endParaRPr>
          </a:p>
        </p:txBody>
      </p:sp>
      <p:pic>
        <p:nvPicPr>
          <p:cNvPr id="3074" name="Picture 2" descr="http://revins.ru/images/00000344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75" y="247649"/>
            <a:ext cx="5381625" cy="6610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9691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  <a:effectLst/>
        </p:spPr>
        <p:txBody>
          <a:bodyPr/>
          <a:lstStyle/>
          <a:p>
            <a:pPr>
              <a:buNone/>
            </a:pPr>
            <a:r>
              <a:rPr lang="ru-RU" sz="3200" dirty="0" smtClean="0">
                <a:effectLst/>
              </a:rPr>
              <a:t>1.1 Деньги, личные финансы, семейный бюджет и финансовое планирование</a:t>
            </a:r>
            <a:endParaRPr lang="ru-RU" sz="3200" dirty="0">
              <a:effectLst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124744"/>
            <a:ext cx="460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Виды денег</a:t>
            </a:r>
            <a:endParaRPr lang="ru-RU" sz="2800" b="1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911826037"/>
              </p:ext>
            </p:extLst>
          </p:nvPr>
        </p:nvGraphicFramePr>
        <p:xfrm>
          <a:off x="0" y="1268760"/>
          <a:ext cx="9036496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158502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654573144"/>
              </p:ext>
            </p:extLst>
          </p:nvPr>
        </p:nvGraphicFramePr>
        <p:xfrm>
          <a:off x="0" y="692696"/>
          <a:ext cx="9144000" cy="59078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Заголовок 1"/>
          <p:cNvSpPr txBox="1">
            <a:spLocks/>
          </p:cNvSpPr>
          <p:nvPr/>
        </p:nvSpPr>
        <p:spPr>
          <a:xfrm>
            <a:off x="90737" y="0"/>
            <a:ext cx="9036495" cy="69269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>
              <a:buNone/>
            </a:pPr>
            <a:r>
              <a:rPr lang="ru-RU" sz="4000" dirty="0">
                <a:effectLst/>
              </a:rPr>
              <a:t>Основные функции денег</a:t>
            </a:r>
          </a:p>
        </p:txBody>
      </p:sp>
    </p:spTree>
    <p:extLst>
      <p:ext uri="{BB962C8B-B14F-4D97-AF65-F5344CB8AC3E}">
        <p14:creationId xmlns:p14="http://schemas.microsoft.com/office/powerpoint/2010/main" val="29454021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221" y="-99392"/>
            <a:ext cx="9036495" cy="2369200"/>
          </a:xfrm>
        </p:spPr>
        <p:txBody>
          <a:bodyPr/>
          <a:lstStyle/>
          <a:p>
            <a:pPr>
              <a:buNone/>
            </a:pPr>
            <a:r>
              <a:rPr lang="ru-RU" sz="4000" dirty="0" smtClean="0">
                <a:effectLst/>
              </a:rPr>
              <a:t>Покупательная </a:t>
            </a:r>
            <a:r>
              <a:rPr lang="ru-RU" sz="4000" dirty="0">
                <a:effectLst/>
              </a:rPr>
              <a:t>способность денег. Инфляция и дефляция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340768"/>
            <a:ext cx="9144000" cy="4221088"/>
          </a:xfrm>
        </p:spPr>
        <p:txBody>
          <a:bodyPr/>
          <a:lstStyle/>
          <a:p>
            <a:pPr marL="45720" indent="0" algn="just">
              <a:buNone/>
            </a:pPr>
            <a:r>
              <a:rPr lang="vi-VN" b="1" dirty="0" smtClean="0"/>
              <a:t>Инфляция</a:t>
            </a:r>
            <a:r>
              <a:rPr lang="ru-RU" dirty="0" smtClean="0"/>
              <a:t> - чрезмерное увеличение количества обращающихся в стране бумажных денег, вызывающее их обесценение.</a:t>
            </a:r>
          </a:p>
          <a:p>
            <a:pPr marL="45720" indent="0" algn="just">
              <a:buNone/>
            </a:pPr>
            <a:r>
              <a:rPr lang="ru-RU" b="1" dirty="0" smtClean="0"/>
              <a:t>Дефляция</a:t>
            </a:r>
            <a:r>
              <a:rPr lang="ru-RU" dirty="0" smtClean="0"/>
              <a:t> - </a:t>
            </a:r>
            <a:r>
              <a:rPr lang="ru-RU" dirty="0"/>
              <a:t>и</a:t>
            </a:r>
            <a:r>
              <a:rPr lang="ru-RU" dirty="0" smtClean="0"/>
              <a:t>зъятие </a:t>
            </a:r>
            <a:r>
              <a:rPr lang="ru-RU" dirty="0"/>
              <a:t>из обращения избыточной массы денег с целью увеличения их покупательной способности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652" y="3945647"/>
            <a:ext cx="5148064" cy="264648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11960" y="3297734"/>
            <a:ext cx="49077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Уровень </a:t>
            </a:r>
            <a:r>
              <a:rPr lang="ru-RU" dirty="0"/>
              <a:t>инфляции в </a:t>
            </a:r>
            <a:r>
              <a:rPr lang="ru-RU" dirty="0" smtClean="0"/>
              <a:t>России </a:t>
            </a:r>
            <a:r>
              <a:rPr lang="ru-RU" dirty="0"/>
              <a:t>и США за последние 10 </a:t>
            </a:r>
            <a:r>
              <a:rPr lang="ru-RU" dirty="0" smtClean="0"/>
              <a:t>лет:</a:t>
            </a:r>
            <a:endParaRPr lang="ru-RU" dirty="0"/>
          </a:p>
        </p:txBody>
      </p:sp>
      <p:pic>
        <p:nvPicPr>
          <p:cNvPr id="5122" name="Picture 2" descr="https://d1298eg8eju4xv.cloudfront.net/image/50aa67665d2b945f68000032/210/Inflation.png?v=175844739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10" y="3068960"/>
            <a:ext cx="3926490" cy="378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58323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773" y="31367"/>
            <a:ext cx="9121227" cy="1741449"/>
          </a:xfrm>
        </p:spPr>
        <p:txBody>
          <a:bodyPr/>
          <a:lstStyle/>
          <a:p>
            <a:pPr>
              <a:buNone/>
            </a:pPr>
            <a:r>
              <a:rPr lang="ru-RU" sz="3600" dirty="0" smtClean="0">
                <a:effectLst/>
              </a:rPr>
              <a:t>1.1.2 </a:t>
            </a:r>
            <a:r>
              <a:rPr lang="ru-RU" sz="3600" dirty="0">
                <a:effectLst/>
              </a:rPr>
              <a:t>Совокупный капитал человека (семьи). Личные финансы, семейный бюджет и финансовое планирование</a:t>
            </a:r>
          </a:p>
        </p:txBody>
      </p:sp>
      <p:graphicFrame>
        <p:nvGraphicFramePr>
          <p:cNvPr id="4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14786294"/>
              </p:ext>
            </p:extLst>
          </p:nvPr>
        </p:nvGraphicFramePr>
        <p:xfrm>
          <a:off x="0" y="2060847"/>
          <a:ext cx="9144000" cy="4797153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2342678"/>
                <a:gridCol w="6801322"/>
              </a:tblGrid>
              <a:tr h="1599051">
                <a:tc>
                  <a:txBody>
                    <a:bodyPr/>
                    <a:lstStyle/>
                    <a:p>
                      <a:r>
                        <a:rPr lang="ru-RU" dirty="0" smtClean="0"/>
                        <a:t>Краткосрочные цели (до 1 года)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Направлены на решение текущих</a:t>
                      </a:r>
                      <a:r>
                        <a:rPr lang="ru-RU" baseline="0" dirty="0" smtClean="0"/>
                        <a:t> финансовых задач. Их достижение обеспечивается балансировкой доходов и расходов.</a:t>
                      </a:r>
                      <a:endParaRPr lang="ru-RU" dirty="0"/>
                    </a:p>
                  </a:txBody>
                  <a:tcPr/>
                </a:tc>
              </a:tr>
              <a:tr h="1599051">
                <a:tc>
                  <a:txBody>
                    <a:bodyPr/>
                    <a:lstStyle/>
                    <a:p>
                      <a:r>
                        <a:rPr lang="ru-RU" dirty="0" smtClean="0"/>
                        <a:t>Среднесрочные цели (1-10 лет)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Направлены на решение финансовых задач,</a:t>
                      </a:r>
                      <a:r>
                        <a:rPr lang="ru-RU" baseline="0" dirty="0" smtClean="0"/>
                        <a:t> связанных с крупными приобретениями. Их достижение обеспечивается умением формировать сбережения.</a:t>
                      </a:r>
                      <a:endParaRPr lang="ru-RU" dirty="0"/>
                    </a:p>
                  </a:txBody>
                  <a:tcPr/>
                </a:tc>
              </a:tr>
              <a:tr h="1599051">
                <a:tc>
                  <a:txBody>
                    <a:bodyPr/>
                    <a:lstStyle/>
                    <a:p>
                      <a:r>
                        <a:rPr lang="ru-RU" dirty="0" smtClean="0"/>
                        <a:t>Долгосрочные цели (более 10 лет)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Направлены на создание накоплений,</a:t>
                      </a:r>
                      <a:r>
                        <a:rPr lang="ru-RU" baseline="0" dirty="0" smtClean="0"/>
                        <a:t> обеспечивающих финансовое благополучие и финансовую независимость в старости 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97447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5751850"/>
            <a:ext cx="1152128" cy="989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56792"/>
          </a:xfrm>
        </p:spPr>
        <p:txBody>
          <a:bodyPr/>
          <a:lstStyle/>
          <a:p>
            <a:pPr>
              <a:buNone/>
            </a:pPr>
            <a:r>
              <a:rPr lang="ru-RU" sz="3200" dirty="0" smtClean="0">
                <a:effectLst/>
              </a:rPr>
              <a:t>Совокупный </a:t>
            </a:r>
            <a:r>
              <a:rPr lang="ru-RU" sz="3200" dirty="0">
                <a:effectLst/>
              </a:rPr>
              <a:t>капитал человека (семьи), его виды, использование на различных этапах жизненного цикла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932446005"/>
              </p:ext>
            </p:extLst>
          </p:nvPr>
        </p:nvGraphicFramePr>
        <p:xfrm>
          <a:off x="251520" y="2204864"/>
          <a:ext cx="8640960" cy="3847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172" name="Picture 4" descr="Похожее изображение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9" y="1810172"/>
            <a:ext cx="1944218" cy="211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Похожее изображение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84168" y="1810172"/>
            <a:ext cx="1944218" cy="211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Картинки по запросу копилка 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9515" y="5157192"/>
            <a:ext cx="792085" cy="1189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Картинки по запросу сундук с золотом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776" y="5394383"/>
            <a:ext cx="1368152" cy="1026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95683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Группа 44"/>
          <p:cNvGrpSpPr/>
          <p:nvPr/>
        </p:nvGrpSpPr>
        <p:grpSpPr>
          <a:xfrm>
            <a:off x="251520" y="1020716"/>
            <a:ext cx="8712968" cy="5248616"/>
            <a:chOff x="251520" y="700664"/>
            <a:chExt cx="8712968" cy="5248616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2195736" y="700664"/>
              <a:ext cx="4752528" cy="864096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Совокупный капитал</a:t>
              </a:r>
              <a:endParaRPr lang="ru-RU" dirty="0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467544" y="2060848"/>
              <a:ext cx="2160240" cy="864096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Текущий</a:t>
              </a:r>
              <a:endParaRPr lang="ru-RU" dirty="0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3491880" y="2060848"/>
              <a:ext cx="2160240" cy="864096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Резервный</a:t>
              </a:r>
              <a:endParaRPr lang="ru-RU" dirty="0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6516216" y="2060848"/>
              <a:ext cx="2160240" cy="864096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Инвестиционный</a:t>
              </a:r>
              <a:endParaRPr lang="ru-RU" dirty="0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467544" y="3429000"/>
              <a:ext cx="2160240" cy="864096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Текущее потребление</a:t>
              </a:r>
              <a:endParaRPr lang="ru-RU" dirty="0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3491880" y="3429000"/>
              <a:ext cx="2160240" cy="864096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Компенсация потерь</a:t>
              </a:r>
              <a:endParaRPr lang="ru-RU" dirty="0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6516216" y="3429000"/>
              <a:ext cx="2160240" cy="864096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Обеспечение будущего</a:t>
              </a:r>
              <a:endParaRPr lang="ru-RU" dirty="0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2627784" y="4941168"/>
              <a:ext cx="3888432" cy="1008112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Если потери = 0, то дополнительный доход</a:t>
              </a:r>
              <a:endParaRPr lang="ru-RU" dirty="0"/>
            </a:p>
          </p:txBody>
        </p:sp>
        <p:sp>
          <p:nvSpPr>
            <p:cNvPr id="14" name="Стрелка вниз 13"/>
            <p:cNvSpPr/>
            <p:nvPr/>
          </p:nvSpPr>
          <p:spPr>
            <a:xfrm>
              <a:off x="1331640" y="2924944"/>
              <a:ext cx="432048" cy="504056"/>
            </a:xfrm>
            <a:prstGeom prst="downArrow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Стрелка вниз 14"/>
            <p:cNvSpPr/>
            <p:nvPr/>
          </p:nvSpPr>
          <p:spPr>
            <a:xfrm>
              <a:off x="4355976" y="2924944"/>
              <a:ext cx="432048" cy="504056"/>
            </a:xfrm>
            <a:prstGeom prst="downArrow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Стрелка вниз 15"/>
            <p:cNvSpPr/>
            <p:nvPr/>
          </p:nvSpPr>
          <p:spPr>
            <a:xfrm>
              <a:off x="7380312" y="2924944"/>
              <a:ext cx="432048" cy="504056"/>
            </a:xfrm>
            <a:prstGeom prst="downArrow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Стрелка вправо 16"/>
            <p:cNvSpPr/>
            <p:nvPr/>
          </p:nvSpPr>
          <p:spPr>
            <a:xfrm flipH="1">
              <a:off x="2871497" y="3657403"/>
              <a:ext cx="648072" cy="432048"/>
            </a:xfrm>
            <a:prstGeom prst="rightArrow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трелка вправо 18"/>
            <p:cNvSpPr/>
            <p:nvPr/>
          </p:nvSpPr>
          <p:spPr>
            <a:xfrm>
              <a:off x="5644313" y="3645024"/>
              <a:ext cx="648072" cy="432048"/>
            </a:xfrm>
            <a:prstGeom prst="rightArrow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трелка вниз 19"/>
            <p:cNvSpPr/>
            <p:nvPr/>
          </p:nvSpPr>
          <p:spPr>
            <a:xfrm>
              <a:off x="4355976" y="4293096"/>
              <a:ext cx="432048" cy="504056"/>
            </a:xfrm>
            <a:prstGeom prst="downArrow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2" name="Прямая со стрелкой 21"/>
            <p:cNvCxnSpPr>
              <a:stCxn id="3" idx="2"/>
              <a:endCxn id="5" idx="0"/>
            </p:cNvCxnSpPr>
            <p:nvPr/>
          </p:nvCxnSpPr>
          <p:spPr>
            <a:xfrm flipH="1">
              <a:off x="1547664" y="1564760"/>
              <a:ext cx="3024336" cy="49608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 стрелкой 23"/>
            <p:cNvCxnSpPr>
              <a:stCxn id="3" idx="2"/>
              <a:endCxn id="7" idx="0"/>
            </p:cNvCxnSpPr>
            <p:nvPr/>
          </p:nvCxnSpPr>
          <p:spPr>
            <a:xfrm>
              <a:off x="4572000" y="1564760"/>
              <a:ext cx="3024336" cy="49608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/>
            <p:cNvCxnSpPr>
              <a:stCxn id="13" idx="1"/>
            </p:cNvCxnSpPr>
            <p:nvPr/>
          </p:nvCxnSpPr>
          <p:spPr>
            <a:xfrm flipH="1">
              <a:off x="251520" y="5445224"/>
              <a:ext cx="2376264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/>
            <p:nvPr/>
          </p:nvCxnSpPr>
          <p:spPr>
            <a:xfrm flipV="1">
              <a:off x="251520" y="2492896"/>
              <a:ext cx="0" cy="295232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Прямая со стрелкой 33"/>
            <p:cNvCxnSpPr/>
            <p:nvPr/>
          </p:nvCxnSpPr>
          <p:spPr>
            <a:xfrm>
              <a:off x="251520" y="2492896"/>
              <a:ext cx="216024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/>
            <p:nvPr/>
          </p:nvCxnSpPr>
          <p:spPr>
            <a:xfrm>
              <a:off x="8964488" y="5445224"/>
              <a:ext cx="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49"/>
            <p:cNvCxnSpPr/>
            <p:nvPr/>
          </p:nvCxnSpPr>
          <p:spPr>
            <a:xfrm rot="5400000" flipH="1" flipV="1">
              <a:off x="7465239" y="3964785"/>
              <a:ext cx="2928958" cy="158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 стрелкой 51"/>
            <p:cNvCxnSpPr>
              <a:endCxn id="7" idx="3"/>
            </p:cNvCxnSpPr>
            <p:nvPr/>
          </p:nvCxnSpPr>
          <p:spPr>
            <a:xfrm rot="10800000">
              <a:off x="8676456" y="2492896"/>
              <a:ext cx="253262" cy="741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я соединительная линия 37"/>
            <p:cNvCxnSpPr>
              <a:stCxn id="13" idx="3"/>
            </p:cNvCxnSpPr>
            <p:nvPr/>
          </p:nvCxnSpPr>
          <p:spPr>
            <a:xfrm flipV="1">
              <a:off x="6516216" y="5429264"/>
              <a:ext cx="2413502" cy="1596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Прямоугольник 1"/>
          <p:cNvSpPr/>
          <p:nvPr/>
        </p:nvSpPr>
        <p:spPr>
          <a:xfrm>
            <a:off x="294916" y="260648"/>
            <a:ext cx="42867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/>
              <a:t>Структура совокупного капитала</a:t>
            </a:r>
          </a:p>
        </p:txBody>
      </p:sp>
      <p:pic>
        <p:nvPicPr>
          <p:cNvPr id="2050" name="Picture 2" descr="Картинки по запросу капитал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871" y="135231"/>
            <a:ext cx="650943" cy="650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60577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643050"/>
          </a:xfrm>
        </p:spPr>
        <p:txBody>
          <a:bodyPr/>
          <a:lstStyle/>
          <a:p>
            <a:pPr>
              <a:buNone/>
            </a:pPr>
            <a:r>
              <a:rPr lang="ru-RU" sz="2800" dirty="0" smtClean="0">
                <a:effectLst/>
              </a:rPr>
              <a:t>Этапы </a:t>
            </a:r>
            <a:r>
              <a:rPr lang="ru-RU" sz="2800" dirty="0">
                <a:effectLst/>
              </a:rPr>
              <a:t>жизненного цикла и соответствие им структуры и размеров доходов, расходов человека, семьи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03896"/>
            <a:ext cx="8338866" cy="5445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77038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652412059"/>
              </p:ext>
            </p:extLst>
          </p:nvPr>
        </p:nvGraphicFramePr>
        <p:xfrm>
          <a:off x="827584" y="908720"/>
          <a:ext cx="7599218" cy="55028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51520" y="322412"/>
            <a:ext cx="61926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Изменение предпочтений с возрастом человека</a:t>
            </a:r>
          </a:p>
        </p:txBody>
      </p:sp>
    </p:spTree>
    <p:extLst>
      <p:ext uri="{BB962C8B-B14F-4D97-AF65-F5344CB8AC3E}">
        <p14:creationId xmlns:p14="http://schemas.microsoft.com/office/powerpoint/2010/main" val="8561207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9134" y="260648"/>
            <a:ext cx="8863345" cy="3474720"/>
          </a:xfrm>
        </p:spPr>
        <p:txBody>
          <a:bodyPr/>
          <a:lstStyle/>
          <a:p>
            <a:pPr marL="45720" indent="0">
              <a:buNone/>
            </a:pPr>
            <a:r>
              <a:rPr lang="ru-RU" dirty="0"/>
              <a:t>Д</a:t>
            </a:r>
            <a:r>
              <a:rPr lang="ru-RU" dirty="0" smtClean="0"/>
              <a:t>анные </a:t>
            </a:r>
            <a:r>
              <a:rPr lang="ru-RU" dirty="0"/>
              <a:t>США о диверсификации инвестиций в зависимости от возраста индивидуального инвестора: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948700042"/>
              </p:ext>
            </p:extLst>
          </p:nvPr>
        </p:nvGraphicFramePr>
        <p:xfrm>
          <a:off x="251520" y="1412776"/>
          <a:ext cx="8643998" cy="48498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729195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516629232"/>
              </p:ext>
            </p:extLst>
          </p:nvPr>
        </p:nvGraphicFramePr>
        <p:xfrm>
          <a:off x="0" y="0"/>
          <a:ext cx="9144000" cy="68664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7744"/>
                <a:gridCol w="6876256"/>
              </a:tblGrid>
              <a:tr h="404664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Этап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Изменения</a:t>
                      </a:r>
                      <a:endParaRPr lang="ru-RU" sz="1200" dirty="0"/>
                    </a:p>
                  </a:txBody>
                  <a:tcPr/>
                </a:tc>
              </a:tr>
              <a:tr h="76200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Создание новой ячейки Общества (пара начинает жить вместе)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Этап, когда супруги уже начали жить вместе, но ещё не обзавелись детьми, отлично подходит для создания накоплений. Большинство семей в это время имеют профицит бюджета и наращивают свои сбережения. </a:t>
                      </a:r>
                      <a:endParaRPr lang="ru-RU" sz="1200" dirty="0"/>
                    </a:p>
                  </a:txBody>
                  <a:tcPr/>
                </a:tc>
              </a:tr>
              <a:tr h="76200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Рождение ребёнка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Доходы сокращаются: мать уходит в отпуск по уходу за ребёнком, во время которого она получает только пособие. Появляются новые расходы – на детские принадлежности</a:t>
                      </a:r>
                      <a:endParaRPr lang="ru-RU" sz="1200" dirty="0"/>
                    </a:p>
                  </a:txBody>
                  <a:tcPr/>
                </a:tc>
              </a:tr>
              <a:tr h="76200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Ребёнок подрастает, возможно рождение следующих детей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В это время большинство семей подходят к самому крупному финансовому шагу в своей жизни – покупке новой квартиры. Накопить на квартиру довольно непросто, поэтому большинство семей покупают её в кредит. С этого момента молодая семья переходит из разряда сберегающих семей в разряд семей, погашающих кредит. </a:t>
                      </a:r>
                      <a:endParaRPr lang="ru-RU" sz="1200" dirty="0"/>
                    </a:p>
                  </a:txBody>
                  <a:tcPr/>
                </a:tc>
              </a:tr>
              <a:tr h="76200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Первый период относительной стабильности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Это время, когда семья не планирует заводить новых детей. Дети ещё не достигли 14-летнего возраста. Возможно, мать выходит снова на работу. Зарплата/доход от бизнеса отца к этому моменту вырастает. Семья постепенно погашает кредит за квартиру и начинает сберегать снова. В этот период обычно создаётся значительная часть пенсионных накоплений родителей.</a:t>
                      </a:r>
                      <a:endParaRPr lang="ru-RU" sz="1200" dirty="0"/>
                    </a:p>
                  </a:txBody>
                  <a:tcPr/>
                </a:tc>
              </a:tr>
              <a:tr h="76200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Дети достигают 14- летнего возраста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На данном этапе семье необходимо принять ещё одно важное финансовое решение – где будет продолжать учёбу сын/дочь и будет ли обучение платным. Если принято решение о платном образовании, с этого момента (в течение 2-3 лет) семья будет откладывать деньги на платное образование. </a:t>
                      </a:r>
                      <a:endParaRPr lang="ru-RU" sz="1200" dirty="0"/>
                    </a:p>
                  </a:txBody>
                  <a:tcPr/>
                </a:tc>
              </a:tr>
              <a:tr h="76200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Второй период относительной стабильности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Дети получают среднее специальное или высшее образование. Возможно, они больше не живут с родителями, но по-прежнему зависят от них материально.</a:t>
                      </a:r>
                      <a:endParaRPr lang="ru-RU" sz="1200" dirty="0"/>
                    </a:p>
                  </a:txBody>
                  <a:tcPr/>
                </a:tc>
              </a:tr>
              <a:tr h="76200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Дети начинают сами зарабатывать, уходят из семьи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Доходы родителей к этому моменту обычно достигают своего пика, а вот расходы с уходом детей из семьи резко сокращаются. На этом этапе семьи делают «последний рывок» в накоплении средств к пенсионному возрасту.</a:t>
                      </a:r>
                      <a:endParaRPr lang="ru-RU" sz="1200" dirty="0"/>
                    </a:p>
                  </a:txBody>
                  <a:tcPr/>
                </a:tc>
              </a:tr>
              <a:tr h="76200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Выход на пенсию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Супруги тратят то, что накопили за время работы. При планировании своей жизни на пенсии важно учесть, что появится новая крупная статья расходов – медицина и лекарства</a:t>
                      </a:r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28388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179512" y="1119715"/>
            <a:ext cx="8640960" cy="4941364"/>
            <a:chOff x="142876" y="922996"/>
            <a:chExt cx="8818183" cy="5012008"/>
          </a:xfrm>
        </p:grpSpPr>
        <p:sp>
          <p:nvSpPr>
            <p:cNvPr id="4" name="Скругленный прямоугольник 3"/>
            <p:cNvSpPr/>
            <p:nvPr/>
          </p:nvSpPr>
          <p:spPr>
            <a:xfrm>
              <a:off x="1643074" y="993640"/>
              <a:ext cx="2500330" cy="785818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Доход</a:t>
              </a:r>
              <a:endParaRPr lang="ru-RU" dirty="0"/>
            </a:p>
          </p:txBody>
        </p:sp>
        <p:sp>
          <p:nvSpPr>
            <p:cNvPr id="5" name="Скругленный прямоугольник 4"/>
            <p:cNvSpPr/>
            <p:nvPr/>
          </p:nvSpPr>
          <p:spPr>
            <a:xfrm>
              <a:off x="142876" y="2350962"/>
              <a:ext cx="2500330" cy="785818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Сбережения</a:t>
              </a:r>
              <a:endParaRPr lang="ru-RU" dirty="0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3214710" y="2350962"/>
              <a:ext cx="2500330" cy="785818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Потребление</a:t>
              </a:r>
              <a:endParaRPr lang="ru-RU" dirty="0"/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500066" y="3708284"/>
              <a:ext cx="4680105" cy="785818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Инвестиции + доход</a:t>
              </a:r>
              <a:endParaRPr lang="ru-RU" dirty="0"/>
            </a:p>
          </p:txBody>
        </p:sp>
        <p:sp>
          <p:nvSpPr>
            <p:cNvPr id="9" name="Скругленный прямоугольник 8"/>
            <p:cNvSpPr/>
            <p:nvPr/>
          </p:nvSpPr>
          <p:spPr>
            <a:xfrm>
              <a:off x="6429388" y="3708284"/>
              <a:ext cx="2500330" cy="785818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 smtClean="0"/>
                <a:t>Накопления</a:t>
              </a:r>
              <a:endParaRPr lang="ru-RU" dirty="0"/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>
              <a:off x="6429388" y="2350962"/>
              <a:ext cx="2500330" cy="785818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Потребление</a:t>
              </a:r>
              <a:endParaRPr lang="ru-RU" dirty="0"/>
            </a:p>
          </p:txBody>
        </p:sp>
        <p:cxnSp>
          <p:nvCxnSpPr>
            <p:cNvPr id="12" name="Прямая со стрелкой 11"/>
            <p:cNvCxnSpPr>
              <a:stCxn id="4" idx="2"/>
              <a:endCxn id="5" idx="0"/>
            </p:cNvCxnSpPr>
            <p:nvPr/>
          </p:nvCxnSpPr>
          <p:spPr>
            <a:xfrm rot="5400000">
              <a:off x="1857388" y="1315111"/>
              <a:ext cx="571504" cy="150019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 стрелкой 13"/>
            <p:cNvCxnSpPr>
              <a:stCxn id="4" idx="2"/>
              <a:endCxn id="6" idx="0"/>
            </p:cNvCxnSpPr>
            <p:nvPr/>
          </p:nvCxnSpPr>
          <p:spPr>
            <a:xfrm rot="16200000" flipH="1">
              <a:off x="3393305" y="1279392"/>
              <a:ext cx="571504" cy="157163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 стрелкой 17"/>
            <p:cNvCxnSpPr>
              <a:stCxn id="5" idx="2"/>
              <a:endCxn id="7" idx="0"/>
            </p:cNvCxnSpPr>
            <p:nvPr/>
          </p:nvCxnSpPr>
          <p:spPr>
            <a:xfrm rot="16200000" flipH="1">
              <a:off x="1830828" y="2698993"/>
              <a:ext cx="571504" cy="144707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 стрелкой 19"/>
            <p:cNvCxnSpPr>
              <a:stCxn id="7" idx="3"/>
              <a:endCxn id="9" idx="1"/>
            </p:cNvCxnSpPr>
            <p:nvPr/>
          </p:nvCxnSpPr>
          <p:spPr>
            <a:xfrm>
              <a:off x="5180171" y="4101193"/>
              <a:ext cx="1249217" cy="1588"/>
            </a:xfrm>
            <a:prstGeom prst="straightConnector1">
              <a:avLst/>
            </a:prstGeom>
            <a:ln w="38100">
              <a:solidFill>
                <a:schemeClr val="tx1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 стрелкой 21"/>
            <p:cNvCxnSpPr>
              <a:stCxn id="6" idx="3"/>
              <a:endCxn id="10" idx="1"/>
            </p:cNvCxnSpPr>
            <p:nvPr/>
          </p:nvCxnSpPr>
          <p:spPr>
            <a:xfrm>
              <a:off x="5715040" y="2743871"/>
              <a:ext cx="714348" cy="1588"/>
            </a:xfrm>
            <a:prstGeom prst="straightConnector1">
              <a:avLst/>
            </a:prstGeom>
            <a:ln w="38100">
              <a:solidFill>
                <a:srgbClr val="0070C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 rot="5400000">
              <a:off x="3571868" y="3422532"/>
              <a:ext cx="5000660" cy="1588"/>
            </a:xfrm>
            <a:prstGeom prst="line">
              <a:avLst/>
            </a:prstGeom>
            <a:ln w="38100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6" name="Рисунок 35" descr="chernaja-pantera002.jp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4348" y="3779722"/>
              <a:ext cx="928694" cy="65147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pic>
          <p:nvPicPr>
            <p:cNvPr id="37" name="Рисунок 36" descr="Без названия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572264" y="3851160"/>
              <a:ext cx="857256" cy="480063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38" name="TextBox 37"/>
            <p:cNvSpPr txBox="1"/>
            <p:nvPr/>
          </p:nvSpPr>
          <p:spPr>
            <a:xfrm>
              <a:off x="1285852" y="5565672"/>
              <a:ext cx="29418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Работоспособный возраст</a:t>
              </a:r>
              <a:endParaRPr lang="ru-RU" dirty="0"/>
            </a:p>
          </p:txBody>
        </p:sp>
        <p:pic>
          <p:nvPicPr>
            <p:cNvPr id="39" name="Рисунок 38" descr="images.jpg"/>
            <p:cNvPicPr>
              <a:picLocks noChangeAspect="1"/>
            </p:cNvPicPr>
            <p:nvPr/>
          </p:nvPicPr>
          <p:blipFill rotWithShape="1">
            <a:blip r:embed="rId5"/>
            <a:srcRect l="8335" r="25000"/>
            <a:stretch/>
          </p:blipFill>
          <p:spPr>
            <a:xfrm>
              <a:off x="2143140" y="4565540"/>
              <a:ext cx="1142976" cy="100304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40" name="TextBox 39"/>
            <p:cNvSpPr txBox="1"/>
            <p:nvPr/>
          </p:nvSpPr>
          <p:spPr>
            <a:xfrm>
              <a:off x="6572264" y="5565672"/>
              <a:ext cx="238879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Пенсионный возраст</a:t>
              </a:r>
              <a:endParaRPr lang="ru-RU" dirty="0"/>
            </a:p>
          </p:txBody>
        </p:sp>
        <p:pic>
          <p:nvPicPr>
            <p:cNvPr id="41" name="Рисунок 40" descr="images (1).jpg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143768" y="4708416"/>
              <a:ext cx="1214446" cy="878633"/>
            </a:xfrm>
            <a:prstGeom prst="rect">
              <a:avLst/>
            </a:prstGeom>
          </p:spPr>
        </p:pic>
      </p:grpSp>
      <p:sp>
        <p:nvSpPr>
          <p:cNvPr id="8" name="Прямоугольник 7"/>
          <p:cNvSpPr/>
          <p:nvPr/>
        </p:nvSpPr>
        <p:spPr>
          <a:xfrm>
            <a:off x="179512" y="243662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Соотношение сбережения и потребления в зависимости от возраста</a:t>
            </a:r>
          </a:p>
        </p:txBody>
      </p:sp>
    </p:spTree>
    <p:extLst>
      <p:ext uri="{BB962C8B-B14F-4D97-AF65-F5344CB8AC3E}">
        <p14:creationId xmlns:p14="http://schemas.microsoft.com/office/powerpoint/2010/main" val="25585355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1500174"/>
          </a:xfrm>
        </p:spPr>
        <p:txBody>
          <a:bodyPr/>
          <a:lstStyle/>
          <a:p>
            <a:pPr>
              <a:buNone/>
            </a:pPr>
            <a:r>
              <a:rPr lang="ru-RU" sz="2400" dirty="0" smtClean="0">
                <a:effectLst/>
              </a:rPr>
              <a:t>Понятия </a:t>
            </a:r>
            <a:r>
              <a:rPr lang="ru-RU" sz="2400" dirty="0">
                <a:effectLst/>
              </a:rPr>
              <a:t>«ликвидность», «надежность», «доходность» и иллюстрация их применения относительно личного и семейного капитала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196752"/>
            <a:ext cx="6400800" cy="1143008"/>
          </a:xfrm>
        </p:spPr>
        <p:txBody>
          <a:bodyPr/>
          <a:lstStyle/>
          <a:p>
            <a:pPr marL="45720" indent="0">
              <a:buNone/>
            </a:pPr>
            <a:r>
              <a:rPr lang="ru-RU" dirty="0"/>
              <a:t>Финансовые активы характеризуются тремя характеристиками</a:t>
            </a:r>
            <a:r>
              <a:rPr lang="ru-RU" dirty="0" smtClean="0"/>
              <a:t>:</a:t>
            </a:r>
          </a:p>
          <a:p>
            <a:endParaRPr lang="ru-RU" dirty="0"/>
          </a:p>
        </p:txBody>
      </p:sp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1948611297"/>
              </p:ext>
            </p:extLst>
          </p:nvPr>
        </p:nvGraphicFramePr>
        <p:xfrm>
          <a:off x="1907704" y="1556792"/>
          <a:ext cx="5591944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79512" y="4797152"/>
            <a:ext cx="89644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Доходность</a:t>
            </a:r>
            <a:r>
              <a:rPr lang="ru-RU" dirty="0" smtClean="0"/>
              <a:t> – это доход на вложенный капитал. Доходность состоит из двух элементов</a:t>
            </a:r>
            <a:r>
              <a:rPr lang="en-US" dirty="0" smtClean="0"/>
              <a:t>:</a:t>
            </a:r>
            <a:r>
              <a:rPr lang="ru-RU" dirty="0" smtClean="0"/>
              <a:t> текущего дохода и прироста стоимости актива.</a:t>
            </a:r>
          </a:p>
          <a:p>
            <a:r>
              <a:rPr lang="ru-RU" dirty="0" smtClean="0">
                <a:solidFill>
                  <a:srgbClr val="FFC000"/>
                </a:solidFill>
              </a:rPr>
              <a:t>Надёжность</a:t>
            </a:r>
            <a:r>
              <a:rPr lang="ru-RU" dirty="0" smtClean="0"/>
              <a:t> – это минимизация риска. Инвестор не желает нести потери. Он хочет гарантии сохранности капитала.</a:t>
            </a:r>
          </a:p>
          <a:p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Ликвидность</a:t>
            </a:r>
            <a:r>
              <a:rPr lang="ru-RU" dirty="0" smtClean="0"/>
              <a:t> – это возможность быстро продать актив и получить деньги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6560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476672"/>
            <a:ext cx="9005223" cy="79208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400" b="1" dirty="0" smtClean="0"/>
              <a:t>Характеристики активов капитала</a:t>
            </a:r>
            <a:endParaRPr lang="ru-RU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2035" y="1412776"/>
            <a:ext cx="2721055" cy="187470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Текущий капитал</a:t>
            </a:r>
            <a:endParaRPr lang="ru-RU" sz="20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09313" y="1412776"/>
            <a:ext cx="2721055" cy="187470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Резервный капитал</a:t>
            </a:r>
            <a:endParaRPr lang="ru-RU" sz="20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71425" y="1412776"/>
            <a:ext cx="2721055" cy="1874707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Инвестиционный капитал</a:t>
            </a:r>
            <a:endParaRPr lang="ru-RU" sz="20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209313" y="4434613"/>
            <a:ext cx="2721055" cy="187470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Надёжность</a:t>
            </a:r>
            <a:endParaRPr lang="ru-RU" sz="20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171425" y="4434613"/>
            <a:ext cx="2721055" cy="1874707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Доходность</a:t>
            </a:r>
            <a:endParaRPr lang="ru-RU" sz="2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42035" y="4434613"/>
            <a:ext cx="2721055" cy="93735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Ликвидность</a:t>
            </a:r>
            <a:endParaRPr lang="ru-RU" sz="20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42035" y="5371967"/>
            <a:ext cx="2721055" cy="93735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Надёжность</a:t>
            </a:r>
            <a:endParaRPr lang="ru-RU" sz="2000" b="1" dirty="0"/>
          </a:p>
        </p:txBody>
      </p:sp>
      <p:sp>
        <p:nvSpPr>
          <p:cNvPr id="11" name="Двойная стрелка вверх/вниз 10"/>
          <p:cNvSpPr/>
          <p:nvPr/>
        </p:nvSpPr>
        <p:spPr>
          <a:xfrm>
            <a:off x="1407444" y="3287483"/>
            <a:ext cx="390237" cy="1147131"/>
          </a:xfrm>
          <a:prstGeom prst="up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Двойная стрелка вверх/вниз 13"/>
          <p:cNvSpPr/>
          <p:nvPr/>
        </p:nvSpPr>
        <p:spPr>
          <a:xfrm>
            <a:off x="4374722" y="3287483"/>
            <a:ext cx="390237" cy="1147131"/>
          </a:xfrm>
          <a:prstGeom prst="up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Двойная стрелка вверх/вниз 14"/>
          <p:cNvSpPr/>
          <p:nvPr/>
        </p:nvSpPr>
        <p:spPr>
          <a:xfrm>
            <a:off x="7336834" y="3281200"/>
            <a:ext cx="390237" cy="1147131"/>
          </a:xfrm>
          <a:prstGeom prst="upDown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7877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116632"/>
            <a:ext cx="3948599" cy="1143000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effectLst/>
              </a:rPr>
              <a:t>Сбережения</a:t>
            </a:r>
            <a:endParaRPr lang="ru-RU" dirty="0">
              <a:effectLst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566600259"/>
              </p:ext>
            </p:extLst>
          </p:nvPr>
        </p:nvGraphicFramePr>
        <p:xfrm>
          <a:off x="467544" y="1340768"/>
          <a:ext cx="8136904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143023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548680"/>
            <a:ext cx="9144000" cy="144016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dirty="0" smtClean="0"/>
              <a:t>А) </a:t>
            </a:r>
            <a:r>
              <a:rPr lang="ru-RU" b="1" dirty="0" smtClean="0"/>
              <a:t>Депозиты </a:t>
            </a:r>
            <a:r>
              <a:rPr lang="ru-RU" b="1" dirty="0"/>
              <a:t>до </a:t>
            </a:r>
            <a:r>
              <a:rPr lang="ru-RU" b="1" dirty="0" smtClean="0"/>
              <a:t>востребования</a:t>
            </a:r>
          </a:p>
          <a:p>
            <a:pPr marL="45720" indent="0" algn="just">
              <a:buNone/>
            </a:pPr>
            <a:r>
              <a:rPr lang="ru-RU" sz="2000" b="1" dirty="0" smtClean="0"/>
              <a:t>Вклад до востребования </a:t>
            </a:r>
            <a:r>
              <a:rPr lang="ru-RU" dirty="0" smtClean="0"/>
              <a:t>– депозит без указания срока хранения, который возвращается по первому требованию вкладчика.</a:t>
            </a:r>
          </a:p>
        </p:txBody>
      </p:sp>
      <p:pic>
        <p:nvPicPr>
          <p:cNvPr id="3074" name="Picture 2" descr="Картинки по запросу сейф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610561"/>
            <a:ext cx="3550859" cy="4247439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Картинки по запросу человечек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1772816"/>
            <a:ext cx="6481628" cy="5668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86869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sz="quarter" idx="13"/>
          </p:nvPr>
        </p:nvSpPr>
        <p:spPr>
          <a:xfrm>
            <a:off x="0" y="142852"/>
            <a:ext cx="9144000" cy="1428760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ru-RU" b="1" dirty="0" smtClean="0"/>
              <a:t>Б) Срочные </a:t>
            </a:r>
            <a:r>
              <a:rPr lang="ru-RU" b="1" dirty="0" smtClean="0"/>
              <a:t>депозиты</a:t>
            </a:r>
          </a:p>
          <a:p>
            <a:pPr marL="45720" indent="0">
              <a:buNone/>
            </a:pPr>
            <a:r>
              <a:rPr lang="ru-RU" b="1" dirty="0" smtClean="0"/>
              <a:t>Срочный  </a:t>
            </a:r>
            <a:r>
              <a:rPr lang="ru-RU" b="1" dirty="0" smtClean="0"/>
              <a:t>депозит </a:t>
            </a:r>
            <a:r>
              <a:rPr lang="ru-RU" dirty="0" smtClean="0"/>
              <a:t>– вклад,  размещенный  в  банке  </a:t>
            </a:r>
            <a:r>
              <a:rPr lang="ru-RU" dirty="0" smtClean="0"/>
              <a:t>на определенный </a:t>
            </a:r>
            <a:r>
              <a:rPr lang="ru-RU" dirty="0" smtClean="0"/>
              <a:t>срок и изымаемый полностью по истечении этого срока.</a:t>
            </a: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6727945"/>
              </p:ext>
            </p:extLst>
          </p:nvPr>
        </p:nvGraphicFramePr>
        <p:xfrm>
          <a:off x="611560" y="1740358"/>
          <a:ext cx="4351560" cy="34563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1560"/>
              </a:tblGrid>
              <a:tr h="534688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Достоинства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387613">
                <a:tc>
                  <a:txBody>
                    <a:bodyPr/>
                    <a:lstStyle/>
                    <a:p>
                      <a:r>
                        <a:rPr lang="ru-RU" dirty="0" smtClean="0"/>
                        <a:t>Надёжность (гарантированная доходность)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1329">
                <a:tc>
                  <a:txBody>
                    <a:bodyPr/>
                    <a:lstStyle/>
                    <a:p>
                      <a:r>
                        <a:rPr lang="ru-RU" dirty="0" smtClean="0"/>
                        <a:t>Система страхования</a:t>
                      </a:r>
                      <a:r>
                        <a:rPr lang="ru-RU" baseline="0" dirty="0" smtClean="0"/>
                        <a:t> вкладов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2754">
                <a:tc>
                  <a:txBody>
                    <a:bodyPr/>
                    <a:lstStyle/>
                    <a:p>
                      <a:r>
                        <a:rPr lang="ru-RU" dirty="0" smtClean="0"/>
                        <a:t>Широкая линейка депозитных вкладов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6379435"/>
              </p:ext>
            </p:extLst>
          </p:nvPr>
        </p:nvGraphicFramePr>
        <p:xfrm>
          <a:off x="5004048" y="1740358"/>
          <a:ext cx="3661120" cy="34563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61120"/>
              </a:tblGrid>
              <a:tr h="537028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Недостатки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2929"/>
                    </a:solidFill>
                  </a:tcPr>
                </a:tc>
              </a:tr>
              <a:tr h="973119">
                <a:tc>
                  <a:txBody>
                    <a:bodyPr/>
                    <a:lstStyle/>
                    <a:p>
                      <a:r>
                        <a:rPr lang="ru-RU" dirty="0" smtClean="0"/>
                        <a:t>Низкая доходность (ниже чем инфляция)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3119">
                <a:tc>
                  <a:txBody>
                    <a:bodyPr/>
                    <a:lstStyle/>
                    <a:p>
                      <a:r>
                        <a:rPr lang="ru-RU" dirty="0" smtClean="0"/>
                        <a:t>Ограничения по сумме страхования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3119">
                <a:tc>
                  <a:txBody>
                    <a:bodyPr/>
                    <a:lstStyle/>
                    <a:p>
                      <a:r>
                        <a:rPr lang="ru-RU" dirty="0" smtClean="0"/>
                        <a:t>Ограниченная ликвидность банковского</a:t>
                      </a:r>
                      <a:r>
                        <a:rPr lang="ru-RU" baseline="0" dirty="0" smtClean="0"/>
                        <a:t> депозита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3" name="Группа 2"/>
          <p:cNvGrpSpPr/>
          <p:nvPr/>
        </p:nvGrpSpPr>
        <p:grpSpPr>
          <a:xfrm>
            <a:off x="327048" y="5286585"/>
            <a:ext cx="8532440" cy="1193814"/>
            <a:chOff x="611560" y="5259522"/>
            <a:chExt cx="8064896" cy="864096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611560" y="5259522"/>
              <a:ext cx="8064896" cy="432048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chemeClr val="tx1"/>
                  </a:solidFill>
                </a:rPr>
                <a:t>Главное преимущество депозите  простота и доступность</a:t>
              </a:r>
              <a:endParaRPr lang="ru-RU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611560" y="5691570"/>
              <a:ext cx="8064896" cy="432048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chemeClr val="tx1"/>
                  </a:solidFill>
                </a:rPr>
                <a:t>Главный враг депозита - инфляция</a:t>
              </a:r>
              <a:endParaRPr lang="ru-RU" sz="2000" b="1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0" y="0"/>
            <a:ext cx="6400800" cy="3474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400" b="1" dirty="0" smtClean="0"/>
              <a:t>Виды  срочных  депозитных  вкладов</a:t>
            </a:r>
            <a:endParaRPr lang="ru-RU" sz="2400" b="1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420564" y="692696"/>
            <a:ext cx="4752528" cy="597666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ru-RU" sz="2400" b="1" dirty="0" smtClean="0"/>
              <a:t>Вид вклада</a:t>
            </a:r>
            <a:endParaRPr lang="ru-RU" sz="2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283968" y="1631938"/>
            <a:ext cx="4536504" cy="82944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По краткосрочным вкладам процентные ставки ниже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55576" y="1522140"/>
            <a:ext cx="3744416" cy="10081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Краткосрочные и долгосрочные клады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83968" y="2809528"/>
            <a:ext cx="4536504" cy="82944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 smtClean="0"/>
              <a:t>             Капитализация процентов</a:t>
            </a:r>
          </a:p>
          <a:p>
            <a:pPr algn="just"/>
            <a:r>
              <a:rPr lang="ru-RU" dirty="0" smtClean="0"/>
              <a:t>             увеличивает доходность вклада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67408" y="2682652"/>
            <a:ext cx="3744416" cy="10081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Депозиты с капитализацией и без капитализации процентов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283968" y="4022390"/>
            <a:ext cx="4536504" cy="82944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Удобство для вкладчиков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211960" y="5246526"/>
            <a:ext cx="4536504" cy="8294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 smtClean="0"/>
              <a:t>               Конвертация производится по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              курсу банка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67408" y="3933056"/>
            <a:ext cx="3744416" cy="10081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Депозиты с возможностью пополнения и снятия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55576" y="5157192"/>
            <a:ext cx="3744416" cy="10081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Мультивалютные депозиты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84168" y="891680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Комментарий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211440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0" y="116632"/>
            <a:ext cx="9144000" cy="72008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400" b="1" dirty="0" smtClean="0"/>
              <a:t>Возможности  использования  депозитов  для  управления  личным капиталом</a:t>
            </a:r>
            <a:endParaRPr lang="ru-RU" sz="24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36001" y="2024360"/>
            <a:ext cx="3744416" cy="1008112"/>
          </a:xfrm>
          <a:prstGeom prst="rect">
            <a:avLst/>
          </a:prstGeom>
          <a:solidFill>
            <a:srgbClr val="259C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Текущий капитал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24433" y="2042120"/>
            <a:ext cx="2232248" cy="990352"/>
          </a:xfrm>
          <a:prstGeom prst="rect">
            <a:avLst/>
          </a:prstGeom>
          <a:solidFill>
            <a:srgbClr val="D2A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Резервный капитал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600697" y="2040136"/>
            <a:ext cx="2223492" cy="1008112"/>
          </a:xfrm>
          <a:prstGeom prst="rect">
            <a:avLst/>
          </a:prstGeom>
          <a:solidFill>
            <a:srgbClr val="E35353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Инвестиционный капитал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6001" y="3194248"/>
            <a:ext cx="3744416" cy="3150592"/>
          </a:xfrm>
          <a:prstGeom prst="rect">
            <a:avLst/>
          </a:prstGeom>
          <a:solidFill>
            <a:srgbClr val="97D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Courier New" pitchFamily="49" charset="0"/>
              <a:buChar char="o"/>
            </a:pPr>
            <a:r>
              <a:rPr lang="ru-RU" b="1" dirty="0" smtClean="0">
                <a:solidFill>
                  <a:schemeClr val="tx1"/>
                </a:solidFill>
              </a:rPr>
              <a:t>Краткосрочные депозиты (до 1 года) для использования средств в течение года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ru-RU" b="1" dirty="0" smtClean="0">
                <a:solidFill>
                  <a:schemeClr val="tx1"/>
                </a:solidFill>
              </a:rPr>
              <a:t>Долгосрочные депозиты (1-3 года) для накопления средств на крупные покупки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ru-RU" b="1" dirty="0" smtClean="0">
                <a:solidFill>
                  <a:schemeClr val="tx1"/>
                </a:solidFill>
              </a:rPr>
              <a:t>Депозиты с возможностью дополнения вклада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ru-RU" b="1" dirty="0" smtClean="0">
                <a:solidFill>
                  <a:schemeClr val="tx1"/>
                </a:solidFill>
              </a:rPr>
              <a:t>Валютный вклад при поездке за рубеж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24433" y="3194248"/>
            <a:ext cx="2232248" cy="2376264"/>
          </a:xfrm>
          <a:prstGeom prst="rect">
            <a:avLst/>
          </a:prstGeom>
          <a:solidFill>
            <a:srgbClr val="FFD03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Courier New" pitchFamily="49" charset="0"/>
              <a:buChar char="o"/>
            </a:pPr>
            <a:r>
              <a:rPr lang="ru-RU" b="1" dirty="0" smtClean="0">
                <a:solidFill>
                  <a:schemeClr val="tx1"/>
                </a:solidFill>
              </a:rPr>
              <a:t>Депозиты с возможностью пополнения вклада и частичного снятия денежных средств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600697" y="3194248"/>
            <a:ext cx="2232248" cy="1008112"/>
          </a:xfrm>
          <a:prstGeom prst="rect">
            <a:avLst/>
          </a:prstGeom>
          <a:solidFill>
            <a:srgbClr val="ED8F8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Courier New" pitchFamily="49" charset="0"/>
              <a:buChar char="o"/>
            </a:pPr>
            <a:r>
              <a:rPr lang="ru-RU" b="1" dirty="0" smtClean="0">
                <a:solidFill>
                  <a:schemeClr val="tx1"/>
                </a:solidFill>
              </a:rPr>
              <a:t>Депозиты практически не используются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927" y="1172085"/>
            <a:ext cx="804563" cy="8045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268" y="1172085"/>
            <a:ext cx="746578" cy="8045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604" y="1172084"/>
            <a:ext cx="1170434" cy="8045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0454131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0" y="116632"/>
            <a:ext cx="9144000" cy="3474720"/>
          </a:xfrm>
        </p:spPr>
        <p:txBody>
          <a:bodyPr/>
          <a:lstStyle/>
          <a:p>
            <a:pPr marL="45720" indent="0">
              <a:buNone/>
            </a:pPr>
            <a:r>
              <a:rPr lang="ru-RU" b="1" dirty="0" smtClean="0"/>
              <a:t>В) Сберегательные </a:t>
            </a:r>
            <a:r>
              <a:rPr lang="ru-RU" b="1" dirty="0" smtClean="0"/>
              <a:t>сертификаты</a:t>
            </a:r>
          </a:p>
          <a:p>
            <a:pPr marL="45720" indent="0" algn="just">
              <a:buNone/>
            </a:pPr>
            <a:r>
              <a:rPr lang="ru-RU" sz="2400" dirty="0" smtClean="0"/>
              <a:t>Альтернативой  </a:t>
            </a:r>
            <a:r>
              <a:rPr lang="ru-RU" sz="2400" dirty="0" smtClean="0"/>
              <a:t>банковскому  депозиту  является  </a:t>
            </a:r>
            <a:r>
              <a:rPr lang="ru-RU" sz="2400" dirty="0" smtClean="0"/>
              <a:t>сберегательный сертификат </a:t>
            </a:r>
            <a:r>
              <a:rPr lang="ru-RU" sz="2400" dirty="0" smtClean="0"/>
              <a:t>– эмитируемая банком долговая ценная бумага.</a:t>
            </a:r>
            <a:endParaRPr lang="ru-RU" sz="2400" dirty="0"/>
          </a:p>
        </p:txBody>
      </p:sp>
      <p:pic>
        <p:nvPicPr>
          <p:cNvPr id="4098" name="Picture 2" descr="Картинки по запросу сберегательные сертификат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56" y="1988840"/>
            <a:ext cx="7936880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77452" cy="1143000"/>
          </a:xfrm>
        </p:spPr>
        <p:txBody>
          <a:bodyPr/>
          <a:lstStyle/>
          <a:p>
            <a:pPr>
              <a:buNone/>
            </a:pPr>
            <a:r>
              <a:rPr lang="ru-RU" sz="4000" dirty="0" smtClean="0">
                <a:effectLst/>
              </a:rPr>
              <a:t>Инвестирование</a:t>
            </a:r>
            <a:endParaRPr lang="ru-RU" sz="4000" dirty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076" y="764704"/>
            <a:ext cx="9140924" cy="2304256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2400" dirty="0"/>
              <a:t>Исходя из уровня риска, инвестиции традиционно разделяются на три вида: </a:t>
            </a:r>
            <a:endParaRPr lang="ru-RU" sz="2400" dirty="0" smtClean="0"/>
          </a:p>
          <a:p>
            <a:pPr marL="45720" indent="0">
              <a:buNone/>
            </a:pPr>
            <a:r>
              <a:rPr lang="ru-RU" sz="2400" dirty="0" smtClean="0"/>
              <a:t>		1</a:t>
            </a:r>
            <a:r>
              <a:rPr lang="ru-RU" sz="2400" dirty="0"/>
              <a:t>.</a:t>
            </a:r>
            <a:r>
              <a:rPr lang="ru-RU" sz="2400" dirty="0" smtClean="0"/>
              <a:t> Консервативными	</a:t>
            </a:r>
          </a:p>
          <a:p>
            <a:pPr marL="45720" indent="0">
              <a:buNone/>
            </a:pPr>
            <a:r>
              <a:rPr lang="ru-RU" sz="2400" dirty="0"/>
              <a:t>	</a:t>
            </a:r>
            <a:r>
              <a:rPr lang="ru-RU" sz="2400" dirty="0" smtClean="0"/>
              <a:t>		</a:t>
            </a:r>
            <a:r>
              <a:rPr lang="ru-RU" sz="2400" dirty="0" smtClean="0"/>
              <a:t>2</a:t>
            </a:r>
            <a:r>
              <a:rPr lang="ru-RU" sz="2400" dirty="0"/>
              <a:t>. </a:t>
            </a:r>
            <a:r>
              <a:rPr lang="ru-RU" sz="2400" dirty="0" smtClean="0"/>
              <a:t>Умеренными</a:t>
            </a:r>
          </a:p>
          <a:p>
            <a:pPr marL="45720" indent="0">
              <a:buNone/>
            </a:pPr>
            <a:r>
              <a:rPr lang="ru-RU" sz="2400" dirty="0" smtClean="0"/>
              <a:t>				3</a:t>
            </a:r>
            <a:r>
              <a:rPr lang="ru-RU" sz="2400" dirty="0"/>
              <a:t>. </a:t>
            </a:r>
            <a:r>
              <a:rPr lang="ru-RU" sz="2400" dirty="0" smtClean="0"/>
              <a:t>Агрессивными</a:t>
            </a:r>
            <a:endParaRPr lang="ru-RU" sz="2400" dirty="0"/>
          </a:p>
        </p:txBody>
      </p:sp>
      <p:pic>
        <p:nvPicPr>
          <p:cNvPr id="7170" name="Picture 2" descr="Картинки по запросу инвестирова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772" y="3068960"/>
            <a:ext cx="5760640" cy="31913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1902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14"/>
            <a:ext cx="9144000" cy="832698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>
                <a:effectLst/>
              </a:rPr>
              <a:t>Инвестиции в драгоценные металлы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692696"/>
            <a:ext cx="9144000" cy="3456384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2400" dirty="0" smtClean="0"/>
              <a:t>А</a:t>
            </a:r>
            <a:r>
              <a:rPr lang="ru-RU" sz="2400" dirty="0"/>
              <a:t>) Можно купить драгоценные металлы в слитках. </a:t>
            </a:r>
            <a:endParaRPr lang="ru-RU" sz="2400" dirty="0" smtClean="0"/>
          </a:p>
          <a:p>
            <a:pPr marL="45720" indent="0" algn="just">
              <a:buNone/>
            </a:pPr>
            <a:r>
              <a:rPr lang="ru-RU" sz="2400" dirty="0"/>
              <a:t>Б) Можно приобрести и «нематериальные» драгметаллы путем открытия в коммерческом банке обезличенного металлического счета (ОМС) в золоте, серебре, платине и палладии. </a:t>
            </a:r>
          </a:p>
          <a:p>
            <a:pPr marL="45720" indent="0" algn="just">
              <a:buNone/>
            </a:pPr>
            <a:r>
              <a:rPr lang="ru-RU" sz="2400" dirty="0" smtClean="0"/>
              <a:t>В) Можно </a:t>
            </a:r>
            <a:r>
              <a:rPr lang="ru-RU" sz="2400" dirty="0"/>
              <a:t>приобрести золотые монеты (или серебряные, платиновые и палладиевые), выпускаемые Банком России.</a:t>
            </a:r>
          </a:p>
        </p:txBody>
      </p:sp>
      <p:pic>
        <p:nvPicPr>
          <p:cNvPr id="5122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683048"/>
            <a:ext cx="4680520" cy="3174952"/>
          </a:xfrm>
          <a:prstGeom prst="roundRect">
            <a:avLst>
              <a:gd name="adj" fmla="val 36066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78116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93369" y="116631"/>
            <a:ext cx="1800200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081461313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771800" y="116631"/>
            <a:ext cx="3643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ОМС</a:t>
            </a:r>
            <a:endParaRPr lang="ru-RU" sz="3600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332656"/>
            <a:ext cx="8509667" cy="11521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/>
              <a:t>Инвестиции в недвижимость</a:t>
            </a:r>
            <a:r>
              <a:rPr lang="ru-RU" dirty="0" smtClean="0"/>
              <a:t> – это вложение капитала в строящийся или завершенный объект недвижимости с целью будущего получения дохода.</a:t>
            </a:r>
            <a:endParaRPr lang="ru-RU" dirty="0"/>
          </a:p>
        </p:txBody>
      </p:sp>
      <p:pic>
        <p:nvPicPr>
          <p:cNvPr id="6150" name="Picture 6" descr="Картинки по запросу инвестиции в недвижимо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0" y="1743545"/>
            <a:ext cx="9131139" cy="51008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96561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63956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Инвестиции в полисы накопительного и инвестиционного страхования жизни</a:t>
            </a:r>
            <a:endParaRPr lang="ru-RU" b="1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642930204"/>
              </p:ext>
            </p:extLst>
          </p:nvPr>
        </p:nvGraphicFramePr>
        <p:xfrm>
          <a:off x="0" y="1052736"/>
          <a:ext cx="9144000" cy="62116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741038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7236" y="0"/>
            <a:ext cx="9116764" cy="126876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8012" y="0"/>
            <a:ext cx="9135988" cy="134076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/>
              <a:t>  Более </a:t>
            </a:r>
            <a:r>
              <a:rPr lang="ru-RU" sz="2400" dirty="0"/>
              <a:t>интересны для инвесторов </a:t>
            </a:r>
            <a:r>
              <a:rPr lang="ru-RU" sz="2400" dirty="0" smtClean="0"/>
              <a:t>программы </a:t>
            </a:r>
            <a:r>
              <a:rPr lang="ru-RU" sz="2400" b="1" dirty="0" smtClean="0"/>
              <a:t>инвестиционного </a:t>
            </a:r>
            <a:r>
              <a:rPr lang="ru-RU" sz="2400" b="1" dirty="0"/>
              <a:t>страхования жизни</a:t>
            </a:r>
            <a:r>
              <a:rPr lang="ru-RU" sz="2400" dirty="0"/>
              <a:t>, предлагаемые крупнейшими страховщиками.</a:t>
            </a:r>
            <a:endParaRPr lang="ru-RU" sz="2400" dirty="0"/>
          </a:p>
        </p:txBody>
      </p:sp>
      <p:pic>
        <p:nvPicPr>
          <p:cNvPr id="9222" name="Picture 6" descr="https://img.over-blog-kiwi.com/1/39/39/08/20170228/ob_d98f33_monedas-arbo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776"/>
            <a:ext cx="9144000" cy="544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2008" y="764704"/>
            <a:ext cx="9144000" cy="136815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dirty="0"/>
              <a:t>Ценная </a:t>
            </a:r>
            <a:r>
              <a:rPr lang="ru-RU" sz="2800" b="1" dirty="0" smtClean="0"/>
              <a:t>бумага</a:t>
            </a:r>
            <a:r>
              <a:rPr lang="ru-RU" sz="2800" dirty="0" smtClean="0"/>
              <a:t> – удостоверение </a:t>
            </a:r>
            <a:r>
              <a:rPr lang="ru-RU" sz="2800" dirty="0"/>
              <a:t>права на имущество</a:t>
            </a:r>
            <a:r>
              <a:rPr lang="ru-RU" sz="2800" dirty="0" smtClean="0"/>
              <a:t>.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>
                <a:effectLst/>
              </a:rPr>
              <a:t>Инвестиции на рынке ценных бумаг</a:t>
            </a:r>
            <a:endParaRPr lang="ru-RU" sz="3600" dirty="0">
              <a:effectLst/>
            </a:endParaRPr>
          </a:p>
        </p:txBody>
      </p:sp>
      <p:pic>
        <p:nvPicPr>
          <p:cNvPr id="10246" name="Picture 6" descr="Картинки по запросу оформление дома в собственно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88840"/>
            <a:ext cx="6336704" cy="4746340"/>
          </a:xfrm>
          <a:prstGeom prst="roundRect">
            <a:avLst>
              <a:gd name="adj" fmla="val 3016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39367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218774982"/>
              </p:ext>
            </p:extLst>
          </p:nvPr>
        </p:nvGraphicFramePr>
        <p:xfrm>
          <a:off x="1" y="836713"/>
          <a:ext cx="9143999" cy="6145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1639"/>
                <a:gridCol w="3930602"/>
                <a:gridCol w="3881758"/>
              </a:tblGrid>
              <a:tr h="264672"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Акция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Облигация</a:t>
                      </a:r>
                      <a:endParaRPr lang="ru-RU" sz="1600" dirty="0"/>
                    </a:p>
                  </a:txBody>
                  <a:tcPr/>
                </a:tc>
              </a:tr>
              <a:tr h="1257192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Определение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Долевая ценная бумага: покупка акции означает внесение доли в капитал акционерного общества, покупатель – совладелец компании.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Долговая ценная бумага: покупка облигации означает предоставление займа предприятию или государству, который оно обязано вернуть (выкупить облигацию).</a:t>
                      </a:r>
                      <a:endParaRPr lang="ru-RU" sz="1600" dirty="0"/>
                    </a:p>
                  </a:txBody>
                  <a:tcPr/>
                </a:tc>
              </a:tr>
              <a:tr h="185270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Доходность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Доход выплачивается в виде дивиденда: фиксирован по привилегированным акциям, не фиксирован по простым акциям (зависит от прибыли компании), зависит от курсовой стоимости акций на рынке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Фиксирована, выплачивается в виде процента от номинальной стоимости облигации</a:t>
                      </a:r>
                      <a:endParaRPr lang="ru-RU" sz="1600" dirty="0"/>
                    </a:p>
                  </a:txBody>
                  <a:tcPr/>
                </a:tc>
              </a:tr>
              <a:tr h="264672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Виды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Именные акции выпускаются большим номиналом, все данные о них и их владельцах регистрируются. Акции на предъявителя выпускаются небольшим номиналом, регистрируется лишь их количество. Владельцы простых акций участвуют в управлении акционерным обществом, привилегированных – нет.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Государственные облигации выпускаются государством, муниципальные – органами местной власти, ипотечные – ипотечными и аграрными банками, промышленные – акционерными и хозяйственными обществами. Эти же организации гарантируют выплату фиксированного дохода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142852"/>
            <a:ext cx="5286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Акции и облигации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8009705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07266" y="476672"/>
            <a:ext cx="8296386" cy="1152128"/>
          </a:xfrm>
        </p:spPr>
        <p:txBody>
          <a:bodyPr/>
          <a:lstStyle/>
          <a:p>
            <a:pPr marL="45720" indent="0" algn="ctr">
              <a:buNone/>
            </a:pPr>
            <a:r>
              <a:rPr lang="ru-RU" b="1" dirty="0"/>
              <a:t>Номинальная </a:t>
            </a:r>
            <a:r>
              <a:rPr lang="ru-RU" b="1" dirty="0" smtClean="0"/>
              <a:t>цена </a:t>
            </a:r>
            <a:r>
              <a:rPr lang="ru-RU" dirty="0"/>
              <a:t>– цена, указанная на лицевой стороне </a:t>
            </a:r>
            <a:r>
              <a:rPr lang="ru-RU" dirty="0" smtClean="0"/>
              <a:t>акции или </a:t>
            </a:r>
            <a:r>
              <a:rPr lang="ru-RU" dirty="0"/>
              <a:t>зафиксированная в выписке со счёта в депозитарии</a:t>
            </a:r>
            <a:r>
              <a:rPr lang="ru-RU" dirty="0" smtClean="0"/>
              <a:t>.	 </a:t>
            </a:r>
            <a:endParaRPr lang="ru-RU" dirty="0"/>
          </a:p>
        </p:txBody>
      </p:sp>
      <p:pic>
        <p:nvPicPr>
          <p:cNvPr id="8196" name="Picture 4" descr="http://dimbroker.ru/wp-content/uploads/2016/01/Sb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84784"/>
            <a:ext cx="7394817" cy="5211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60483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195758114"/>
              </p:ext>
            </p:extLst>
          </p:nvPr>
        </p:nvGraphicFramePr>
        <p:xfrm>
          <a:off x="827584" y="0"/>
          <a:ext cx="7488832" cy="6957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487" name="Picture 7" descr="Похожее изображение"/>
          <p:cNvPicPr>
            <a:picLocks noChangeAspect="1" noChangeArrowheads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22" y="116632"/>
            <a:ext cx="898603" cy="6422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Похожее изображение"/>
          <p:cNvPicPr>
            <a:picLocks noChangeAspect="1" noChangeArrowheads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00392" y="133852"/>
            <a:ext cx="898603" cy="6422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57942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714356"/>
            <a:ext cx="8496944" cy="3672408"/>
          </a:xfrm>
        </p:spPr>
        <p:txBody>
          <a:bodyPr/>
          <a:lstStyle/>
          <a:p>
            <a:pPr marL="45720" indent="0" algn="just">
              <a:buNone/>
            </a:pPr>
            <a:r>
              <a:rPr lang="ru-RU" b="1" dirty="0"/>
              <a:t>Паевой инвестиционный фонд (ПИФ) </a:t>
            </a:r>
            <a:r>
              <a:rPr lang="ru-RU" dirty="0"/>
              <a:t>−</a:t>
            </a:r>
            <a:r>
              <a:rPr lang="ru-RU" dirty="0" smtClean="0"/>
              <a:t> </a:t>
            </a:r>
            <a:r>
              <a:rPr lang="ru-RU" dirty="0"/>
              <a:t>это форма коллективных инвестиций, при которой средства вкладчиков объединяются для дальнейшего размещения профессиональными управляющими в ценные бумаги (или иные активы) с целью получения </a:t>
            </a:r>
            <a:r>
              <a:rPr lang="ru-RU" dirty="0" smtClean="0"/>
              <a:t>дохода.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85720" y="142852"/>
            <a:ext cx="6446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Паевые инвестиционные фонды</a:t>
            </a:r>
            <a:endParaRPr lang="ru-RU" sz="2400" b="1" dirty="0"/>
          </a:p>
        </p:txBody>
      </p:sp>
      <p:pic>
        <p:nvPicPr>
          <p:cNvPr id="1126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508079"/>
            <a:ext cx="7920880" cy="4243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65481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0" y="0"/>
            <a:ext cx="6400800" cy="3474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400" b="1" dirty="0" smtClean="0"/>
              <a:t>Механизм получения дохода</a:t>
            </a:r>
            <a:endParaRPr lang="ru-RU" sz="2400" b="1" dirty="0"/>
          </a:p>
        </p:txBody>
      </p:sp>
      <p:pic>
        <p:nvPicPr>
          <p:cNvPr id="12290" name="Picture 2" descr="Картинки по запросу инвестиционные фонд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09" y="850156"/>
            <a:ext cx="8912327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3995936" cy="1143000"/>
          </a:xfrm>
        </p:spPr>
        <p:txBody>
          <a:bodyPr/>
          <a:lstStyle/>
          <a:p>
            <a:pPr marL="0" indent="0" algn="l">
              <a:buNone/>
            </a:pPr>
            <a:r>
              <a:rPr lang="ru-RU" dirty="0" smtClean="0">
                <a:effectLst/>
              </a:rPr>
              <a:t>Виды </a:t>
            </a:r>
            <a:r>
              <a:rPr lang="ru-RU" dirty="0" err="1" smtClean="0">
                <a:effectLst/>
              </a:rPr>
              <a:t>ПИФов</a:t>
            </a:r>
            <a:endParaRPr lang="ru-RU" dirty="0">
              <a:effectLst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41476" y="836712"/>
            <a:ext cx="4536504" cy="1872208"/>
          </a:xfrm>
          <a:prstGeom prst="roundRect">
            <a:avLst/>
          </a:prstGeom>
          <a:solidFill>
            <a:srgbClr val="7030A0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/>
              <a:t>По режиму работы с пайщиками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51520" y="3256136"/>
            <a:ext cx="3779912" cy="165618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Открытые</a:t>
            </a:r>
            <a:endParaRPr lang="ru-RU" sz="3200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148064" y="3256136"/>
            <a:ext cx="3779912" cy="165618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Интервальные</a:t>
            </a:r>
            <a:endParaRPr lang="ru-RU" sz="3200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495670" y="5201816"/>
            <a:ext cx="3779912" cy="165618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Закрытые</a:t>
            </a:r>
            <a:endParaRPr lang="ru-RU" sz="3200" b="1" dirty="0"/>
          </a:p>
        </p:txBody>
      </p:sp>
      <p:cxnSp>
        <p:nvCxnSpPr>
          <p:cNvPr id="10" name="Прямая со стрелкой 9"/>
          <p:cNvCxnSpPr>
            <a:stCxn id="5" idx="2"/>
            <a:endCxn id="6" idx="0"/>
          </p:cNvCxnSpPr>
          <p:nvPr/>
        </p:nvCxnSpPr>
        <p:spPr>
          <a:xfrm flipH="1">
            <a:off x="2141476" y="2708920"/>
            <a:ext cx="2268252" cy="54721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5" idx="2"/>
            <a:endCxn id="7" idx="0"/>
          </p:cNvCxnSpPr>
          <p:nvPr/>
        </p:nvCxnSpPr>
        <p:spPr>
          <a:xfrm>
            <a:off x="4409728" y="2708920"/>
            <a:ext cx="2628292" cy="54721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5" idx="2"/>
            <a:endCxn id="8" idx="0"/>
          </p:cNvCxnSpPr>
          <p:nvPr/>
        </p:nvCxnSpPr>
        <p:spPr>
          <a:xfrm flipH="1">
            <a:off x="4385626" y="2708920"/>
            <a:ext cx="24102" cy="24928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88394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proburo.ru/catalog/600x600/20/-07/20-07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84" y="-1251520"/>
            <a:ext cx="5637336" cy="9505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7132" y="476672"/>
            <a:ext cx="547260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"/>
            <a:r>
              <a:rPr lang="ru-RU" sz="2400" b="1" dirty="0"/>
              <a:t>По уровню рискованности вложений в разные активы</a:t>
            </a:r>
            <a:r>
              <a:rPr lang="ru-RU" sz="2400" b="1" dirty="0" smtClean="0"/>
              <a:t>:</a:t>
            </a:r>
          </a:p>
          <a:p>
            <a:pPr marL="45720" indent="0">
              <a:buNone/>
            </a:pPr>
            <a:r>
              <a:rPr lang="ru-RU" sz="2400" dirty="0" smtClean="0"/>
              <a:t>− </a:t>
            </a:r>
            <a:r>
              <a:rPr lang="ru-RU" sz="2400" dirty="0"/>
              <a:t>индексные фонды (инвестирующие в акции, входящие в расчет индексов); </a:t>
            </a:r>
          </a:p>
          <a:p>
            <a:pPr marL="45720" indent="0">
              <a:buNone/>
            </a:pPr>
            <a:r>
              <a:rPr lang="ru-RU" sz="2400" dirty="0"/>
              <a:t>− фонды акций;</a:t>
            </a:r>
          </a:p>
          <a:p>
            <a:pPr marL="45720" indent="0">
              <a:buNone/>
            </a:pPr>
            <a:r>
              <a:rPr lang="ru-RU" sz="2400" dirty="0"/>
              <a:t>− фонды смешанных инвестиций;</a:t>
            </a:r>
          </a:p>
          <a:p>
            <a:pPr marL="45720" indent="0">
              <a:buNone/>
            </a:pPr>
            <a:r>
              <a:rPr lang="ru-RU" sz="2400" dirty="0"/>
              <a:t>− фонды фондов; − фонды облигаций;</a:t>
            </a:r>
          </a:p>
          <a:p>
            <a:pPr marL="45720" indent="0">
              <a:buNone/>
            </a:pPr>
            <a:r>
              <a:rPr lang="ru-RU" sz="2400" dirty="0"/>
              <a:t> − фонды денежного рынка</a:t>
            </a:r>
            <a:r>
              <a:rPr lang="ru-RU" sz="2400" dirty="0" smtClean="0"/>
              <a:t>;</a:t>
            </a:r>
          </a:p>
          <a:p>
            <a:pPr marL="45720" indent="0">
              <a:buNone/>
            </a:pPr>
            <a:r>
              <a:rPr lang="ru-RU" sz="2400" dirty="0" smtClean="0"/>
              <a:t> </a:t>
            </a:r>
            <a:r>
              <a:rPr lang="ru-RU" sz="2400" dirty="0"/>
              <a:t>− фонды недвижимости;</a:t>
            </a:r>
          </a:p>
          <a:p>
            <a:pPr marL="45720" indent="0">
              <a:buNone/>
            </a:pPr>
            <a:r>
              <a:rPr lang="ru-RU" sz="2400" dirty="0"/>
              <a:t> − фонды прямых и венчурных инвестиций; </a:t>
            </a:r>
          </a:p>
          <a:p>
            <a:pPr marL="45720" indent="0">
              <a:buNone/>
            </a:pPr>
            <a:r>
              <a:rPr lang="ru-RU" sz="2400" dirty="0"/>
              <a:t>− ипотечные фонды</a:t>
            </a:r>
          </a:p>
          <a:p>
            <a:endParaRPr lang="ru-RU" dirty="0"/>
          </a:p>
        </p:txBody>
      </p:sp>
      <p:pic>
        <p:nvPicPr>
          <p:cNvPr id="13316" name="Picture 4" descr="https://img12.postila.ru/resize?w=660&amp;src=%2Fdata%2Fd8%2Fec%2Ffe%2F6d%2Fd8ecfe6d52a56c5d98d4d1ddbd7a4d5c43004e5f734bc9187f9f7ab585b1618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304" y="1637308"/>
            <a:ext cx="5349304" cy="534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31160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0840"/>
            <a:ext cx="8856984" cy="6120679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4000" b="1" dirty="0"/>
              <a:t>Риски, которые несёт пайщик</a:t>
            </a:r>
            <a:r>
              <a:rPr lang="ru-RU" sz="4000" b="1" dirty="0" smtClean="0"/>
              <a:t>:</a:t>
            </a:r>
          </a:p>
          <a:p>
            <a:pPr marL="45720" indent="0">
              <a:buNone/>
            </a:pPr>
            <a:r>
              <a:rPr lang="ru-RU" sz="4000" dirty="0" smtClean="0"/>
              <a:t>- Рыночный </a:t>
            </a:r>
            <a:r>
              <a:rPr lang="ru-RU" sz="4000" dirty="0" smtClean="0"/>
              <a:t>риск</a:t>
            </a:r>
          </a:p>
          <a:p>
            <a:pPr marL="45720" indent="0">
              <a:buNone/>
            </a:pPr>
            <a:r>
              <a:rPr lang="ru-RU" sz="4000" dirty="0" smtClean="0"/>
              <a:t>- Операционный </a:t>
            </a:r>
            <a:r>
              <a:rPr lang="ru-RU" sz="4000" dirty="0" smtClean="0"/>
              <a:t>риск</a:t>
            </a:r>
          </a:p>
          <a:p>
            <a:pPr marL="45720" indent="0">
              <a:buNone/>
            </a:pPr>
            <a:r>
              <a:rPr lang="ru-RU" sz="4000" dirty="0" smtClean="0"/>
              <a:t>- Бизнес-риск</a:t>
            </a:r>
            <a:endParaRPr lang="ru-RU" sz="4000" dirty="0" smtClean="0"/>
          </a:p>
          <a:p>
            <a:pPr marL="45720" indent="0">
              <a:buNone/>
            </a:pPr>
            <a:r>
              <a:rPr lang="ru-RU" sz="4000" dirty="0" smtClean="0"/>
              <a:t>- «</a:t>
            </a:r>
            <a:r>
              <a:rPr lang="ru-RU" sz="4000" dirty="0"/>
              <a:t>Криминальный» </a:t>
            </a:r>
            <a:r>
              <a:rPr lang="ru-RU" sz="4000" dirty="0" smtClean="0"/>
              <a:t>риск</a:t>
            </a:r>
          </a:p>
          <a:p>
            <a:pPr marL="45720" indent="0">
              <a:buNone/>
            </a:pPr>
            <a:r>
              <a:rPr lang="ru-RU" sz="4000" dirty="0" smtClean="0"/>
              <a:t>- Глобальный </a:t>
            </a:r>
            <a:r>
              <a:rPr lang="ru-RU" sz="4000" dirty="0"/>
              <a:t>риск</a:t>
            </a:r>
          </a:p>
        </p:txBody>
      </p:sp>
      <p:pic>
        <p:nvPicPr>
          <p:cNvPr id="14338" name="Picture 2" descr="Картинки по запросу человечек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484784"/>
            <a:ext cx="5712418" cy="5712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68018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836712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400" b="1" dirty="0"/>
              <a:t>Преимущества и недостатки инвестирования в паевые </a:t>
            </a:r>
            <a:r>
              <a:rPr lang="ru-RU" sz="2400" b="1" dirty="0" smtClean="0"/>
              <a:t>фонды </a:t>
            </a:r>
            <a:endParaRPr lang="ru-RU" sz="2400" b="1" dirty="0"/>
          </a:p>
        </p:txBody>
      </p:sp>
      <p:pic>
        <p:nvPicPr>
          <p:cNvPr id="15362" name="Picture 2" descr="Картинки по запросу человечек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900608" y="404664"/>
            <a:ext cx="5256584" cy="6724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3419872" y="1124744"/>
            <a:ext cx="5724128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Встроенная диверсификация;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19872" y="2141240"/>
            <a:ext cx="5724128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Необходимость уплаты подоходного налога при продаже пая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419872" y="3335101"/>
            <a:ext cx="5724128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Профессиональное управление</a:t>
            </a:r>
            <a:r>
              <a:rPr lang="ru-RU" dirty="0" smtClean="0">
                <a:solidFill>
                  <a:schemeClr val="tx1"/>
                </a:solidFill>
              </a:rPr>
              <a:t>;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419872" y="4509120"/>
            <a:ext cx="5724128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 Паи </a:t>
            </a:r>
            <a:r>
              <a:rPr lang="ru-RU" dirty="0" err="1">
                <a:solidFill>
                  <a:schemeClr val="tx1"/>
                </a:solidFill>
              </a:rPr>
              <a:t>ПИФов</a:t>
            </a:r>
            <a:r>
              <a:rPr lang="ru-RU" dirty="0">
                <a:solidFill>
                  <a:schemeClr val="tx1"/>
                </a:solidFill>
              </a:rPr>
              <a:t> легко покупать и продавать</a:t>
            </a:r>
            <a:r>
              <a:rPr lang="ru-RU" dirty="0" smtClean="0">
                <a:solidFill>
                  <a:schemeClr val="tx1"/>
                </a:solidFill>
              </a:rPr>
              <a:t>;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419872" y="5661248"/>
            <a:ext cx="5724128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Рынок коллективного инвестирования и деятельность управляющих компаний строго регулируется законодательством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620688"/>
            <a:ext cx="3528392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Преимущества</a:t>
            </a:r>
            <a:r>
              <a:rPr lang="ru-RU" dirty="0" smtClean="0">
                <a:solidFill>
                  <a:schemeClr val="tx1"/>
                </a:solidFill>
              </a:rPr>
              <a:t>: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2524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0" y="1138560"/>
            <a:ext cx="5724128" cy="864096"/>
          </a:xfrm>
          <a:prstGeom prst="roundRect">
            <a:avLst/>
          </a:prstGeom>
          <a:solidFill>
            <a:srgbClr val="FF3B3B"/>
          </a:solidFill>
          <a:ln>
            <a:solidFill>
              <a:srgbClr val="FF6D6D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Наличие значительно более высоких рисков по сравнению со вкладами или </a:t>
            </a:r>
            <a:r>
              <a:rPr lang="ru-RU" dirty="0" smtClean="0">
                <a:solidFill>
                  <a:schemeClr val="bg1"/>
                </a:solidFill>
              </a:rPr>
              <a:t>облигациями;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0" y="2155056"/>
            <a:ext cx="5724128" cy="864096"/>
          </a:xfrm>
          <a:prstGeom prst="roundRect">
            <a:avLst/>
          </a:prstGeom>
          <a:solidFill>
            <a:srgbClr val="FF3B3B"/>
          </a:solidFill>
          <a:ln>
            <a:solidFill>
              <a:srgbClr val="FF6D6D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bg1"/>
              </a:solidFill>
            </a:endParaRP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Инвестирование </a:t>
            </a:r>
            <a:r>
              <a:rPr lang="ru-RU" dirty="0">
                <a:solidFill>
                  <a:schemeClr val="bg1"/>
                </a:solidFill>
              </a:rPr>
              <a:t>в </a:t>
            </a:r>
            <a:r>
              <a:rPr lang="ru-RU" dirty="0" err="1">
                <a:solidFill>
                  <a:schemeClr val="bg1"/>
                </a:solidFill>
              </a:rPr>
              <a:t>ПИФы</a:t>
            </a:r>
            <a:r>
              <a:rPr lang="ru-RU" dirty="0">
                <a:solidFill>
                  <a:schemeClr val="bg1"/>
                </a:solidFill>
              </a:rPr>
              <a:t> не требует большого стартового капитала;</a:t>
            </a:r>
          </a:p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0" y="3348917"/>
            <a:ext cx="5724128" cy="864096"/>
          </a:xfrm>
          <a:prstGeom prst="roundRect">
            <a:avLst/>
          </a:prstGeom>
          <a:solidFill>
            <a:srgbClr val="FF3B3B"/>
          </a:solidFill>
          <a:ln>
            <a:solidFill>
              <a:srgbClr val="FF6D6D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Необходимость выплаты вознаграждения управляющей компании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0" y="4522936"/>
            <a:ext cx="5724128" cy="864096"/>
          </a:xfrm>
          <a:prstGeom prst="roundRect">
            <a:avLst/>
          </a:prstGeom>
          <a:solidFill>
            <a:srgbClr val="FF3B3B"/>
          </a:solidFill>
          <a:ln>
            <a:solidFill>
              <a:srgbClr val="FF6D6D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Для сокращения расходов при выдаче и погашении паёв управляющие компании (УК) вводят скидки и надбавки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95736" y="620688"/>
            <a:ext cx="3528392" cy="360040"/>
          </a:xfrm>
          <a:prstGeom prst="rect">
            <a:avLst/>
          </a:prstGeom>
          <a:solidFill>
            <a:srgbClr val="FF3B3B"/>
          </a:solidFill>
          <a:ln>
            <a:solidFill>
              <a:srgbClr val="FF6D6D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Недостатки: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595164"/>
            <a:ext cx="5040560" cy="6501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2848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07362" y="908720"/>
            <a:ext cx="8658708" cy="1512168"/>
          </a:xfrm>
        </p:spPr>
        <p:txBody>
          <a:bodyPr/>
          <a:lstStyle/>
          <a:p>
            <a:pPr marL="45720" indent="0" algn="just">
              <a:buNone/>
            </a:pPr>
            <a:r>
              <a:rPr lang="ru-RU" b="1" dirty="0"/>
              <a:t>FOREX </a:t>
            </a:r>
            <a:r>
              <a:rPr lang="ru-RU" dirty="0"/>
              <a:t>(от англ. </a:t>
            </a:r>
            <a:r>
              <a:rPr lang="ru-RU" dirty="0" err="1"/>
              <a:t>FOReign</a:t>
            </a:r>
            <a:r>
              <a:rPr lang="ru-RU" dirty="0"/>
              <a:t> </a:t>
            </a:r>
            <a:r>
              <a:rPr lang="ru-RU" dirty="0" err="1"/>
              <a:t>EXchange</a:t>
            </a:r>
            <a:r>
              <a:rPr lang="ru-RU" dirty="0"/>
              <a:t> – «зарубежный обмен») −</a:t>
            </a:r>
            <a:r>
              <a:rPr lang="ru-RU" dirty="0" smtClean="0"/>
              <a:t> </a:t>
            </a:r>
            <a:r>
              <a:rPr lang="ru-RU" dirty="0"/>
              <a:t>рынок обмена валюты по свободным ценам, который формирует непрерывный процесс обмена одной иностранной валюты на другую.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468" y="324836"/>
            <a:ext cx="9036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Особенности инвестирования на валютном рынке</a:t>
            </a:r>
            <a:endParaRPr lang="ru-RU" sz="2000" b="1" dirty="0"/>
          </a:p>
        </p:txBody>
      </p:sp>
      <p:pic>
        <p:nvPicPr>
          <p:cNvPr id="18434" name="Picture 2" descr="Картинки по запросу fore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790" y="2564904"/>
            <a:ext cx="7344816" cy="4131959"/>
          </a:xfrm>
          <a:prstGeom prst="roundRect">
            <a:avLst>
              <a:gd name="adj" fmla="val 17512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65678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9700"/>
            <a:ext cx="8944744" cy="2193776"/>
          </a:xfrm>
        </p:spPr>
        <p:txBody>
          <a:bodyPr/>
          <a:lstStyle/>
          <a:p>
            <a:pPr>
              <a:buNone/>
            </a:pPr>
            <a:r>
              <a:rPr lang="ru-RU" sz="3600" dirty="0" smtClean="0">
                <a:effectLst/>
              </a:rPr>
              <a:t>Понятие </a:t>
            </a:r>
            <a:r>
              <a:rPr lang="ru-RU" sz="3600" dirty="0">
                <a:effectLst/>
              </a:rPr>
              <a:t>и примеры «диверсификации» инвестиций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357298"/>
            <a:ext cx="9144000" cy="1495638"/>
          </a:xfrm>
        </p:spPr>
        <p:txBody>
          <a:bodyPr/>
          <a:lstStyle/>
          <a:p>
            <a:pPr marL="45720" indent="0" algn="ctr">
              <a:buNone/>
            </a:pPr>
            <a:r>
              <a:rPr lang="ru-RU" dirty="0"/>
              <a:t>Диверсификация – распределение финансов между несколькими видами инвестиций. Принцип известной поговорки</a:t>
            </a:r>
            <a:r>
              <a:rPr lang="ru-RU" dirty="0" smtClean="0"/>
              <a:t>:</a:t>
            </a:r>
          </a:p>
          <a:p>
            <a:pPr marL="45720" indent="0" algn="ctr">
              <a:buNone/>
            </a:pPr>
            <a:r>
              <a:rPr lang="ru-RU" dirty="0" smtClean="0"/>
              <a:t>«</a:t>
            </a:r>
            <a:r>
              <a:rPr lang="ru-RU" dirty="0"/>
              <a:t>не кладите все яйца в одну корзину»</a:t>
            </a:r>
          </a:p>
        </p:txBody>
      </p:sp>
      <p:pic>
        <p:nvPicPr>
          <p:cNvPr id="21506" name="Picture 2" descr="Картинки по запросу диверсификация рис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767441"/>
            <a:ext cx="5184576" cy="3451650"/>
          </a:xfrm>
          <a:prstGeom prst="roundRect">
            <a:avLst>
              <a:gd name="adj" fmla="val 6617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97348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146394035"/>
              </p:ext>
            </p:extLst>
          </p:nvPr>
        </p:nvGraphicFramePr>
        <p:xfrm>
          <a:off x="0" y="620688"/>
          <a:ext cx="9144000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39223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57298"/>
          </a:xfrm>
        </p:spPr>
        <p:txBody>
          <a:bodyPr/>
          <a:lstStyle/>
          <a:p>
            <a:pPr>
              <a:buNone/>
            </a:pPr>
            <a:r>
              <a:rPr lang="ru-RU" sz="4000" dirty="0" smtClean="0">
                <a:effectLst/>
              </a:rPr>
              <a:t>Финансовые </a:t>
            </a:r>
            <a:r>
              <a:rPr lang="ru-RU" sz="4000" dirty="0">
                <a:effectLst/>
              </a:rPr>
              <a:t>решения в условиях неопределенности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2064488"/>
            <a:ext cx="1747394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Информация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926" y="3361527"/>
            <a:ext cx="1747394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Знания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504" y="4584768"/>
            <a:ext cx="1747394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Опыт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88156" y="2963478"/>
            <a:ext cx="1312373" cy="1656184"/>
          </a:xfrm>
          <a:prstGeom prst="rect">
            <a:avLst/>
          </a:prstGeom>
          <a:solidFill>
            <a:srgbClr val="FEC12A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Инвестор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(Ко)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04377" y="1848795"/>
            <a:ext cx="1872208" cy="3956304"/>
          </a:xfrm>
          <a:prstGeom prst="rect">
            <a:avLst/>
          </a:prstGeom>
          <a:solidFill>
            <a:srgbClr val="219BFF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Оценка текущего состояния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Прогнозирование </a:t>
            </a:r>
            <a:r>
              <a:rPr lang="ru-RU" sz="1600" dirty="0" smtClean="0">
                <a:solidFill>
                  <a:schemeClr val="tx1"/>
                </a:solidFill>
              </a:rPr>
              <a:t>будущего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Учёт вероятных изменений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Оценка будущего результата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(Ко±∆К)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868144" y="1849359"/>
            <a:ext cx="1512168" cy="10801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Изменение внешней среды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868144" y="3286887"/>
            <a:ext cx="1512168" cy="10801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Инвестирование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872683" y="4663703"/>
            <a:ext cx="1512168" cy="10801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Изменение внутренних факторов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668344" y="2963478"/>
            <a:ext cx="1405826" cy="1728523"/>
          </a:xfrm>
          <a:prstGeom prst="rect">
            <a:avLst/>
          </a:prstGeom>
          <a:solidFill>
            <a:srgbClr val="DAA6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Результат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(Ко</a:t>
            </a:r>
            <a:r>
              <a:rPr lang="ru-RU" dirty="0">
                <a:solidFill>
                  <a:schemeClr val="tx1"/>
                </a:solidFill>
              </a:rPr>
              <a:t>±∆К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4" name="Прямая со стрелкой 13"/>
          <p:cNvCxnSpPr>
            <a:stCxn id="3" idx="3"/>
            <a:endCxn id="7" idx="0"/>
          </p:cNvCxnSpPr>
          <p:nvPr/>
        </p:nvCxnSpPr>
        <p:spPr>
          <a:xfrm>
            <a:off x="1854898" y="2496536"/>
            <a:ext cx="889445" cy="46694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5" idx="3"/>
            <a:endCxn id="7" idx="1"/>
          </p:cNvCxnSpPr>
          <p:nvPr/>
        </p:nvCxnSpPr>
        <p:spPr>
          <a:xfrm flipV="1">
            <a:off x="1855320" y="3791570"/>
            <a:ext cx="232836" cy="200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>
            <a:stCxn id="6" idx="3"/>
          </p:cNvCxnSpPr>
          <p:nvPr/>
        </p:nvCxnSpPr>
        <p:spPr>
          <a:xfrm flipV="1">
            <a:off x="1854898" y="4619662"/>
            <a:ext cx="889445" cy="39715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>
            <a:stCxn id="8" idx="3"/>
            <a:endCxn id="10" idx="1"/>
          </p:cNvCxnSpPr>
          <p:nvPr/>
        </p:nvCxnSpPr>
        <p:spPr>
          <a:xfrm>
            <a:off x="5576585" y="3826947"/>
            <a:ext cx="291559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>
            <a:stCxn id="11" idx="0"/>
          </p:cNvCxnSpPr>
          <p:nvPr/>
        </p:nvCxnSpPr>
        <p:spPr>
          <a:xfrm flipH="1" flipV="1">
            <a:off x="6620586" y="4372708"/>
            <a:ext cx="8181" cy="29099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>
            <a:stCxn id="9" idx="2"/>
            <a:endCxn id="10" idx="0"/>
          </p:cNvCxnSpPr>
          <p:nvPr/>
        </p:nvCxnSpPr>
        <p:spPr>
          <a:xfrm>
            <a:off x="6624228" y="2929479"/>
            <a:ext cx="0" cy="35740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>
            <a:stCxn id="10" idx="3"/>
            <a:endCxn id="12" idx="1"/>
          </p:cNvCxnSpPr>
          <p:nvPr/>
        </p:nvCxnSpPr>
        <p:spPr>
          <a:xfrm>
            <a:off x="7380312" y="3826947"/>
            <a:ext cx="288032" cy="79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Прямая со стрелкой 110"/>
          <p:cNvCxnSpPr/>
          <p:nvPr/>
        </p:nvCxnSpPr>
        <p:spPr>
          <a:xfrm>
            <a:off x="3400529" y="3771751"/>
            <a:ext cx="3038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89491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727</TotalTime>
  <Words>1646</Words>
  <Application>Microsoft Office PowerPoint</Application>
  <PresentationFormat>Экран (4:3)</PresentationFormat>
  <Paragraphs>247</Paragraphs>
  <Slides>41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Воздушный поток</vt:lpstr>
      <vt:lpstr>Основы финансовой грамотности </vt:lpstr>
      <vt:lpstr>1.1 Деньги, личные финансы, семейный бюджет и финансовое планирование</vt:lpstr>
      <vt:lpstr>Презентация PowerPoint</vt:lpstr>
      <vt:lpstr>Покупательная способность денег. Инфляция и дефляция</vt:lpstr>
      <vt:lpstr>1.1.2 Совокупный капитал человека (семьи). Личные финансы, семейный бюджет и финансовое планирование</vt:lpstr>
      <vt:lpstr>Совокупный капитал человека (семьи), его виды, использование на различных этапах жизненного цикла</vt:lpstr>
      <vt:lpstr>Презентация PowerPoint</vt:lpstr>
      <vt:lpstr>Этапы жизненного цикла и соответствие им структуры и размеров доходов, расходов человека, семьи</vt:lpstr>
      <vt:lpstr>Презентация PowerPoint</vt:lpstr>
      <vt:lpstr>Презентация PowerPoint</vt:lpstr>
      <vt:lpstr>Презентация PowerPoint</vt:lpstr>
      <vt:lpstr>Презентация PowerPoint</vt:lpstr>
      <vt:lpstr>Понятия «ликвидность», «надежность», «доходность» и иллюстрация их применения относительно личного и семейного капитала</vt:lpstr>
      <vt:lpstr>Презентация PowerPoint</vt:lpstr>
      <vt:lpstr>Сбережения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Инвестирование</vt:lpstr>
      <vt:lpstr>Инвестиции в драгоценные металлы</vt:lpstr>
      <vt:lpstr>Презентация PowerPoint</vt:lpstr>
      <vt:lpstr>Презентация PowerPoint</vt:lpstr>
      <vt:lpstr>Презентация PowerPoint</vt:lpstr>
      <vt:lpstr>Презентация PowerPoint</vt:lpstr>
      <vt:lpstr>Инвестиции на рынке ценных бумаг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Виды ПИФов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Понятие и примеры «диверсификации» инвестиций</vt:lpstr>
      <vt:lpstr>Презентация PowerPoint</vt:lpstr>
      <vt:lpstr>Финансовые решения в условиях неопределенности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 Aspire</dc:creator>
  <cp:lastModifiedBy>Acer Aspire</cp:lastModifiedBy>
  <cp:revision>113</cp:revision>
  <dcterms:created xsi:type="dcterms:W3CDTF">2018-01-16T16:59:26Z</dcterms:created>
  <dcterms:modified xsi:type="dcterms:W3CDTF">2018-01-21T14:48:08Z</dcterms:modified>
</cp:coreProperties>
</file>