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3"/>
    <p:sldId id="257" r:id="rId4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8F3D56-903A-4121-88AD-FA626618AAC4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3B8F7F-525D-4BC9-963A-8AA06A01FA73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3B8F7F-525D-4BC9-963A-8AA06A01FA73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CA05-ED8B-463D-8D60-1B7D2F34181E}" type="datetimeFigureOut">
              <a:rPr lang="ru-RU" smtClean="0"/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BA2AABA-89F8-45FB-9F8C-05C88C2EFA5A}" type="slidenum">
              <a:rPr lang="ru-RU" smtClean="0"/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20FCA05-ED8B-463D-8D60-1B7D2F34181E}" type="datetimeFigureOut">
              <a:rPr lang="ru-RU" smtClean="0"/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BA2AABA-89F8-45FB-9F8C-05C88C2EFA5A}" type="slidenum">
              <a:rPr lang="ru-RU" smtClean="0"/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CA05-ED8B-463D-8D60-1B7D2F34181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AABA-89F8-45FB-9F8C-05C88C2EFA5A}" type="slidenum">
              <a:rPr lang="ru-RU" smtClean="0"/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CA05-ED8B-463D-8D60-1B7D2F34181E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AABA-89F8-45FB-9F8C-05C88C2EFA5A}" type="slidenum">
              <a:rPr lang="ru-RU" smtClean="0"/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AABA-89F8-45FB-9F8C-05C88C2EFA5A}" type="slidenum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CA05-ED8B-463D-8D60-1B7D2F34181E}" type="datetimeFigureOut">
              <a:rPr lang="ru-RU" smtClean="0"/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CA05-ED8B-463D-8D60-1B7D2F34181E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AABA-89F8-45FB-9F8C-05C88C2EFA5A}" type="slidenum">
              <a:rPr lang="ru-RU" smtClean="0"/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CA05-ED8B-463D-8D60-1B7D2F34181E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AABA-89F8-45FB-9F8C-05C88C2EFA5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20FCA05-ED8B-463D-8D60-1B7D2F34181E}" type="datetimeFigureOut">
              <a:rPr lang="ru-RU" smtClean="0"/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BA2AABA-89F8-45FB-9F8C-05C88C2EFA5A}" type="slidenum">
              <a:rPr lang="ru-RU" smtClean="0"/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CA05-ED8B-463D-8D60-1B7D2F34181E}" type="datetimeFigureOut">
              <a:rPr lang="ru-RU" smtClean="0"/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BA2AABA-89F8-45FB-9F8C-05C88C2EFA5A}" type="slidenum">
              <a:rPr lang="ru-RU" smtClean="0"/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CA05-ED8B-463D-8D60-1B7D2F34181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AABA-89F8-45FB-9F8C-05C88C2EFA5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CA05-ED8B-463D-8D60-1B7D2F34181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2AABA-89F8-45FB-9F8C-05C88C2EFA5A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print">
            <a:alphaModFix amt="64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  <a:p>
            <a:pPr lvl="1" eaLnBrk="1" latinLnBrk="0" hangingPunct="1"/>
            <a:r>
              <a:rPr kumimoji="0" lang="ru-RU" smtClean="0"/>
              <a:t>Второй уровень</a:t>
            </a:r>
            <a:endParaRPr kumimoji="0" lang="ru-RU" smtClean="0"/>
          </a:p>
          <a:p>
            <a:pPr lvl="2" eaLnBrk="1" latinLnBrk="0" hangingPunct="1"/>
            <a:r>
              <a:rPr kumimoji="0" lang="ru-RU" smtClean="0"/>
              <a:t>Третий уровень</a:t>
            </a:r>
            <a:endParaRPr kumimoji="0" lang="ru-RU" smtClean="0"/>
          </a:p>
          <a:p>
            <a:pPr lvl="3" eaLnBrk="1" latinLnBrk="0" hangingPunct="1"/>
            <a:r>
              <a:rPr kumimoji="0" lang="ru-RU" smtClean="0"/>
              <a:t>Четвертый уровень</a:t>
            </a:r>
            <a:endParaRPr kumimoji="0" lang="ru-RU" smtClean="0"/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20FCA05-ED8B-463D-8D60-1B7D2F34181E}" type="datetimeFigureOut">
              <a:rPr lang="ru-RU" smtClean="0"/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BA2AABA-89F8-45FB-9F8C-05C88C2EFA5A}" type="slidenum">
              <a:rPr lang="ru-RU" smtClean="0"/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anose="05020102010507070707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anose="05020102010507070707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4.jpeg"/><Relationship Id="rId1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9.jpeg"/><Relationship Id="rId1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1.jpeg"/><Relationship Id="rId1" Type="http://schemas.openxmlformats.org/officeDocument/2006/relationships/image" Target="../media/image40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image" Target="../media/image42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8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0.jpe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image" Target="../media/image51.jpeg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image" Target="../media/image5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8.jpeg"/><Relationship Id="rId1" Type="http://schemas.openxmlformats.org/officeDocument/2006/relationships/image" Target="../media/image57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9.jpeg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3.jpeg"/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image" Target="../media/image6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5.jpeg"/><Relationship Id="rId1" Type="http://schemas.openxmlformats.org/officeDocument/2006/relationships/image" Target="../media/image6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7.jpeg"/><Relationship Id="rId1" Type="http://schemas.openxmlformats.org/officeDocument/2006/relationships/image" Target="../media/image66.jpeg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ru-RU" sz="5400" b="1" spc="50" dirty="0">
                <a:ln w="11430">
                  <a:solidFill>
                    <a:schemeClr val="tx2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Тропические </a:t>
            </a:r>
            <a:r>
              <a:rPr lang="ru-RU" sz="5400" b="1" spc="50" dirty="0" smtClean="0">
                <a:ln w="11430">
                  <a:solidFill>
                    <a:schemeClr val="tx2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леса</a:t>
            </a:r>
            <a:endParaRPr lang="ru-RU" sz="5400" b="1" spc="50" dirty="0">
              <a:ln w="11430">
                <a:solidFill>
                  <a:schemeClr val="tx2">
                    <a:lumMod val="10000"/>
                  </a:schemeClr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3528" y="332656"/>
            <a:ext cx="8568952" cy="158417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Тропические леса расположены в тропическом, экваториальном и субэкваториальном поясах между 25° </a:t>
            </a:r>
            <a:r>
              <a:rPr lang="ru-RU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с.ш</a:t>
            </a:r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 и 30° </a:t>
            </a:r>
            <a:r>
              <a:rPr lang="ru-RU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ю.ш</a:t>
            </a:r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., как бы «окружая» поверхность Земли по экватору. Тропические леса разрываются  только океанами и горами.</a:t>
            </a:r>
            <a:endParaRPr lang="ru-RU" dirty="0"/>
          </a:p>
        </p:txBody>
      </p:sp>
      <p:pic>
        <p:nvPicPr>
          <p:cNvPr id="6" name="Рисунок 5" descr="атлс.pn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827584" y="2780928"/>
            <a:ext cx="7668344" cy="38730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Выноска 1 7"/>
          <p:cNvSpPr/>
          <p:nvPr/>
        </p:nvSpPr>
        <p:spPr>
          <a:xfrm flipH="1">
            <a:off x="179512" y="2636912"/>
            <a:ext cx="1440160" cy="792088"/>
          </a:xfrm>
          <a:prstGeom prst="borderCallout1">
            <a:avLst>
              <a:gd name="adj1" fmla="val 17339"/>
              <a:gd name="adj2" fmla="val -1349"/>
              <a:gd name="adj3" fmla="val 215629"/>
              <a:gd name="adj4" fmla="val -73255"/>
            </a:avLst>
          </a:prstGeom>
          <a:ln>
            <a:solidFill>
              <a:schemeClr val="bg2">
                <a:lumMod val="75000"/>
              </a:schemeClr>
            </a:solidFill>
          </a:ln>
          <a:effectLst>
            <a:softEdge rad="12700"/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bg2">
                    <a:lumMod val="50000"/>
                  </a:schemeClr>
                </a:solidFill>
              </a:rPr>
              <a:t>Центрально-американские тропические леса</a:t>
            </a:r>
            <a:endParaRPr lang="ru-RU"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Выноска 1 8"/>
          <p:cNvSpPr/>
          <p:nvPr/>
        </p:nvSpPr>
        <p:spPr>
          <a:xfrm flipH="1">
            <a:off x="251520" y="5805264"/>
            <a:ext cx="1440160" cy="792088"/>
          </a:xfrm>
          <a:prstGeom prst="borderCallout1">
            <a:avLst>
              <a:gd name="adj1" fmla="val 17339"/>
              <a:gd name="adj2" fmla="val 1191"/>
              <a:gd name="adj3" fmla="val -129542"/>
              <a:gd name="adj4" fmla="val -103096"/>
            </a:avLst>
          </a:prstGeom>
          <a:ln>
            <a:solidFill>
              <a:schemeClr val="bg2">
                <a:lumMod val="75000"/>
              </a:schemeClr>
            </a:solidFill>
          </a:ln>
          <a:effectLst>
            <a:softEdge rad="12700"/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bg2">
                    <a:lumMod val="50000"/>
                  </a:schemeClr>
                </a:solidFill>
              </a:rPr>
              <a:t>Тропические леса Амазонки</a:t>
            </a:r>
            <a:endParaRPr lang="ru-RU"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Выноска 1 9"/>
          <p:cNvSpPr/>
          <p:nvPr/>
        </p:nvSpPr>
        <p:spPr>
          <a:xfrm flipH="1">
            <a:off x="2627784" y="5805264"/>
            <a:ext cx="1440160" cy="792088"/>
          </a:xfrm>
          <a:prstGeom prst="borderCallout1">
            <a:avLst>
              <a:gd name="adj1" fmla="val 17339"/>
              <a:gd name="adj2" fmla="val 1191"/>
              <a:gd name="adj3" fmla="val -134160"/>
              <a:gd name="adj4" fmla="val -63095"/>
            </a:avLst>
          </a:prstGeom>
          <a:ln>
            <a:solidFill>
              <a:schemeClr val="bg2">
                <a:lumMod val="75000"/>
              </a:schemeClr>
            </a:solidFill>
          </a:ln>
          <a:effectLst>
            <a:softEdge rad="12700"/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bg2">
                    <a:lumMod val="50000"/>
                  </a:schemeClr>
                </a:solidFill>
              </a:rPr>
              <a:t>Тропические леса реки Конго</a:t>
            </a:r>
            <a:endParaRPr lang="ru-RU"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Выноска 1 10"/>
          <p:cNvSpPr/>
          <p:nvPr/>
        </p:nvSpPr>
        <p:spPr>
          <a:xfrm flipH="1">
            <a:off x="5076056" y="5805264"/>
            <a:ext cx="1440160" cy="792088"/>
          </a:xfrm>
          <a:prstGeom prst="borderCallout1">
            <a:avLst>
              <a:gd name="adj1" fmla="val -3441"/>
              <a:gd name="adj2" fmla="val 25953"/>
              <a:gd name="adj3" fmla="val -85674"/>
              <a:gd name="adj4" fmla="val 53732"/>
            </a:avLst>
          </a:prstGeom>
          <a:ln>
            <a:solidFill>
              <a:schemeClr val="bg2">
                <a:lumMod val="75000"/>
              </a:schemeClr>
            </a:solidFill>
          </a:ln>
          <a:effectLst>
            <a:softEdge rad="12700"/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bg2">
                    <a:lumMod val="50000"/>
                  </a:schemeClr>
                </a:solidFill>
              </a:rPr>
              <a:t>Тропические леса острова Мадагаскар</a:t>
            </a:r>
            <a:endParaRPr lang="ru-RU"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Выноска 1 11"/>
          <p:cNvSpPr/>
          <p:nvPr/>
        </p:nvSpPr>
        <p:spPr>
          <a:xfrm flipH="1">
            <a:off x="7452320" y="5805264"/>
            <a:ext cx="1440160" cy="792088"/>
          </a:xfrm>
          <a:prstGeom prst="borderCallout1">
            <a:avLst>
              <a:gd name="adj1" fmla="val -2287"/>
              <a:gd name="adj2" fmla="val 77383"/>
              <a:gd name="adj3" fmla="val -41807"/>
              <a:gd name="adj4" fmla="val 86114"/>
            </a:avLst>
          </a:prstGeom>
          <a:ln>
            <a:solidFill>
              <a:schemeClr val="bg2">
                <a:lumMod val="75000"/>
              </a:schemeClr>
            </a:solidFill>
          </a:ln>
          <a:effectLst>
            <a:softEdge rad="12700"/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bg2">
                    <a:lumMod val="50000"/>
                  </a:schemeClr>
                </a:solidFill>
              </a:rPr>
              <a:t>Тропические леса Австралии</a:t>
            </a:r>
            <a:endParaRPr lang="ru-RU"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Выноска 1 12"/>
          <p:cNvSpPr/>
          <p:nvPr/>
        </p:nvSpPr>
        <p:spPr>
          <a:xfrm flipH="1">
            <a:off x="7596336" y="2708920"/>
            <a:ext cx="1440160" cy="792088"/>
          </a:xfrm>
          <a:prstGeom prst="borderCallout1">
            <a:avLst>
              <a:gd name="adj1" fmla="val 24265"/>
              <a:gd name="adj2" fmla="val 100875"/>
              <a:gd name="adj3" fmla="val 184459"/>
              <a:gd name="adj4" fmla="val 149607"/>
            </a:avLst>
          </a:prstGeom>
          <a:ln>
            <a:solidFill>
              <a:schemeClr val="bg2">
                <a:lumMod val="75000"/>
              </a:schemeClr>
            </a:solidFill>
          </a:ln>
          <a:effectLst>
            <a:softEdge rad="12700"/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bg2">
                    <a:lumMod val="50000"/>
                  </a:schemeClr>
                </a:solidFill>
              </a:rPr>
              <a:t>Тропические леса Юго-Восточной Азии</a:t>
            </a:r>
            <a:endParaRPr lang="ru-RU" sz="12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3528" y="332656"/>
            <a:ext cx="8568952" cy="259228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60007" dir="5400000" sy="-100000" algn="bl" rotWithShape="0"/>
                </a:effectLst>
              </a:rPr>
              <a:t>Классификация тропических лесов</a:t>
            </a:r>
            <a:endParaRPr lang="ru-RU" sz="2400" b="1" dirty="0" smtClean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60007" dir="5400000" sy="-100000" algn="bl" rotWithShape="0"/>
              </a:effectLst>
            </a:endParaRPr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-</a:t>
            </a:r>
            <a:r>
              <a:rPr lang="ru-RU" b="1" dirty="0"/>
              <a:t>Влажный тропический лес,</a:t>
            </a:r>
            <a:r>
              <a:rPr lang="ru-RU" dirty="0"/>
              <a:t> </a:t>
            </a:r>
            <a:endParaRPr lang="ru-RU" dirty="0"/>
          </a:p>
          <a:p>
            <a:pPr algn="just"/>
            <a:r>
              <a:rPr lang="ru-RU" b="1" dirty="0" smtClean="0"/>
              <a:t>-Тропический </a:t>
            </a:r>
            <a:r>
              <a:rPr lang="ru-RU" b="1" dirty="0"/>
              <a:t>дождевой ле</a:t>
            </a:r>
            <a:r>
              <a:rPr lang="ru-RU" dirty="0"/>
              <a:t>с это леса со специфическими биомами, расположенными в экваториальных (влажный экваториальный лес)</a:t>
            </a:r>
            <a:endParaRPr lang="ru-RU" dirty="0"/>
          </a:p>
          <a:p>
            <a:pPr algn="just"/>
            <a:r>
              <a:rPr lang="ru-RU" dirty="0" smtClean="0"/>
              <a:t>-</a:t>
            </a:r>
            <a:r>
              <a:rPr lang="ru-RU" b="1" dirty="0" smtClean="0"/>
              <a:t>Субэкваториальных </a:t>
            </a:r>
            <a:r>
              <a:rPr lang="ru-RU" b="1" dirty="0"/>
              <a:t>и </a:t>
            </a:r>
            <a:r>
              <a:rPr lang="ru-RU" b="1" dirty="0" smtClean="0"/>
              <a:t>-</a:t>
            </a:r>
            <a:r>
              <a:rPr lang="ru-RU" b="1" dirty="0"/>
              <a:t>в</a:t>
            </a:r>
            <a:r>
              <a:rPr lang="ru-RU" b="1" dirty="0" smtClean="0"/>
              <a:t>лажно-тропических</a:t>
            </a:r>
            <a:r>
              <a:rPr lang="ru-RU" dirty="0" smtClean="0"/>
              <a:t> </a:t>
            </a:r>
            <a:r>
              <a:rPr lang="ru-RU" dirty="0"/>
              <a:t>районах с очень влажным климатом (2000-7000 мм осадков в год</a:t>
            </a:r>
            <a:r>
              <a:rPr lang="ru-RU" dirty="0" smtClean="0"/>
              <a:t>).</a:t>
            </a:r>
            <a:endParaRPr lang="ru-RU" dirty="0"/>
          </a:p>
        </p:txBody>
      </p:sp>
      <p:pic>
        <p:nvPicPr>
          <p:cNvPr id="5" name="Рисунок 4" descr="Результаты поиска изображений для запроса &quot;Tropical Rainforest Wallpaper&quot;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655" y="3140968"/>
            <a:ext cx="6144681" cy="34563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3528" y="332656"/>
            <a:ext cx="8568952" cy="136815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/>
              <a:t>Во влажных тропических лесах живёт </a:t>
            </a:r>
            <a:r>
              <a:rPr lang="ru-RU" b="1" u="sng" dirty="0"/>
              <a:t>две трети всех видов животных и растений планеты</a:t>
            </a:r>
            <a:r>
              <a:rPr lang="ru-RU" dirty="0"/>
              <a:t>. Предполагается, что миллионы видов животных и растений до сих пор не описаны.</a:t>
            </a:r>
            <a:endParaRPr lang="ru-RU" dirty="0"/>
          </a:p>
        </p:txBody>
      </p:sp>
      <p:pic>
        <p:nvPicPr>
          <p:cNvPr id="6" name="Рисунок 5" descr="through-the-woods-forests-edge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39552" y="2095981"/>
            <a:ext cx="8136904" cy="44293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58417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60007" dir="5400000" sy="-100000" algn="bl" rotWithShape="0"/>
                </a:effectLst>
              </a:rPr>
              <a:t>Климат тропических лесов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60007" dir="5400000" sy="-100000" algn="bl" rotWithShape="0"/>
              </a:effectLst>
            </a:endParaRPr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Температура </a:t>
            </a:r>
            <a:r>
              <a:rPr lang="ru-RU" dirty="0"/>
              <a:t>воздуха </a:t>
            </a:r>
            <a:r>
              <a:rPr lang="ru-RU" dirty="0" smtClean="0"/>
              <a:t>от </a:t>
            </a:r>
            <a:r>
              <a:rPr lang="ru-RU" dirty="0"/>
              <a:t>20°С до 35°С, дожди </a:t>
            </a:r>
            <a:r>
              <a:rPr lang="ru-RU" dirty="0" smtClean="0"/>
              <a:t>ежедневно</a:t>
            </a:r>
            <a:r>
              <a:rPr lang="ru-RU" dirty="0"/>
              <a:t>, </a:t>
            </a:r>
            <a:r>
              <a:rPr lang="ru-RU" dirty="0" smtClean="0"/>
              <a:t>влажность 80</a:t>
            </a:r>
            <a:r>
              <a:rPr lang="ru-RU" dirty="0"/>
              <a:t>%, а в некоторых регионах достигает 100%. </a:t>
            </a:r>
            <a:endParaRPr lang="ru-RU" dirty="0"/>
          </a:p>
        </p:txBody>
      </p:sp>
      <p:pic>
        <p:nvPicPr>
          <p:cNvPr id="3" name="Рисунок 2" descr="im58470194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259632" y="2132856"/>
            <a:ext cx="6732240" cy="44881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22413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/>
              <a:t>Климат тропических лесов изменяется в зависимости от пояса. В тропиках высокая температура и низкая влажность, на экваторе много влаги и очень жарко, а на субэкваториальном поясе погода зависит от муссонов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" name="Рисунок 2" descr="447218_gallery.world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755576" y="1772816"/>
            <a:ext cx="7740352" cy="48377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3384376" cy="626469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/>
              <a:t>Для влажных тропических лесов характерно:</a:t>
            </a:r>
            <a:endParaRPr lang="ru-RU" b="1" dirty="0"/>
          </a:p>
          <a:p>
            <a:r>
              <a:rPr lang="ru-RU" dirty="0" smtClean="0"/>
              <a:t>- разнообразие </a:t>
            </a:r>
            <a:r>
              <a:rPr lang="ru-RU" dirty="0"/>
              <a:t>флоры</a:t>
            </a:r>
            <a:endParaRPr lang="ru-RU" dirty="0"/>
          </a:p>
          <a:p>
            <a:r>
              <a:rPr lang="ru-RU" dirty="0"/>
              <a:t>- наличие 4-5 древесных ярусов, отсутствие кустарников, большое количество лиан</a:t>
            </a:r>
            <a:endParaRPr lang="ru-RU" dirty="0"/>
          </a:p>
          <a:p>
            <a:r>
              <a:rPr lang="ru-RU" dirty="0" smtClean="0"/>
              <a:t>- преобладание </a:t>
            </a:r>
            <a:r>
              <a:rPr lang="ru-RU" dirty="0"/>
              <a:t>вечнозелёных деревьев с крупными вечнозелёными листьями, слабо развитой корой, почками, не защищёнными почечными чешуями</a:t>
            </a:r>
            <a:endParaRPr lang="ru-RU" dirty="0"/>
          </a:p>
          <a:p>
            <a:r>
              <a:rPr lang="ru-RU" dirty="0" smtClean="0"/>
              <a:t>- образование </a:t>
            </a:r>
            <a:r>
              <a:rPr lang="ru-RU" dirty="0"/>
              <a:t>цветков, а затем плодов , непосредственно на стволах и толстых </a:t>
            </a:r>
            <a:r>
              <a:rPr lang="ru-RU" dirty="0" smtClean="0"/>
              <a:t>ветвях.</a:t>
            </a:r>
            <a:endParaRPr lang="ru-RU" dirty="0"/>
          </a:p>
        </p:txBody>
      </p:sp>
      <p:pic>
        <p:nvPicPr>
          <p:cNvPr id="3" name="Рисунок 2" descr="the_jungle_of_chiapas-1375146 (1)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995936" y="332656"/>
            <a:ext cx="4824536" cy="32163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8175a84671d44c650951de41dc0a9ab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3717032"/>
            <a:ext cx="4439816" cy="29552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72819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60007" dir="5400000" sy="-100000" algn="bl" rotWithShape="0"/>
                </a:effectLst>
              </a:rPr>
              <a:t>Почва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60007" dir="5400000" sy="-100000" algn="bl" rotWithShape="0"/>
              </a:effectLst>
            </a:endParaRPr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«Патриархи</a:t>
            </a:r>
            <a:r>
              <a:rPr lang="ru-RU" dirty="0"/>
              <a:t>» среди почв, исключительно древние образования, возникновение которых часто восходит к третичному </a:t>
            </a:r>
            <a:r>
              <a:rPr lang="ru-RU" dirty="0" smtClean="0"/>
              <a:t>периоду; </a:t>
            </a:r>
            <a:r>
              <a:rPr lang="ru-RU" dirty="0" err="1" smtClean="0"/>
              <a:t>ферралитная</a:t>
            </a:r>
            <a:r>
              <a:rPr lang="ru-RU" dirty="0" smtClean="0"/>
              <a:t> почва </a:t>
            </a:r>
            <a:r>
              <a:rPr lang="ru-RU" dirty="0"/>
              <a:t>(от лат. «</a:t>
            </a:r>
            <a:r>
              <a:rPr lang="ru-RU" dirty="0" err="1"/>
              <a:t>феррум</a:t>
            </a:r>
            <a:r>
              <a:rPr lang="ru-RU" dirty="0"/>
              <a:t>» – «железо»). </a:t>
            </a:r>
            <a:endParaRPr lang="ru-RU" dirty="0"/>
          </a:p>
        </p:txBody>
      </p:sp>
      <p:pic>
        <p:nvPicPr>
          <p:cNvPr id="3" name="Рисунок 2" descr="trends1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707903" y="2564904"/>
            <a:ext cx="5088565" cy="38164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taman_negara_3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420888"/>
            <a:ext cx="2857500" cy="40862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60007" dir="5400000" sy="-100000" algn="bl" rotWithShape="0"/>
                </a:effectLst>
              </a:rPr>
              <a:t>Уровни влажного тропического леса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60007" dir="5400000" sy="-100000" algn="bl" rotWithShape="0"/>
              </a:effectLst>
            </a:endParaRPr>
          </a:p>
        </p:txBody>
      </p:sp>
      <p:pic>
        <p:nvPicPr>
          <p:cNvPr id="3" name="Рисунок 2" descr="slide-5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7544" y="1556792"/>
            <a:ext cx="8330536" cy="50113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44016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/>
              <a:t>Самый верхний – это вечнозеленые деревья до 70 м высотой, зеленые шапки у них в основном только сверху, а вот снизу – голые стволы. Эти гиганты без проблем выдерживают ураганы, перепады температур, укрывая остальные ярусы от непогоды. Главные хозяева здесь – орлы, бабочки, летучие мыши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" name="Рисунок 2" descr="_original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39552" y="2160240"/>
            <a:ext cx="3113026" cy="41490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0_1f916e_bf3faa3c_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2052956"/>
            <a:ext cx="4477122" cy="43789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44016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 smtClean="0"/>
              <a:t>Полог </a:t>
            </a:r>
            <a:r>
              <a:rPr lang="ru-RU" dirty="0"/>
              <a:t>леса, состоящий с 45-метровых деревьев. Уровень крон считается самым разнообразным, здесь обитает примерно 25% всех видов насекомых. Ученые сходятся во мнении, что 40% видов всех растений на планете находятся именно на этом ярусе, хотя он до конца не изучен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" name="Рисунок 2" descr="2991300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043608" y="2013149"/>
            <a:ext cx="6840760" cy="45493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36815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/>
              <a:t>Средний </a:t>
            </a:r>
            <a:r>
              <a:rPr lang="ru-RU" b="1" dirty="0" smtClean="0"/>
              <a:t>уровень.</a:t>
            </a:r>
            <a:endParaRPr lang="ru-RU" b="1" dirty="0"/>
          </a:p>
          <a:p>
            <a:r>
              <a:rPr lang="ru-RU" dirty="0"/>
              <a:t> </a:t>
            </a:r>
            <a:r>
              <a:rPr lang="ru-RU" dirty="0" smtClean="0"/>
              <a:t>Подлесок, </a:t>
            </a:r>
            <a:r>
              <a:rPr lang="ru-RU" dirty="0"/>
              <a:t>здесь живут змеи, птицы, ящерицы, количество насекомых тоже огромное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" name="Рисунок 2" descr="ef39ea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71600" y="1965008"/>
            <a:ext cx="7056784" cy="46903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0081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 smtClean="0"/>
              <a:t>Подстилка.</a:t>
            </a:r>
            <a:endParaRPr lang="ru-RU" b="1" dirty="0"/>
          </a:p>
          <a:p>
            <a:r>
              <a:rPr lang="ru-RU" dirty="0" smtClean="0"/>
              <a:t>Находятся </a:t>
            </a:r>
            <a:r>
              <a:rPr lang="ru-RU" dirty="0"/>
              <a:t>останки животных и гниющие растения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" name="Рисунок 2" descr="30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71600" y="1584630"/>
            <a:ext cx="7128792" cy="50542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86409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60007" dir="5400000" sy="-100000" algn="bl" rotWithShape="0"/>
                </a:effectLst>
              </a:rPr>
              <a:t>Флора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60007" dir="5400000" sy="-100000" algn="bl" rotWithShape="0"/>
              </a:effectLst>
            </a:endParaRPr>
          </a:p>
        </p:txBody>
      </p:sp>
      <p:pic>
        <p:nvPicPr>
          <p:cNvPr id="3" name="Рисунок 2" descr="1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95536" y="4725144"/>
            <a:ext cx="2088232" cy="19698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landscape-tree-water-nature-forest-swamp-wilderness-plant-morning-leaf-flower-lake-river-pool-pond-reflection-jungle-autumn-lagoon-botany-flora-plants-trees-rainforest-wetland-woodland-habitat-palm-trees-rural-area-n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6104" y="1403344"/>
            <a:ext cx="3177784" cy="31777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Co7rdNtXEAAG6i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49695" y="1340768"/>
            <a:ext cx="4952595" cy="32403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 descr="260636_origina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4725144"/>
            <a:ext cx="2928036" cy="1944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 descr="tree-branch-plant-fruit-leaf-flower-food-green-jungle-produce-tropical-botany-flora-leaves-bananas-shrub-rainforest-tropics-flowering-plant-banana-plant-banana-tree-plant-stem-land-plant-arecales-banana-family-77618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68144" y="4724806"/>
            <a:ext cx="2880320" cy="19202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87220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60007" dir="5400000" sy="-100000" algn="bl" rotWithShape="0"/>
                </a:effectLst>
              </a:rPr>
              <a:t>Деревья тропиков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60007" dir="5400000" sy="-100000" algn="bl" rotWithShape="0"/>
              </a:effectLst>
            </a:endParaRPr>
          </a:p>
          <a:p>
            <a:pPr algn="just"/>
            <a:endParaRPr lang="ru-RU" dirty="0"/>
          </a:p>
          <a:p>
            <a:pPr algn="just"/>
            <a:r>
              <a:rPr lang="ru-RU" dirty="0"/>
              <a:t>У деревьев в основном большие кожистые листья, достаточно крепкие для того, чтобы выдерживать мощные потоки ливня. В тропиках растет более 600 видов бамбука, шоколадное дерево, дерево кола, </a:t>
            </a:r>
            <a:r>
              <a:rPr lang="ru-RU" dirty="0" err="1"/>
              <a:t>маранг</a:t>
            </a:r>
            <a:r>
              <a:rPr lang="ru-RU" dirty="0"/>
              <a:t>, </a:t>
            </a:r>
            <a:r>
              <a:rPr lang="ru-RU" dirty="0" err="1"/>
              <a:t>джекфрут</a:t>
            </a:r>
            <a:r>
              <a:rPr lang="ru-RU" dirty="0"/>
              <a:t>, хлебное дерево, манго и др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" name="Рисунок 2" descr="1 (1)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915970" y="2420888"/>
            <a:ext cx="3014288" cy="20162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691a161172571d32086fed1b6b6c7e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880" y="2420889"/>
            <a:ext cx="2071652" cy="201622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168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2850" y="4653136"/>
            <a:ext cx="2653326" cy="19899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162001_mango_na_drzew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2415176"/>
            <a:ext cx="3032904" cy="20219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17135419b2b0c279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4677544"/>
            <a:ext cx="2879712" cy="19198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 descr="Marang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88224" y="4653136"/>
            <a:ext cx="2343072" cy="20162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0081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/>
              <a:t>От того, где растут тропические леса, зависят преобладающие в них виды флоры и фауны.</a:t>
            </a:r>
            <a:endParaRPr lang="ru-RU" dirty="0"/>
          </a:p>
        </p:txBody>
      </p:sp>
      <p:pic>
        <p:nvPicPr>
          <p:cNvPr id="3" name="Рисунок 2" descr="39369358-mangrove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755576" y="1532789"/>
            <a:ext cx="7704856" cy="51365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0081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/>
              <a:t>Лианы</a:t>
            </a:r>
            <a:r>
              <a:rPr lang="ru-RU" dirty="0"/>
              <a:t> – одни из самых удивительных созданий природы в экваториальных районах. </a:t>
            </a:r>
            <a:r>
              <a:rPr lang="ru-RU" dirty="0" smtClean="0"/>
              <a:t>90</a:t>
            </a:r>
            <a:r>
              <a:rPr lang="ru-RU" dirty="0"/>
              <a:t>% их видов встречается только во влажных тропических лесах.</a:t>
            </a:r>
            <a:endParaRPr lang="ru-RU" dirty="0"/>
          </a:p>
        </p:txBody>
      </p:sp>
      <p:pic>
        <p:nvPicPr>
          <p:cNvPr id="3" name="Рисунок 2" descr="bali_420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115616" y="1529408"/>
            <a:ext cx="6768752" cy="50765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0081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/>
              <a:t>Туманный лес (моховой лес, </a:t>
            </a:r>
            <a:r>
              <a:rPr lang="ru-RU" dirty="0" err="1"/>
              <a:t>нефелогилея</a:t>
            </a:r>
            <a:r>
              <a:rPr lang="ru-RU" dirty="0"/>
              <a:t>) – влажный тропический горный вечнозелёный лес. Расположен в тропиках на склонах гор в полосе конденсации туманов.</a:t>
            </a:r>
            <a:endParaRPr lang="ru-RU" dirty="0"/>
          </a:p>
        </p:txBody>
      </p:sp>
      <p:pic>
        <p:nvPicPr>
          <p:cNvPr id="4" name="Рисунок 3" descr="les-tuman-tropiki-dzungli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827584" y="1628800"/>
            <a:ext cx="7524328" cy="50162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65618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60007" dir="5400000" sy="-100000" algn="bl" rotWithShape="0"/>
                </a:effectLst>
              </a:rPr>
              <a:t>Экзотические </a:t>
            </a:r>
            <a:r>
              <a:rPr lang="ru-RU" sz="2400" b="1" dirty="0" smtClean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60007" dir="5400000" sy="-100000" algn="bl" rotWithShape="0"/>
                </a:effectLst>
              </a:rPr>
              <a:t>кустарники</a:t>
            </a:r>
            <a:endParaRPr lang="ru-RU" sz="2400" b="1" dirty="0" smtClean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60007" dir="5400000" sy="-100000" algn="bl" rotWithShape="0"/>
              </a:effectLst>
            </a:endParaRPr>
          </a:p>
          <a:p>
            <a:pPr algn="ctr"/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60007" dir="5400000" sy="-100000" algn="bl" rotWithShape="0"/>
              </a:effectLst>
            </a:endParaRPr>
          </a:p>
          <a:p>
            <a:pPr algn="just"/>
            <a:r>
              <a:rPr lang="ru-RU" dirty="0"/>
              <a:t>В субтропическом и умеренном поясах он есть, а вот в экваториальном – нет. </a:t>
            </a:r>
            <a:r>
              <a:rPr lang="ru-RU" dirty="0" smtClean="0"/>
              <a:t>Представителей </a:t>
            </a:r>
            <a:r>
              <a:rPr lang="ru-RU" dirty="0"/>
              <a:t>семейств </a:t>
            </a:r>
            <a:r>
              <a:rPr lang="ru-RU" dirty="0" err="1"/>
              <a:t>сцитаминовых</a:t>
            </a:r>
            <a:r>
              <a:rPr lang="ru-RU" dirty="0"/>
              <a:t>, </a:t>
            </a:r>
            <a:r>
              <a:rPr lang="ru-RU" dirty="0" err="1"/>
              <a:t>маратовых</a:t>
            </a:r>
            <a:r>
              <a:rPr lang="ru-RU" dirty="0"/>
              <a:t>, а также бананы</a:t>
            </a:r>
            <a:endParaRPr lang="ru-RU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60007" dir="5400000" sy="-100000" algn="bl" rotWithShape="0"/>
              </a:effectLst>
            </a:endParaRPr>
          </a:p>
        </p:txBody>
      </p:sp>
      <p:pic>
        <p:nvPicPr>
          <p:cNvPr id="3" name="Рисунок 2" descr="tropical-garden-plants_120693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23529" y="2348880"/>
            <a:ext cx="3936438" cy="29523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80e10ba4f8ef16716ca589daef99bbf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75988" y="3284984"/>
            <a:ext cx="4416492" cy="33123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22413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Травы тропических лесов</a:t>
            </a:r>
            <a:r>
              <a:rPr lang="ru-RU" sz="2400" b="1" dirty="0" smtClean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: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тенелюбивые и теневыносливые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3" name="Рисунок 2" descr="408629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71600" y="1787488"/>
            <a:ext cx="7272808" cy="48818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93610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 smtClean="0"/>
              <a:t>Травянистые растения: папоротники</a:t>
            </a:r>
            <a:r>
              <a:rPr lang="ru-RU" dirty="0"/>
              <a:t>, злаки, селагинеллы.</a:t>
            </a:r>
            <a:endParaRPr lang="ru-RU" dirty="0"/>
          </a:p>
          <a:p>
            <a:pPr algn="just"/>
            <a:r>
              <a:rPr lang="ru-RU" dirty="0"/>
              <a:t> К низкорослым травам следует отнести фанерофиты</a:t>
            </a:r>
            <a:endParaRPr lang="ru-RU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3" name="Рисунок 2" descr="A-0177-764x764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71600" y="1605111"/>
            <a:ext cx="7277100" cy="48482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44016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Животные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  <a:p>
            <a:r>
              <a:rPr lang="ru-RU" dirty="0"/>
              <a:t> </a:t>
            </a:r>
            <a:endParaRPr lang="ru-RU" dirty="0"/>
          </a:p>
          <a:p>
            <a:pPr algn="just"/>
            <a:r>
              <a:rPr lang="ru-RU" dirty="0"/>
              <a:t>Животный мир тропических лесов поражает своим разнообразием и богатством видов.</a:t>
            </a:r>
            <a:endParaRPr lang="ru-RU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3" name="Рисунок 2" descr="обезьянки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403648" y="2060848"/>
            <a:ext cx="6567708" cy="45024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err="1"/>
              <a:t>Игрункообразные</a:t>
            </a:r>
            <a:r>
              <a:rPr lang="ru-RU" dirty="0"/>
              <a:t> характерны очень маленьким размером, в длину они достигают не более 15 см</a:t>
            </a:r>
            <a:endParaRPr lang="ru-RU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3" name="Рисунок 2" descr="2_8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67545" y="1705000"/>
            <a:ext cx="3885002" cy="47483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yari-maymun-marmosetler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1700808"/>
            <a:ext cx="3345568" cy="48751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Цебиды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3" name="Рисунок 2" descr="chast-zhivotnoe-domashnee-kartinki-koshki-sobaki-smeshnye-zhivotnye-kote_251388050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139952" y="1775878"/>
            <a:ext cx="4779073" cy="46774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red-uakari-monke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772816"/>
            <a:ext cx="3312368" cy="47319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Муравьеды, ленивцы, дикобразы.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3" name="Рисунок 2" descr="0_ac45f_4f5e3107_orig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140755" y="1628800"/>
            <a:ext cx="4463693" cy="29676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1352808256_fun_anim_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700808"/>
            <a:ext cx="3240360" cy="48713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Tanya-Dewe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4797152"/>
            <a:ext cx="3121152" cy="18897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Представители кошачьих – ягуары, </a:t>
            </a:r>
            <a:r>
              <a:rPr lang="ru-RU" sz="2400" b="1" dirty="0" err="1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ягуарунди</a:t>
            </a:r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, оцелоты, пантеры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3" name="Рисунок 2" descr="f369e71be903c1a1254a4e082a6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51520" y="1897676"/>
            <a:ext cx="2880320" cy="40242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mat-i-ditya-v33.x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1950066"/>
            <a:ext cx="2585579" cy="39778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ocelot_by_tmbroe01-d5h0t0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2060848"/>
            <a:ext cx="2743200" cy="36972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Из семейства собачьих – кустовые собаки.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3" name="Рисунок 2" descr="0_3e720_ed4f0e7d_XL.jpe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331640" y="1727430"/>
            <a:ext cx="6480720" cy="48605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Копытные – тапиры, </a:t>
            </a:r>
            <a:r>
              <a:rPr lang="ru-RU" sz="2400" b="1" dirty="0" err="1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спицерогие</a:t>
            </a:r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 олени. 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3" name="Рисунок 2" descr="1340259014_detenysh-tapira-5 (1)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899592" y="1628800"/>
            <a:ext cx="7452320" cy="49682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0801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Грызуны – опоссумы, сумчатые крысы, летучие мыши, агути.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3" name="Рисунок 2" descr="4104851237_2f7e5737bc_b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827584" y="1628800"/>
            <a:ext cx="7452320" cy="49706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58417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Земноводные тропиков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  <a:p>
            <a:endParaRPr lang="ru-RU" sz="2400" dirty="0"/>
          </a:p>
          <a:p>
            <a:r>
              <a:rPr lang="ru-RU" dirty="0"/>
              <a:t>На экваторе они живут не только в воде, но и на деревьях, в пазухах листьев, в дуплах. </a:t>
            </a:r>
            <a:r>
              <a:rPr lang="ru-RU" dirty="0" smtClean="0"/>
              <a:t>Саламандры</a:t>
            </a:r>
            <a:r>
              <a:rPr lang="ru-RU" dirty="0"/>
              <a:t>, </a:t>
            </a:r>
            <a:r>
              <a:rPr lang="ru-RU" dirty="0" smtClean="0"/>
              <a:t>водяные </a:t>
            </a:r>
            <a:r>
              <a:rPr lang="ru-RU" dirty="0"/>
              <a:t>анаконды и сухопутные боа-констрикторы</a:t>
            </a:r>
            <a:r>
              <a:rPr lang="ru-RU" dirty="0" smtClean="0"/>
              <a:t>.</a:t>
            </a:r>
            <a:endParaRPr lang="ru-RU" sz="2400" dirty="0"/>
          </a:p>
        </p:txBody>
      </p:sp>
      <p:pic>
        <p:nvPicPr>
          <p:cNvPr id="3" name="Рисунок 2" descr="1dd04077efbd5d4a8d87e4ddb7a4acf5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228184" y="2538288"/>
            <a:ext cx="2563708" cy="35550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4557114376_81ef14bf23_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2478677"/>
            <a:ext cx="2763588" cy="36866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fire_salamander_salamander_animal_amphibian_nature_gift_spotted_yellow-13268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564904"/>
            <a:ext cx="2654944" cy="34071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93610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Насекомые яркие, необычные и опасные.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3" name="Рисунок 2" descr="hwaml.com_1378391849_944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572000" y="1484784"/>
            <a:ext cx="3967071" cy="51571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Insecto-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4005064"/>
            <a:ext cx="2520280" cy="25202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Insecto-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628800"/>
            <a:ext cx="2520280" cy="21472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93610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Тропические бабочки более 700 видов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3" name="Рисунок 2" descr="1459795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580112" y="1700808"/>
            <a:ext cx="3168352" cy="47525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d7e5c85a8d9ee4a636e5b9e7345180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132856"/>
            <a:ext cx="4964021" cy="37230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0081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/>
              <a:t>Животные и растения тропических лесов представляют собой особый, непознанный людьми мир. </a:t>
            </a:r>
            <a:endParaRPr lang="ru-RU" dirty="0"/>
          </a:p>
        </p:txBody>
      </p:sp>
      <p:pic>
        <p:nvPicPr>
          <p:cNvPr id="3" name="Рисунок 2" descr="11-doghdevye_lesa_vostochnogo_pobereghyya_avstralii.pptx_7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331640" y="1628800"/>
            <a:ext cx="6432715" cy="48245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151216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Птицы тропиков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Красивые</a:t>
            </a:r>
            <a:r>
              <a:rPr lang="ru-RU" dirty="0"/>
              <a:t>, яркие, с необычной внешностью </a:t>
            </a:r>
            <a:r>
              <a:rPr lang="ru-RU" dirty="0" smtClean="0"/>
              <a:t>птицы: </a:t>
            </a:r>
            <a:r>
              <a:rPr lang="ru-RU" dirty="0" err="1" smtClean="0"/>
              <a:t>турачи</a:t>
            </a:r>
            <a:r>
              <a:rPr lang="ru-RU" dirty="0" smtClean="0"/>
              <a:t>, </a:t>
            </a:r>
            <a:r>
              <a:rPr lang="ru-RU" dirty="0" err="1"/>
              <a:t>трогоны</a:t>
            </a:r>
            <a:r>
              <a:rPr lang="ru-RU" dirty="0"/>
              <a:t>, дятлы, мухоловки, </a:t>
            </a:r>
            <a:r>
              <a:rPr lang="ru-RU" dirty="0" smtClean="0"/>
              <a:t>птицы-носороги, колибри</a:t>
            </a:r>
            <a:r>
              <a:rPr lang="ru-RU" dirty="0"/>
              <a:t>, танагры, скалистые </a:t>
            </a:r>
            <a:r>
              <a:rPr lang="ru-RU" dirty="0" smtClean="0"/>
              <a:t>петушки.</a:t>
            </a:r>
            <a:endParaRPr lang="ru-RU" dirty="0"/>
          </a:p>
        </p:txBody>
      </p:sp>
      <p:pic>
        <p:nvPicPr>
          <p:cNvPr id="3" name="Рисунок 2" descr="3898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23528" y="2160240"/>
            <a:ext cx="3273828" cy="43651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232143d69cfc8d964f52a4394ad349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4703992"/>
            <a:ext cx="2457136" cy="18213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kala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4869160"/>
            <a:ext cx="1524000" cy="1524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 descr="ptica-tanagr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6" y="2276872"/>
            <a:ext cx="3968441" cy="22322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93610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ВОЗДЕЙСТВИЕ ЧЕЛОВЕКА НА ТРОПИЧЕСКИЕ ЛЕСА</a:t>
            </a:r>
            <a:endParaRPr lang="ru-RU" sz="2400" b="1" dirty="0">
              <a:ln w="10541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3" name="Рисунок 2" descr="Peruvian-amazon-cut1-936x700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716016" y="3464080"/>
            <a:ext cx="4121937" cy="30826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World-Leaders-Adopt-New-Agen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628800"/>
            <a:ext cx="4104456" cy="30783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3528" y="332656"/>
            <a:ext cx="8568952" cy="23042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Влажные тропические леса также играют роль в охлаждении воздуха, который проходит через них. </a:t>
            </a:r>
            <a:r>
              <a:rPr lang="ru-RU" dirty="0" smtClean="0"/>
              <a:t>Уничтожение </a:t>
            </a:r>
            <a:r>
              <a:rPr lang="ru-RU" dirty="0"/>
              <a:t>лесов приводит к эрозии почвы, сокращению видов флоры и фауны, смещениям экологического баланса на больших территориях и на планете в целом.</a:t>
            </a:r>
            <a:endParaRPr lang="ru-RU" dirty="0"/>
          </a:p>
          <a:p>
            <a:r>
              <a:rPr lang="ru-RU" dirty="0"/>
              <a:t> </a:t>
            </a:r>
            <a:endParaRPr lang="ru-RU" dirty="0"/>
          </a:p>
          <a:p>
            <a:r>
              <a:rPr lang="ru-RU" dirty="0"/>
              <a:t>Влажные тропические леса часто сводятся под плантации хинного и кофейного дерева, кокосовой пальмы, каучуконосов.</a:t>
            </a:r>
            <a:endParaRPr lang="ru-RU" dirty="0"/>
          </a:p>
        </p:txBody>
      </p:sp>
      <p:pic>
        <p:nvPicPr>
          <p:cNvPr id="4" name="Рисунок 3" descr="271-2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23528" y="3140968"/>
            <a:ext cx="4400037" cy="33000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kofejny-e-zerna-prinosyat-zdorov-e-krasotu-i-pomogayut-v-by-tu-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3451263"/>
            <a:ext cx="3816424" cy="25283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/>
          <p:nvPr/>
        </p:nvSpPr>
        <p:spPr>
          <a:xfrm>
            <a:off x="457200" y="2383904"/>
            <a:ext cx="8305800" cy="1981200"/>
          </a:xfrm>
          <a:prstGeom prst="rect">
            <a:avLst/>
          </a:prstGeo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50" normalizeH="0" baseline="0" noProof="0" dirty="0" smtClean="0">
                <a:ln w="11430">
                  <a:solidFill>
                    <a:schemeClr val="tx2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Благодарим</a:t>
            </a:r>
            <a:endParaRPr kumimoji="0" lang="ru-RU" sz="5400" b="1" i="0" u="none" strike="noStrike" kern="1200" cap="none" spc="50" normalizeH="0" baseline="0" noProof="0" dirty="0" smtClean="0">
              <a:ln w="11430">
                <a:solidFill>
                  <a:schemeClr val="tx2">
                    <a:lumMod val="10000"/>
                  </a:schemeClr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50" normalizeH="0" noProof="0" dirty="0" smtClean="0">
                <a:ln w="11430">
                  <a:solidFill>
                    <a:schemeClr val="tx2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за </a:t>
            </a:r>
            <a:r>
              <a:rPr lang="ru-RU" sz="5400" b="1" spc="50" noProof="0" dirty="0" smtClean="0">
                <a:ln w="11430">
                  <a:solidFill>
                    <a:schemeClr val="tx2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  <a:ea typeface="+mj-ea"/>
                <a:cs typeface="+mj-cs"/>
              </a:rPr>
              <a:t>в</a:t>
            </a:r>
            <a:r>
              <a:rPr kumimoji="0" lang="ru-RU" sz="5400" b="1" i="0" u="none" strike="noStrike" kern="1200" cap="none" spc="50" normalizeH="0" noProof="0" dirty="0" smtClean="0">
                <a:ln w="11430">
                  <a:solidFill>
                    <a:schemeClr val="tx2">
                      <a:lumMod val="10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аше внимание</a:t>
            </a:r>
            <a:endParaRPr kumimoji="0" lang="ru-RU" sz="5400" b="1" i="0" u="none" strike="noStrike" kern="1200" cap="none" spc="50" normalizeH="0" baseline="0" noProof="0" dirty="0">
              <a:ln w="11430">
                <a:solidFill>
                  <a:schemeClr val="tx2">
                    <a:lumMod val="10000"/>
                  </a:schemeClr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Рисунок 2" descr="1943930_babochka-p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629816"/>
            <a:ext cx="2699792" cy="2699792"/>
          </a:xfrm>
          <a:prstGeom prst="rect">
            <a:avLst/>
          </a:prstGeom>
        </p:spPr>
      </p:pic>
      <p:pic>
        <p:nvPicPr>
          <p:cNvPr id="4" name="Рисунок 3" descr="1477985486_butterflies-2-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793099" flipH="1">
            <a:off x="193365" y="4728533"/>
            <a:ext cx="2782234" cy="20136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0</TotalTime>
  <Words>4724</Words>
  <Application>WPS Presentation</Application>
  <PresentationFormat>Экран (4:3)</PresentationFormat>
  <Paragraphs>115</Paragraphs>
  <Slides>37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48" baseType="lpstr">
      <vt:lpstr>Arial</vt:lpstr>
      <vt:lpstr>SimSun</vt:lpstr>
      <vt:lpstr>Wingdings</vt:lpstr>
      <vt:lpstr>Wingdings 2</vt:lpstr>
      <vt:lpstr>Wingdings 2</vt:lpstr>
      <vt:lpstr>Times New Roman</vt:lpstr>
      <vt:lpstr>Constantia</vt:lpstr>
      <vt:lpstr>Microsoft YaHei</vt:lpstr>
      <vt:lpstr>Arial Unicode MS</vt:lpstr>
      <vt:lpstr>Calibri</vt:lpstr>
      <vt:lpstr>Бумажная</vt:lpstr>
      <vt:lpstr>Тропические леса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Тропические леса</dc:title>
  <dc:creator>Admin</dc:creator>
  <cp:lastModifiedBy>lanam</cp:lastModifiedBy>
  <cp:revision>43</cp:revision>
  <dcterms:created xsi:type="dcterms:W3CDTF">2017-11-23T05:47:00Z</dcterms:created>
  <dcterms:modified xsi:type="dcterms:W3CDTF">2025-09-29T07:24:09Z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985B4E3C5A164A82B9188626CD98B74D_12</vt:lpwstr>
  </property>
  <property fmtid="{D5CDD505-2E9C-101B-9397-08002B2CF9AE}" pid="3" name="KSOProductBuildVer">
    <vt:lpwstr>1049-12.2.0.22549</vt:lpwstr>
  </property>
</Properties>
</file>