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3"/>
    <p:sldId id="257" r:id="rId4"/>
    <p:sldId id="258" r:id="rId5"/>
    <p:sldId id="275" r:id="rId6"/>
    <p:sldId id="259" r:id="rId7"/>
    <p:sldId id="260" r:id="rId8"/>
    <p:sldId id="261" r:id="rId10"/>
    <p:sldId id="262" r:id="rId11"/>
    <p:sldId id="267" r:id="rId12"/>
    <p:sldId id="263" r:id="rId13"/>
    <p:sldId id="264" r:id="rId14"/>
    <p:sldId id="265" r:id="rId15"/>
    <p:sldId id="268" r:id="rId16"/>
    <p:sldId id="266" r:id="rId17"/>
    <p:sldId id="269" r:id="rId18"/>
    <p:sldId id="270" r:id="rId19"/>
    <p:sldId id="271" r:id="rId20"/>
    <p:sldId id="272" r:id="rId21"/>
    <p:sldId id="273" r:id="rId22"/>
    <p:sldId id="274"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0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D21E43-7B6E-416D-8BF5-6B4B03543E1A}" type="datetimeFigureOut">
              <a:rPr lang="ru-RU" smtClean="0"/>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B02B96-5FA6-4D9F-8199-AF37BADE4939}" type="slidenum">
              <a:rPr lang="ru-RU" smtClean="0"/>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8B02B96-5FA6-4D9F-8199-AF37BADE4939}" type="slidenum">
              <a:rPr lang="ru-RU" smtClean="0"/>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9C38C15-6CAD-491D-B790-896B33806314}" type="datetimeFigureOut">
              <a:rPr lang="ru-RU" smtClean="0"/>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29C38C15-6CAD-491D-B790-896B33806314}" type="datetimeFigureOut">
              <a:rPr lang="ru-RU" smtClean="0"/>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endParaRPr lang="ru-RU" smtClean="0"/>
          </a:p>
        </p:txBody>
      </p:sp>
      <p:sp>
        <p:nvSpPr>
          <p:cNvPr id="4" name="Дата 3"/>
          <p:cNvSpPr>
            <a:spLocks noGrp="1"/>
          </p:cNvSpPr>
          <p:nvPr>
            <p:ph type="dt" sz="half" idx="10"/>
          </p:nvPr>
        </p:nvSpPr>
        <p:spPr/>
        <p:txBody>
          <a:bodyPr/>
          <a:lstStyle/>
          <a:p>
            <a:fld id="{29C38C15-6CAD-491D-B790-896B33806314}" type="datetimeFigureOut">
              <a:rPr lang="ru-RU" smtClean="0"/>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Дата 4"/>
          <p:cNvSpPr>
            <a:spLocks noGrp="1"/>
          </p:cNvSpPr>
          <p:nvPr>
            <p:ph type="dt" sz="half" idx="10"/>
          </p:nvPr>
        </p:nvSpPr>
        <p:spPr/>
        <p:txBody>
          <a:bodyPr/>
          <a:lstStyle/>
          <a:p>
            <a:fld id="{29C38C15-6CAD-491D-B790-896B33806314}" type="datetimeFigureOut">
              <a:rPr lang="ru-RU" smtClean="0"/>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7" name="Дата 6"/>
          <p:cNvSpPr>
            <a:spLocks noGrp="1"/>
          </p:cNvSpPr>
          <p:nvPr>
            <p:ph type="dt" sz="half" idx="10"/>
          </p:nvPr>
        </p:nvSpPr>
        <p:spPr/>
        <p:txBody>
          <a:bodyPr/>
          <a:lstStyle/>
          <a:p>
            <a:fld id="{29C38C15-6CAD-491D-B790-896B33806314}" type="datetimeFigureOut">
              <a:rPr lang="ru-RU" smtClean="0"/>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9C38C15-6CAD-491D-B790-896B33806314}" type="datetimeFigureOut">
              <a:rPr lang="ru-RU" smtClean="0"/>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9C38C15-6CAD-491D-B790-896B33806314}" type="datetimeFigureOut">
              <a:rPr lang="ru-RU" smtClean="0"/>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29C38C15-6CAD-491D-B790-896B33806314}" type="datetimeFigureOut">
              <a:rPr lang="ru-RU" smtClean="0"/>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29C38C15-6CAD-491D-B790-896B33806314}" type="datetimeFigureOut">
              <a:rPr lang="ru-RU" smtClean="0"/>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29C38C15-6CAD-491D-B790-896B33806314}" type="datetimeFigureOut">
              <a:rPr lang="ru-RU" smtClean="0"/>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29C38C15-6CAD-491D-B790-896B33806314}" type="datetimeFigureOut">
              <a:rPr lang="ru-RU" smtClean="0"/>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1E3836E-5DE5-4551-957B-5EEB8C03DD89}" type="slidenum">
              <a:rPr lang="ru-RU" smtClean="0"/>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C38C15-6CAD-491D-B790-896B33806314}" type="datetimeFigureOut">
              <a:rPr lang="ru-RU" smtClean="0"/>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E3836E-5DE5-4551-957B-5EEB8C03DD89}" type="slidenum">
              <a:rPr lang="ru-RU" smtClean="0"/>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hyperlink" Target="https://youtu.be/HLWsfZwG_Uo" TargetMode="Externa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1.xml"/><Relationship Id="rId7"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yadi.sk/i/Sp8OZrzMJU3CJg" TargetMode="External"/><Relationship Id="rId4" Type="http://schemas.openxmlformats.org/officeDocument/2006/relationships/hyperlink" Target="https://yadi.sk/i/esl1uxsQB9qXEw" TargetMode="External"/><Relationship Id="rId3" Type="http://schemas.openxmlformats.org/officeDocument/2006/relationships/hyperlink" Target="https://yadi.sk/d/F_cS6UDyVv2lXQ" TargetMode="External"/><Relationship Id="rId2" Type="http://schemas.openxmlformats.org/officeDocument/2006/relationships/hyperlink" Target="http://pobeda.poklonnayagora.ru/tech/2/" TargetMode="Externa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 Id="rId3" Type="http://schemas.openxmlformats.org/officeDocument/2006/relationships/hyperlink" Target="https://twitter.com/fX5mOL6B3GxDUXu/status/1258631825368416256?s=19" TargetMode="External"/><Relationship Id="rId2" Type="http://schemas.openxmlformats.org/officeDocument/2006/relationships/hyperlink" Target="https://twitter.com/fX5mOL6B3GxDUXu/status/1259002411605200897?s=19" TargetMode="Externa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hyperlink" Target="https://yandex.ru/images/search?text=&#1082;&#1072;&#1088;&#1090;&#1080;&#1085;&#1082;&#1080;%20&#1089;&#1080;&#1084;&#1074;&#1086;&#1083;&#1099;%20&#1087;&#1086;&#1073;&#1077;&#1076;&#1099;%20&#1075;&#1077;&#1086;&#1088;&#1075;&#1080;&#1077;&#1089;&#1082;&#1072;&#1103;%20&#1083;&#1077;&#1085;&#1090;&#1072;%2C%20&#1074;&#1077;&#1095;&#1085;&#1099;&#1081;%20&#1086;&#1075;&#1086;&#1085;&#1100;&amp;from=tabbar" TargetMode="Externa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hyperlink" Target="https://yadi.sk/i/6dUFG-gPLaFzjw" TargetMode="Externa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5.jpeg"/><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hyperlink" Target="https://yandex.ru/video/preview/?filmId=17570301244969500874&amp;from=tabbar&amp;parent-reqid=1597569207403332-1058348439615740195800280-production-app-host-man-web-yp-74&amp;text=&#1088;&#1080;&#1089;&#1086;&#1074;&#1072;&#1085;&#1080;&#1077;+&#1089;&#1072;&#1083;&#1102;&#1090;+&#1089;+&#1087;&#1086;&#1084;&#1086;&#1097;&#1100;&#1102;+&#1074;&#1080;&#1083;&#1082;&#1080;" TargetMode="Externa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hyperlink" Target="https://youtu.be/CoDkuAYlaog" TargetMode="External"/><Relationship Id="rId3" Type="http://schemas.openxmlformats.org/officeDocument/2006/relationships/hyperlink" Target="https://youtu.be/ucAGfi006_g" TargetMode="External"/><Relationship Id="rId2" Type="http://schemas.openxmlformats.org/officeDocument/2006/relationships/hyperlink" Target="https://youtu.be/wJcwxVU17YE" TargetMode="Externa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5.jpeg"/><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image" Target="../media/image23.jpe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8.jpeg"/><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image" Target="../media/image26.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dirty="0"/>
          </a:p>
        </p:txBody>
      </p:sp>
      <p:pic>
        <p:nvPicPr>
          <p:cNvPr id="4" name="Рисунок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Box 4"/>
          <p:cNvSpPr txBox="1"/>
          <p:nvPr/>
        </p:nvSpPr>
        <p:spPr>
          <a:xfrm>
            <a:off x="1331640" y="2060848"/>
            <a:ext cx="6624736" cy="1692771"/>
          </a:xfrm>
          <a:prstGeom prst="rect">
            <a:avLst/>
          </a:prstGeom>
          <a:noFill/>
        </p:spPr>
        <p:txBody>
          <a:bodyPr wrap="square" rtlCol="0">
            <a:spAutoFit/>
          </a:bodyPr>
          <a:lstStyle/>
          <a:p>
            <a:pPr algn="ctr"/>
            <a:r>
              <a:rPr lang="ru-RU" sz="3200" b="1" dirty="0" smtClean="0">
                <a:latin typeface="Times New Roman" panose="02020603050405020304" pitchFamily="18" charset="0"/>
                <a:cs typeface="Times New Roman" panose="02020603050405020304" pitchFamily="18" charset="0"/>
              </a:rPr>
              <a:t>Проект на тему:</a:t>
            </a:r>
            <a:endParaRPr lang="ru-RU" sz="3200" b="1" dirty="0" smtClean="0">
              <a:latin typeface="Times New Roman" panose="02020603050405020304" pitchFamily="18" charset="0"/>
              <a:cs typeface="Times New Roman" panose="02020603050405020304" pitchFamily="18" charset="0"/>
            </a:endParaRPr>
          </a:p>
          <a:p>
            <a:pPr algn="ctr"/>
            <a:r>
              <a:rPr lang="ru-RU" sz="2400" dirty="0" smtClean="0">
                <a:latin typeface="Times New Roman" panose="02020603050405020304" pitchFamily="18" charset="0"/>
                <a:cs typeface="Times New Roman" panose="02020603050405020304" pitchFamily="18" charset="0"/>
              </a:rPr>
              <a:t>«Организация дистанционного обучения в период самоизоляции «Расскажем детям о войне»</a:t>
            </a:r>
            <a:endParaRPr lang="ru-RU"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3923928" y="4941168"/>
            <a:ext cx="4464496" cy="1014730"/>
          </a:xfrm>
          <a:prstGeom prst="rect">
            <a:avLst/>
          </a:prstGeom>
          <a:noFill/>
        </p:spPr>
        <p:txBody>
          <a:bodyPr wrap="square" rtlCol="0">
            <a:spAutoFit/>
          </a:bodyPr>
          <a:lstStyle/>
          <a:p>
            <a:r>
              <a:rPr lang="ru-RU" sz="2000" dirty="0" smtClean="0">
                <a:latin typeface="Times New Roman" panose="02020603050405020304" pitchFamily="18" charset="0"/>
                <a:cs typeface="Times New Roman" panose="02020603050405020304" pitchFamily="18" charset="0"/>
              </a:rPr>
              <a:t>Выполнила: воспитатель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ГБОУООШ №4 СП Д/с «Жар-птица»</a:t>
            </a:r>
            <a:endParaRPr lang="ru-RU" sz="2000" dirty="0" smtClean="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Бакуменко Анастасия Ивановна</a:t>
            </a:r>
            <a:endParaRPr lang="ru-RU"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5" name="Объект 4"/>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9166" y="0"/>
            <a:ext cx="9135616" cy="6858000"/>
          </a:xfrm>
        </p:spPr>
      </p:pic>
      <p:sp>
        <p:nvSpPr>
          <p:cNvPr id="7" name="Rectangle 1"/>
          <p:cNvSpPr>
            <a:spLocks noChangeArrowheads="1"/>
          </p:cNvSpPr>
          <p:nvPr/>
        </p:nvSpPr>
        <p:spPr bwMode="auto">
          <a:xfrm>
            <a:off x="874797" y="436602"/>
            <a:ext cx="7488832"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ru-RU" sz="2000" b="1" i="1" u="none" strike="noStrike" cap="none" normalizeH="0" baseline="0" dirty="0" smtClean="0">
                <a:ln>
                  <a:noFill/>
                </a:ln>
                <a:effectLst/>
                <a:latin typeface="Times New Roman" panose="02020603050405020304" pitchFamily="18" charset="0"/>
                <a:cs typeface="Times New Roman" panose="02020603050405020304" pitchFamily="18" charset="0"/>
              </a:rPr>
              <a:t>Актуальность:</a:t>
            </a:r>
            <a:r>
              <a:rPr kumimoji="0" lang="ru-RU" sz="2000" b="0" i="0" u="none" strike="noStrike" cap="none" normalizeH="0" baseline="0" dirty="0" smtClean="0">
                <a:ln>
                  <a:noFill/>
                </a:ln>
                <a:effectLst/>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Находясь во временном вынужденном карантине, я предложила родителям не терять время в пустую. И прейти к дистанционному обучению. Надеясь на то, что  наше взаимодействие в процессе обучения даст нашим детям прекрасный результат.</a:t>
            </a:r>
            <a:endParaRPr lang="ru-RU" sz="2000" dirty="0" smtClean="0">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ru-RU" sz="2000" b="0" i="0" u="none" strike="noStrike" cap="none" normalizeH="0" baseline="0" dirty="0" smtClean="0">
                <a:ln>
                  <a:noFill/>
                </a:ln>
                <a:effectLst/>
                <a:latin typeface="Times New Roman" panose="02020603050405020304" pitchFamily="18" charset="0"/>
                <a:cs typeface="Times New Roman" panose="02020603050405020304" pitchFamily="18" charset="0"/>
              </a:rPr>
              <a:t>Патриотическое воспитание дошкольников, являясь</a:t>
            </a:r>
            <a:r>
              <a:rPr kumimoji="0" lang="ru-RU" sz="2000" b="0" i="0" u="none" strike="noStrike" cap="none" normalizeH="0" dirty="0" smtClean="0">
                <a:ln>
                  <a:noFill/>
                </a:ln>
                <a:effectLst/>
                <a:latin typeface="Times New Roman" panose="02020603050405020304" pitchFamily="18" charset="0"/>
                <a:cs typeface="Times New Roman" panose="02020603050405020304" pitchFamily="18" charset="0"/>
              </a:rPr>
              <a:t> одним из ключевых направлений образования, реализуется в том числе и через знакомство детей с государственными праздниками. В частности ,</a:t>
            </a:r>
            <a:r>
              <a:rPr lang="ru-RU" sz="2000" dirty="0" smtClean="0">
                <a:latin typeface="Times New Roman" panose="02020603050405020304" pitchFamily="18" charset="0"/>
                <a:cs typeface="Times New Roman" panose="02020603050405020304" pitchFamily="18" charset="0"/>
              </a:rPr>
              <a:t>с</a:t>
            </a:r>
            <a:r>
              <a:rPr kumimoji="0" lang="ru-RU" sz="2000" b="0" i="0" u="none" strike="noStrike" cap="none" normalizeH="0" dirty="0" smtClean="0">
                <a:ln>
                  <a:noFill/>
                </a:ln>
                <a:effectLst/>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д</a:t>
            </a:r>
            <a:r>
              <a:rPr kumimoji="0" lang="ru-RU" sz="2000" b="0" i="0" u="none" strike="noStrike" cap="none" normalizeH="0" dirty="0" smtClean="0">
                <a:ln>
                  <a:noFill/>
                </a:ln>
                <a:effectLst/>
                <a:latin typeface="Times New Roman" panose="02020603050405020304" pitchFamily="18" charset="0"/>
                <a:cs typeface="Times New Roman" panose="02020603050405020304" pitchFamily="18" charset="0"/>
              </a:rPr>
              <a:t>нем Победы!</a:t>
            </a:r>
            <a:endParaRPr kumimoji="0" lang="ru-RU" sz="2000" b="0" i="0" u="none" strike="noStrike" cap="none" normalizeH="0" dirty="0" smtClean="0">
              <a:ln>
                <a:noFill/>
              </a:ln>
              <a:effectLst/>
              <a:latin typeface="Times New Roman" panose="02020603050405020304" pitchFamily="18" charset="0"/>
              <a:cs typeface="Times New Roman" panose="02020603050405020304" pitchFamily="18" charset="0"/>
            </a:endParaRPr>
          </a:p>
          <a:p>
            <a:pPr lvl="0" algn="ctr" fontAlgn="base">
              <a:spcBef>
                <a:spcPct val="0"/>
              </a:spcBef>
              <a:spcAft>
                <a:spcPct val="0"/>
              </a:spcAft>
            </a:pPr>
            <a:r>
              <a:rPr kumimoji="0" lang="ru-RU" sz="2000" b="0" i="0" u="none" strike="noStrike" cap="none" normalizeH="0" baseline="0" dirty="0" smtClean="0">
                <a:ln>
                  <a:noFill/>
                </a:ln>
                <a:effectLst/>
                <a:latin typeface="Times New Roman" panose="02020603050405020304" pitchFamily="18" charset="0"/>
                <a:cs typeface="Times New Roman" panose="02020603050405020304" pitchFamily="18" charset="0"/>
              </a:rPr>
              <a:t>75 лет минуло со дня Победы в Великой Отечественной войне, но не меркнет величие подвига нашего народа. В этот праздник мы поздравляем ветеранов и чтим память павших. Многие десятилетия эта традиция передается из поколения к поколению.</a:t>
            </a:r>
            <a:endParaRPr kumimoji="0" lang="ru-RU" sz="2000" b="0" i="0" u="none" strike="noStrike" cap="none" normalizeH="0" baseline="0" dirty="0" smtClean="0">
              <a:ln>
                <a:noFill/>
              </a:ln>
              <a:effectLst/>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r>
              <a:rPr kumimoji="0" lang="ru-RU" sz="2000" b="0" i="0" u="none" strike="noStrike" cap="none" normalizeH="0" baseline="0" dirty="0" smtClean="0">
                <a:ln>
                  <a:noFill/>
                </a:ln>
                <a:effectLst/>
                <a:latin typeface="Times New Roman" panose="02020603050405020304" pitchFamily="18" charset="0"/>
                <a:cs typeface="Times New Roman" panose="02020603050405020304" pitchFamily="18" charset="0"/>
              </a:rPr>
              <a:t>Основная масса детей мало знает о Великой Отечественной войне, поэтому решили этой проблемой заняться более глубоко и серьезно, т.е. изучить её через проектную деятельность.</a:t>
            </a:r>
            <a:r>
              <a:rPr lang="ru-RU" sz="2000" dirty="0">
                <a:latin typeface="Times New Roman" panose="02020603050405020304" pitchFamily="18" charset="0"/>
                <a:cs typeface="Times New Roman" panose="02020603050405020304" pitchFamily="18" charset="0"/>
              </a:rPr>
              <a:t> </a:t>
            </a:r>
            <a:endParaRPr kumimoji="0" lang="ru-RU" sz="2000" b="0" i="0" u="none" strike="noStrike" cap="none" normalizeH="0" baseline="0" dirty="0" smtClean="0">
              <a:ln>
                <a:noFill/>
              </a:ln>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0" y="744"/>
            <a:ext cx="9162434" cy="6857256"/>
          </a:xfrm>
        </p:spPr>
      </p:pic>
      <p:sp>
        <p:nvSpPr>
          <p:cNvPr id="5" name="TextBox 4"/>
          <p:cNvSpPr txBox="1"/>
          <p:nvPr/>
        </p:nvSpPr>
        <p:spPr>
          <a:xfrm>
            <a:off x="1115616" y="404664"/>
            <a:ext cx="7344816" cy="5016758"/>
          </a:xfrm>
          <a:prstGeom prst="rect">
            <a:avLst/>
          </a:prstGeom>
          <a:noFill/>
        </p:spPr>
        <p:txBody>
          <a:bodyPr wrap="square" rtlCol="0">
            <a:spAutoFit/>
          </a:bodyPr>
          <a:lstStyle/>
          <a:p>
            <a:pPr algn="ctr"/>
            <a:r>
              <a:rPr lang="ru-RU" sz="2000" b="1" dirty="0" smtClean="0">
                <a:latin typeface="Times New Roman" panose="02020603050405020304" pitchFamily="18" charset="0"/>
                <a:cs typeface="Times New Roman" panose="02020603050405020304" pitchFamily="18" charset="0"/>
              </a:rPr>
              <a:t>  Цель проекта: </a:t>
            </a:r>
            <a:endParaRPr lang="ru-RU" sz="2000" b="1"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Воспитание патриотических чувств у детей, совершенствование знаний о Великой отечественной войне.</a:t>
            </a:r>
            <a:endParaRPr lang="ru-RU" sz="2000" dirty="0" smtClean="0">
              <a:latin typeface="Times New Roman" panose="02020603050405020304" pitchFamily="18" charset="0"/>
              <a:cs typeface="Times New Roman" panose="02020603050405020304" pitchFamily="18" charset="0"/>
            </a:endParaRPr>
          </a:p>
          <a:p>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Задачи</a:t>
            </a:r>
            <a:r>
              <a:rPr lang="ru-RU" sz="2000" dirty="0" smtClean="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   Познакомить детей с основными событиями Великой отечественной войны</a:t>
            </a:r>
            <a:endParaRPr lang="ru-RU" sz="2000" dirty="0" smtClean="0">
              <a:latin typeface="Times New Roman" panose="02020603050405020304" pitchFamily="18" charset="0"/>
              <a:cs typeface="Times New Roman" panose="02020603050405020304" pitchFamily="18" charset="0"/>
            </a:endParaRPr>
          </a:p>
          <a:p>
            <a:pPr marL="285750" indent="-285750">
              <a:buFontTx/>
              <a:buChar char="-"/>
            </a:pPr>
            <a:r>
              <a:rPr lang="ru-RU" sz="2000" dirty="0" smtClean="0">
                <a:latin typeface="Times New Roman" panose="02020603050405020304" pitchFamily="18" charset="0"/>
                <a:cs typeface="Times New Roman" panose="02020603050405020304" pitchFamily="18" charset="0"/>
              </a:rPr>
              <a:t>Способствовать развитию речи через выразительное чтение стихотворений</a:t>
            </a:r>
            <a:endParaRPr lang="ru-RU" sz="2000" dirty="0" smtClean="0">
              <a:latin typeface="Times New Roman" panose="02020603050405020304" pitchFamily="18" charset="0"/>
              <a:cs typeface="Times New Roman" panose="02020603050405020304" pitchFamily="18" charset="0"/>
            </a:endParaRPr>
          </a:p>
          <a:p>
            <a:pPr marL="285750" indent="-285750">
              <a:buFontTx/>
              <a:buChar char="-"/>
            </a:pPr>
            <a:r>
              <a:rPr lang="ru-RU" sz="2000" dirty="0" smtClean="0">
                <a:latin typeface="Times New Roman" panose="02020603050405020304" pitchFamily="18" charset="0"/>
                <a:cs typeface="Times New Roman" panose="02020603050405020304" pitchFamily="18" charset="0"/>
              </a:rPr>
              <a:t>Развивать познавательные способности детей в процессе практической деятельности</a:t>
            </a:r>
            <a:endParaRPr lang="ru-RU" sz="2000" dirty="0" smtClean="0">
              <a:latin typeface="Times New Roman" panose="02020603050405020304" pitchFamily="18" charset="0"/>
              <a:cs typeface="Times New Roman" panose="02020603050405020304" pitchFamily="18" charset="0"/>
            </a:endParaRPr>
          </a:p>
          <a:p>
            <a:pPr marL="285750" indent="-285750">
              <a:buFontTx/>
              <a:buChar char="-"/>
            </a:pPr>
            <a:r>
              <a:rPr lang="ru-RU" sz="2000" dirty="0" smtClean="0">
                <a:latin typeface="Times New Roman" panose="02020603050405020304" pitchFamily="18" charset="0"/>
                <a:cs typeface="Times New Roman" panose="02020603050405020304" pitchFamily="18" charset="0"/>
              </a:rPr>
              <a:t>Формировать творческие способности, самостоятельность, навыки взаимоотношений со взрослыми</a:t>
            </a:r>
            <a:r>
              <a:rPr lang="ru-RU" dirty="0" smtClean="0"/>
              <a:t>.</a:t>
            </a:r>
            <a:endParaRPr lang="ru-RU" dirty="0" smtClean="0"/>
          </a:p>
          <a:p>
            <a:pPr marL="285750" indent="-285750">
              <a:buFontTx/>
              <a:buChar char="-"/>
            </a:pPr>
            <a:r>
              <a:rPr lang="ru-RU" sz="2000" dirty="0" smtClean="0">
                <a:latin typeface="Times New Roman" panose="02020603050405020304" pitchFamily="18" charset="0"/>
                <a:cs typeface="Times New Roman" panose="02020603050405020304" pitchFamily="18" charset="0"/>
              </a:rPr>
              <a:t>Развивать эмоциональную отзывчивость, понимание и различение отдельных ярко выраженных эмоциональных состояний людей (радость, веселье, слезы, боль, гнев).</a:t>
            </a:r>
            <a:endParaRPr lang="ru-RU"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Объект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8841" y="-8593"/>
            <a:ext cx="9119999" cy="6840000"/>
          </a:xfrm>
          <a:prstGeom prst="rect">
            <a:avLst/>
          </a:prstGeom>
        </p:spPr>
      </p:pic>
      <p:sp>
        <p:nvSpPr>
          <p:cNvPr id="6" name="TextBox 5"/>
          <p:cNvSpPr txBox="1"/>
          <p:nvPr/>
        </p:nvSpPr>
        <p:spPr>
          <a:xfrm>
            <a:off x="827584" y="908720"/>
            <a:ext cx="7848872" cy="5016758"/>
          </a:xfrm>
          <a:prstGeom prst="rect">
            <a:avLst/>
          </a:prstGeom>
          <a:noFill/>
        </p:spPr>
        <p:txBody>
          <a:bodyPr wrap="square" rtlCol="0">
            <a:spAutoFit/>
          </a:bodyPr>
          <a:lstStyle/>
          <a:p>
            <a:pPr algn="ctr"/>
            <a:r>
              <a:rPr lang="ru-RU" sz="2000" b="1" dirty="0" smtClean="0"/>
              <a:t>Участники проекта: </a:t>
            </a:r>
            <a:r>
              <a:rPr lang="ru-RU" sz="2000" dirty="0" smtClean="0"/>
              <a:t>дети второй младшей группы «Дом радости», родители, воспитатель.</a:t>
            </a:r>
            <a:endParaRPr lang="ru-RU" sz="2000" dirty="0" smtClean="0"/>
          </a:p>
          <a:p>
            <a:pPr algn="ctr"/>
            <a:r>
              <a:rPr lang="ru-RU" sz="2000" b="1" dirty="0" smtClean="0"/>
              <a:t>Тип Проекта:</a:t>
            </a:r>
            <a:endParaRPr lang="ru-RU" sz="2000" b="1" dirty="0" smtClean="0"/>
          </a:p>
          <a:p>
            <a:pPr algn="ctr"/>
            <a:r>
              <a:rPr lang="ru-RU" sz="2000" b="1" dirty="0" smtClean="0"/>
              <a:t>По содержанию: </a:t>
            </a:r>
            <a:r>
              <a:rPr lang="ru-RU" sz="2000" dirty="0" smtClean="0"/>
              <a:t>познавательно – творческий.</a:t>
            </a:r>
            <a:endParaRPr lang="ru-RU" sz="2000" dirty="0" smtClean="0"/>
          </a:p>
          <a:p>
            <a:pPr algn="ctr"/>
            <a:r>
              <a:rPr lang="ru-RU" sz="2000" b="1" dirty="0" smtClean="0"/>
              <a:t>По числу участников: </a:t>
            </a:r>
            <a:r>
              <a:rPr lang="ru-RU" sz="2000" dirty="0" smtClean="0"/>
              <a:t>групповой (дети второй младшей группы).</a:t>
            </a:r>
            <a:endParaRPr lang="ru-RU" sz="2000" dirty="0" smtClean="0"/>
          </a:p>
          <a:p>
            <a:pPr algn="ctr"/>
            <a:r>
              <a:rPr lang="ru-RU" sz="2000" b="1" dirty="0" smtClean="0"/>
              <a:t>По времени проведения: </a:t>
            </a:r>
            <a:r>
              <a:rPr lang="ru-RU" sz="2000" dirty="0" smtClean="0"/>
              <a:t>краткосрочный </a:t>
            </a:r>
            <a:r>
              <a:rPr lang="ru-RU" sz="2000" dirty="0" smtClean="0"/>
              <a:t>.</a:t>
            </a:r>
            <a:endParaRPr lang="ru-RU" sz="2000" dirty="0" smtClean="0"/>
          </a:p>
          <a:p>
            <a:pPr algn="ctr"/>
            <a:r>
              <a:rPr lang="ru-RU" sz="2000" b="1" dirty="0" smtClean="0"/>
              <a:t>Значимость Проекта для всех его участников:</a:t>
            </a:r>
            <a:endParaRPr lang="ru-RU" sz="2000" b="1" dirty="0" smtClean="0"/>
          </a:p>
          <a:p>
            <a:pPr algn="ctr"/>
            <a:r>
              <a:rPr lang="ru-RU" sz="2000" b="1" dirty="0" smtClean="0"/>
              <a:t>Дети</a:t>
            </a:r>
            <a:r>
              <a:rPr lang="ru-RU" sz="2000" dirty="0" smtClean="0"/>
              <a:t> получают знания о празднике Дне Победы, формируются  представления о Великой Отечественной войне 1941 – 1945 г.</a:t>
            </a:r>
            <a:endParaRPr lang="ru-RU" sz="2000" dirty="0" smtClean="0"/>
          </a:p>
          <a:p>
            <a:pPr algn="ctr"/>
            <a:r>
              <a:rPr lang="ru-RU" sz="2000" b="1" dirty="0" smtClean="0"/>
              <a:t>Воспитатель</a:t>
            </a:r>
            <a:r>
              <a:rPr lang="ru-RU" sz="2000" dirty="0" smtClean="0"/>
              <a:t> продолжает осваивать  метод проектирования, который позволяет  эффективно развивать познавательно-исследовательское и творческое мышление дошкольников.</a:t>
            </a:r>
            <a:endParaRPr lang="ru-RU" sz="2000" dirty="0" smtClean="0"/>
          </a:p>
          <a:p>
            <a:pPr algn="ctr"/>
            <a:r>
              <a:rPr lang="ru-RU" sz="2000" b="1" dirty="0" smtClean="0"/>
              <a:t>Родители </a:t>
            </a:r>
            <a:r>
              <a:rPr lang="ru-RU" sz="2000" dirty="0" smtClean="0"/>
              <a:t>активно участвуют в проведении </a:t>
            </a:r>
            <a:r>
              <a:rPr lang="ru-RU" sz="2000" dirty="0" smtClean="0"/>
              <a:t>проекта.</a:t>
            </a:r>
            <a:endParaRPr lang="ru-RU" sz="2000" dirty="0" smtClean="0"/>
          </a:p>
          <a:p>
            <a:pPr algn="ctr"/>
            <a:r>
              <a:rPr lang="ru-RU" sz="2000" dirty="0" smtClean="0">
                <a:latin typeface="Times New Roman" panose="02020603050405020304" pitchFamily="18" charset="0"/>
                <a:cs typeface="Times New Roman" panose="02020603050405020304" pitchFamily="18" charset="0"/>
              </a:rPr>
              <a:t>Наш проект краткосрочный, рассчитан на неделю</a:t>
            </a:r>
            <a:r>
              <a:rPr lang="ru-RU" sz="2000" dirty="0" smtClean="0">
                <a:latin typeface="Times New Roman" panose="02020603050405020304" pitchFamily="18" charset="0"/>
                <a:cs typeface="Times New Roman" panose="02020603050405020304" pitchFamily="18" charset="0"/>
              </a:rPr>
              <a:t>. Каждый день родителям и детям давались определенные задания</a:t>
            </a:r>
            <a:endParaRPr lang="ru-RU" sz="2000" dirty="0" smtClean="0">
              <a:latin typeface="Times New Roman" panose="02020603050405020304" pitchFamily="18" charset="0"/>
              <a:cs typeface="Times New Roman" panose="02020603050405020304" pitchFamily="18" charset="0"/>
            </a:endParaRPr>
          </a:p>
          <a:p>
            <a:pPr algn="ctr"/>
            <a:endParaRPr lang="ru-RU"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8841" y="-8593"/>
            <a:ext cx="9119999" cy="6840000"/>
          </a:xfrm>
        </p:spPr>
      </p:pic>
      <p:sp>
        <p:nvSpPr>
          <p:cNvPr id="5" name="TextBox 4"/>
          <p:cNvSpPr txBox="1"/>
          <p:nvPr/>
        </p:nvSpPr>
        <p:spPr>
          <a:xfrm>
            <a:off x="755576" y="908720"/>
            <a:ext cx="7560840" cy="7048083"/>
          </a:xfrm>
          <a:prstGeom prst="rect">
            <a:avLst/>
          </a:prstGeom>
          <a:noFill/>
        </p:spPr>
        <p:txBody>
          <a:bodyPr wrap="square" rtlCol="0">
            <a:spAutoFit/>
          </a:bodyPr>
          <a:lstStyle/>
          <a:p>
            <a:pPr algn="ctr"/>
            <a:r>
              <a:rPr lang="ru-RU" sz="2000" b="1" dirty="0" smtClean="0">
                <a:latin typeface="Times New Roman" panose="02020603050405020304" pitchFamily="18" charset="0"/>
                <a:cs typeface="Times New Roman" panose="02020603050405020304" pitchFamily="18" charset="0"/>
              </a:rPr>
              <a:t>День </a:t>
            </a:r>
            <a:r>
              <a:rPr lang="ru-RU" sz="2000" b="1" dirty="0" smtClean="0">
                <a:latin typeface="Times New Roman" panose="02020603050405020304" pitchFamily="18" charset="0"/>
                <a:cs typeface="Times New Roman" panose="02020603050405020304" pitchFamily="18" charset="0"/>
              </a:rPr>
              <a:t>1.</a:t>
            </a:r>
            <a:endParaRPr lang="ru-RU" sz="2000" b="1"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Предложила </a:t>
            </a:r>
            <a:r>
              <a:rPr lang="ru-RU" sz="2000" dirty="0" smtClean="0">
                <a:latin typeface="Times New Roman" panose="02020603050405020304" pitchFamily="18" charset="0"/>
                <a:cs typeface="Times New Roman" panose="02020603050405020304" pitchFamily="18" charset="0"/>
              </a:rPr>
              <a:t>родителям спросить у детей, знают ли они что за праздник скоро будет отмечать наша страна? </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Когда прабабушки и прадедушки были маленьким, на нашей родине началась война, так как на нее напали враги, они хотели чтобы все жили по тем правилам, которые будут ими установлены. Но граждане нашей страны не хотели так жить.  Война длилась долгие 4 года и закончилась нашей победой. К сожалению очень многие погибли. </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Посмотр</a:t>
            </a:r>
            <a:r>
              <a:rPr lang="ru-RU" sz="2000" dirty="0" smtClean="0">
                <a:latin typeface="Times New Roman" panose="02020603050405020304" pitchFamily="18" charset="0"/>
                <a:cs typeface="Times New Roman" panose="02020603050405020304" pitchFamily="18" charset="0"/>
              </a:rPr>
              <a:t>и</a:t>
            </a:r>
            <a:r>
              <a:rPr lang="ru-RU" sz="2000" dirty="0" smtClean="0">
                <a:latin typeface="Times New Roman" panose="02020603050405020304" pitchFamily="18" charset="0"/>
                <a:cs typeface="Times New Roman" panose="02020603050405020304" pitchFamily="18" charset="0"/>
              </a:rPr>
              <a:t>те  </a:t>
            </a:r>
            <a:r>
              <a:rPr lang="ru-RU" sz="2000" dirty="0" smtClean="0">
                <a:latin typeface="Times New Roman" panose="02020603050405020304" pitchFamily="18" charset="0"/>
                <a:cs typeface="Times New Roman" panose="02020603050405020304" pitchFamily="18" charset="0"/>
              </a:rPr>
              <a:t>видео, перейдя по ссылке:</a:t>
            </a:r>
            <a:endParaRPr lang="ru-RU" sz="2000" dirty="0" smtClean="0">
              <a:latin typeface="Times New Roman" panose="02020603050405020304" pitchFamily="18" charset="0"/>
              <a:cs typeface="Times New Roman" panose="02020603050405020304" pitchFamily="18" charset="0"/>
            </a:endParaRPr>
          </a:p>
          <a:p>
            <a:pPr lvl="0" algn="ctr"/>
            <a:r>
              <a:rPr lang="en-US" sz="2000" dirty="0" smtClean="0">
                <a:latin typeface="Times New Roman" panose="02020603050405020304" pitchFamily="18" charset="0"/>
                <a:cs typeface="Times New Roman" panose="02020603050405020304" pitchFamily="18" charset="0"/>
                <a:hlinkClick r:id="rId2"/>
              </a:rPr>
              <a:t>https://</a:t>
            </a:r>
            <a:r>
              <a:rPr lang="en-US" sz="2000" dirty="0" smtClean="0">
                <a:latin typeface="Times New Roman" panose="02020603050405020304" pitchFamily="18" charset="0"/>
                <a:cs typeface="Times New Roman" panose="02020603050405020304" pitchFamily="18" charset="0"/>
                <a:hlinkClick r:id="rId2"/>
              </a:rPr>
              <a:t>youtu.be/HLWsfZwG_Uo</a:t>
            </a:r>
            <a:r>
              <a:rPr lang="ru-RU" sz="2000" dirty="0" smtClean="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pPr lvl="0" algn="ct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В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беседе с детьми не стоит рассказывать обо всех ужасах и горестях. Старайтесь донести главную мысль, что война – это страшно и плохо.</a:t>
            </a: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endParaRPr lang="ru-RU" dirty="0" smtClean="0"/>
          </a:p>
          <a:p>
            <a:endParaRPr lang="ru-RU" dirty="0" smtClean="0"/>
          </a:p>
          <a:p>
            <a:r>
              <a:rPr lang="ru-RU" dirty="0"/>
              <a:t> </a:t>
            </a:r>
            <a:r>
              <a:rPr lang="ru-RU" dirty="0" smtClean="0"/>
              <a:t> </a:t>
            </a:r>
            <a:endParaRPr lang="ru-RU" dirty="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dirty="0"/>
          </a:p>
        </p:txBody>
      </p:sp>
      <p:pic>
        <p:nvPicPr>
          <p:cNvPr id="4" name="Рисунок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Box 4"/>
          <p:cNvSpPr txBox="1"/>
          <p:nvPr/>
        </p:nvSpPr>
        <p:spPr>
          <a:xfrm>
            <a:off x="1115616" y="404664"/>
            <a:ext cx="7344816" cy="6986528"/>
          </a:xfrm>
          <a:prstGeom prst="rect">
            <a:avLst/>
          </a:prstGeom>
          <a:noFill/>
        </p:spPr>
        <p:txBody>
          <a:bodyPr wrap="square" rtlCol="0">
            <a:spAutoFit/>
          </a:bodyPr>
          <a:lstStyle/>
          <a:p>
            <a:pPr lvl="0" algn="ctr" eaLnBrk="0" fontAlgn="base" hangingPunct="0">
              <a:spcBef>
                <a:spcPct val="0"/>
              </a:spcBef>
              <a:spcAft>
                <a:spcPct val="0"/>
              </a:spcAft>
            </a:pPr>
            <a:r>
              <a:rPr kumimoji="0" 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День 2</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lvl="0" algn="ctr" eaLnBrk="0" fontAlgn="base" hangingPunct="0">
              <a:spcBef>
                <a:spcPct val="0"/>
              </a:spcBef>
              <a:spcAft>
                <a:spcPct val="0"/>
              </a:spcAft>
            </a:pP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Чтобы одолеть сильного врага, необходимо было хорошо вооружить наши войска. Расскажите о военной технике и вооружении тех лет. Рассмотрите фото  о бронетанковой техники, пройдя по ссылке:</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a:t>
            </a: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pobeda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a:t>
            </a: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poklonnayagora</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a:t>
            </a: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ru</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a:t>
            </a:r>
            <a:r>
              <a:rPr kumimoji="0" lang="en-US"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tech</a:t>
            </a:r>
            <a:r>
              <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/2/</a:t>
            </a:r>
            <a:endParaRPr kumimoji="0" lang="ru-RU" sz="20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lvl="0" algn="ctr" eaLnBrk="0" fontAlgn="base" hangingPunct="0">
              <a:spcBef>
                <a:spcPct val="0"/>
              </a:spcBef>
              <a:spcAft>
                <a:spcPct val="0"/>
              </a:spcAft>
            </a:pPr>
            <a:r>
              <a:rPr lang="ru-RU" sz="2000" dirty="0" smtClean="0">
                <a:latin typeface="Times New Roman" panose="02020603050405020304" pitchFamily="18" charset="0"/>
                <a:cs typeface="Times New Roman" panose="02020603050405020304" pitchFamily="18" charset="0"/>
              </a:rPr>
              <a:t>А еще предлагаю выполнить красочную картинку в технике </a:t>
            </a:r>
            <a:r>
              <a:rPr lang="ru-RU" sz="2000" dirty="0" smtClean="0">
                <a:latin typeface="Times New Roman" panose="02020603050405020304" pitchFamily="18" charset="0"/>
                <a:cs typeface="Times New Roman" panose="02020603050405020304" pitchFamily="18" charset="0"/>
              </a:rPr>
              <a:t>Пластилинография. </a:t>
            </a:r>
            <a:r>
              <a:rPr lang="ru-RU" sz="2000" dirty="0" smtClean="0">
                <a:latin typeface="Times New Roman" panose="02020603050405020304" pitchFamily="18" charset="0"/>
                <a:cs typeface="Times New Roman" panose="02020603050405020304" pitchFamily="18" charset="0"/>
              </a:rPr>
              <a:t>Для этого нам понадобится:</a:t>
            </a:r>
            <a:endParaRPr lang="ru-RU" sz="2000"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r>
              <a:rPr lang="ru-RU" sz="2000" dirty="0" smtClean="0">
                <a:latin typeface="Times New Roman" panose="02020603050405020304" pitchFamily="18" charset="0"/>
                <a:cs typeface="Times New Roman" panose="02020603050405020304" pitchFamily="18" charset="0"/>
              </a:rPr>
              <a:t>Картон плотный, карандаш простой и пластилин разного цвета. Для начала на картоне нужно нарисовать силуэт танка, а затем скатать много разноцветных маленьких шариков и украсить наш танк. А из колбасок из пластилина сделать красивый радужный </a:t>
            </a:r>
            <a:r>
              <a:rPr lang="ru-RU" sz="2000" dirty="0" smtClean="0">
                <a:latin typeface="Times New Roman" panose="02020603050405020304" pitchFamily="18" charset="0"/>
                <a:cs typeface="Times New Roman" panose="02020603050405020304" pitchFamily="18" charset="0"/>
              </a:rPr>
              <a:t>салют.</a:t>
            </a:r>
            <a:endParaRPr lang="ru-RU" sz="2000"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r>
              <a:rPr lang="ru-RU" sz="2000" dirty="0" smtClean="0">
                <a:latin typeface="Times New Roman" panose="02020603050405020304" pitchFamily="18" charset="0"/>
                <a:cs typeface="Times New Roman" panose="02020603050405020304" pitchFamily="18" charset="0"/>
                <a:hlinkClick r:id="rId3"/>
              </a:rPr>
              <a:t>                                              </a:t>
            </a:r>
            <a:r>
              <a:rPr lang="en-US" sz="2000" dirty="0" smtClean="0">
                <a:latin typeface="Times New Roman" panose="02020603050405020304" pitchFamily="18" charset="0"/>
                <a:cs typeface="Times New Roman" panose="02020603050405020304" pitchFamily="18" charset="0"/>
                <a:hlinkClick r:id="rId3"/>
              </a:rPr>
              <a:t>https</a:t>
            </a:r>
            <a:r>
              <a:rPr lang="en-US" sz="2000" dirty="0" smtClean="0">
                <a:latin typeface="Times New Roman" panose="02020603050405020304" pitchFamily="18" charset="0"/>
                <a:cs typeface="Times New Roman" panose="02020603050405020304" pitchFamily="18" charset="0"/>
                <a:hlinkClick r:id="rId3"/>
              </a:rPr>
              <a:t>://</a:t>
            </a:r>
            <a:r>
              <a:rPr lang="en-US" sz="2000" dirty="0" smtClean="0">
                <a:latin typeface="Times New Roman" panose="02020603050405020304" pitchFamily="18" charset="0"/>
                <a:cs typeface="Times New Roman" panose="02020603050405020304" pitchFamily="18" charset="0"/>
                <a:hlinkClick r:id="rId3"/>
              </a:rPr>
              <a:t>yadi.sk/d/F_cS6UDyVv2lXQ</a:t>
            </a:r>
            <a:endParaRPr lang="ru-RU" sz="2000"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r>
              <a:rPr lang="ru-RU" sz="2000" dirty="0" smtClean="0">
                <a:latin typeface="Times New Roman" panose="02020603050405020304" pitchFamily="18" charset="0"/>
                <a:cs typeface="Times New Roman" panose="02020603050405020304" pitchFamily="18" charset="0"/>
                <a:hlinkClick r:id="rId4"/>
              </a:rPr>
              <a:t>                                             </a:t>
            </a:r>
            <a:r>
              <a:rPr lang="en-US" sz="2000" dirty="0" smtClean="0">
                <a:latin typeface="Times New Roman" panose="02020603050405020304" pitchFamily="18" charset="0"/>
                <a:cs typeface="Times New Roman" panose="02020603050405020304" pitchFamily="18" charset="0"/>
                <a:hlinkClick r:id="rId4"/>
              </a:rPr>
              <a:t>https</a:t>
            </a:r>
            <a:r>
              <a:rPr lang="en-US" sz="2000" dirty="0" smtClean="0">
                <a:latin typeface="Times New Roman" panose="02020603050405020304" pitchFamily="18" charset="0"/>
                <a:cs typeface="Times New Roman" panose="02020603050405020304" pitchFamily="18" charset="0"/>
                <a:hlinkClick r:id="rId4"/>
              </a:rPr>
              <a:t>://</a:t>
            </a:r>
            <a:r>
              <a:rPr lang="en-US" sz="2000" dirty="0" smtClean="0">
                <a:latin typeface="Times New Roman" panose="02020603050405020304" pitchFamily="18" charset="0"/>
                <a:cs typeface="Times New Roman" panose="02020603050405020304" pitchFamily="18" charset="0"/>
                <a:hlinkClick r:id="rId4"/>
              </a:rPr>
              <a:t>yadi.sk/i/esl1uxsQB9qXEw</a:t>
            </a:r>
            <a:endParaRPr lang="ru-RU" sz="2000"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r>
              <a:rPr lang="ru-RU" sz="2000" dirty="0" smtClean="0">
                <a:latin typeface="Times New Roman" panose="02020603050405020304" pitchFamily="18" charset="0"/>
                <a:cs typeface="Times New Roman" panose="02020603050405020304" pitchFamily="18" charset="0"/>
                <a:hlinkClick r:id="rId5"/>
              </a:rPr>
              <a:t>                                              </a:t>
            </a:r>
            <a:r>
              <a:rPr lang="en-US" sz="2000" dirty="0" smtClean="0">
                <a:latin typeface="Times New Roman" panose="02020603050405020304" pitchFamily="18" charset="0"/>
                <a:cs typeface="Times New Roman" panose="02020603050405020304" pitchFamily="18" charset="0"/>
                <a:hlinkClick r:id="rId5"/>
              </a:rPr>
              <a:t>https</a:t>
            </a:r>
            <a:r>
              <a:rPr lang="en-US" sz="2000" dirty="0" smtClean="0">
                <a:latin typeface="Times New Roman" panose="02020603050405020304" pitchFamily="18" charset="0"/>
                <a:cs typeface="Times New Roman" panose="02020603050405020304" pitchFamily="18" charset="0"/>
                <a:hlinkClick r:id="rId5"/>
              </a:rPr>
              <a:t>://</a:t>
            </a:r>
            <a:r>
              <a:rPr lang="en-US" sz="2000" dirty="0" smtClean="0">
                <a:latin typeface="Times New Roman" panose="02020603050405020304" pitchFamily="18" charset="0"/>
                <a:cs typeface="Times New Roman" panose="02020603050405020304" pitchFamily="18" charset="0"/>
                <a:hlinkClick r:id="rId5"/>
              </a:rPr>
              <a:t>yadi.sk/i/Sp8OZrzMJU3CJg</a:t>
            </a:r>
            <a:endParaRPr lang="ru-RU" sz="2000"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lang="ru-RU" sz="2000"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lang="ru-RU"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lang="ru-RU"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lang="ru-RU"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kumimoji="0" 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lang="ru-RU" dirty="0" smtClean="0">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pPr>
            <a:endPar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87624" y="4293096"/>
            <a:ext cx="2880000" cy="2160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7627" y="0"/>
            <a:ext cx="9119999" cy="6840000"/>
          </a:xfrm>
        </p:spPr>
      </p:pic>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405" y="1736157"/>
            <a:ext cx="2426400" cy="3240000"/>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7864" y="3140968"/>
            <a:ext cx="1620000" cy="3240000"/>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1880" y="1700808"/>
            <a:ext cx="3600000" cy="3600000"/>
          </a:xfrm>
          <a:prstGeom prst="rect">
            <a:avLst/>
          </a:prstGeom>
        </p:spPr>
      </p:pic>
      <p:sp>
        <p:nvSpPr>
          <p:cNvPr id="3" name="TextBox 2"/>
          <p:cNvSpPr txBox="1"/>
          <p:nvPr/>
        </p:nvSpPr>
        <p:spPr>
          <a:xfrm>
            <a:off x="2051720" y="476672"/>
            <a:ext cx="5760640" cy="830997"/>
          </a:xfrm>
          <a:prstGeom prst="rect">
            <a:avLst/>
          </a:prstGeom>
          <a:noFill/>
        </p:spPr>
        <p:txBody>
          <a:bodyPr wrap="square" rtlCol="0">
            <a:spAutoFit/>
          </a:bodyPr>
          <a:lstStyle/>
          <a:p>
            <a:pPr algn="ctr"/>
            <a:r>
              <a:rPr lang="ru-RU" sz="2400" dirty="0" smtClean="0">
                <a:latin typeface="Times New Roman" panose="02020603050405020304" pitchFamily="18" charset="0"/>
                <a:cs typeface="Times New Roman" panose="02020603050405020304" pitchFamily="18" charset="0"/>
              </a:rPr>
              <a:t>Вот такие красочные танки получились у детей совместно с родителями!</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4001" y="0"/>
            <a:ext cx="9119999" cy="6840000"/>
          </a:xfrm>
        </p:spPr>
      </p:pic>
      <p:sp>
        <p:nvSpPr>
          <p:cNvPr id="5" name="TextBox 4"/>
          <p:cNvSpPr txBox="1"/>
          <p:nvPr/>
        </p:nvSpPr>
        <p:spPr>
          <a:xfrm>
            <a:off x="1043608" y="476672"/>
            <a:ext cx="7272808" cy="5632311"/>
          </a:xfrm>
          <a:prstGeom prst="rect">
            <a:avLst/>
          </a:prstGeom>
          <a:noFill/>
        </p:spPr>
        <p:txBody>
          <a:bodyPr wrap="square" rtlCol="0">
            <a:spAutoFit/>
          </a:bodyPr>
          <a:lstStyle/>
          <a:p>
            <a:pPr algn="ctr"/>
            <a:r>
              <a:rPr lang="ru-RU" sz="2000" b="1" dirty="0" smtClean="0">
                <a:latin typeface="Times New Roman" panose="02020603050405020304" pitchFamily="18" charset="0"/>
                <a:cs typeface="Times New Roman" panose="02020603050405020304" pitchFamily="18" charset="0"/>
              </a:rPr>
              <a:t>День 3.</a:t>
            </a:r>
            <a:endParaRPr lang="ru-RU" sz="2000" b="1"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Предлагалось выучить стихотворение о Великой отечественной войне:</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1.  </a:t>
            </a:r>
            <a:r>
              <a:rPr lang="ru-RU" sz="2000" dirty="0" smtClean="0">
                <a:latin typeface="Times New Roman" panose="02020603050405020304" pitchFamily="18" charset="0"/>
                <a:cs typeface="Times New Roman" panose="02020603050405020304" pitchFamily="18" charset="0"/>
              </a:rPr>
              <a:t>Рисовала я в альбоме </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Флаги красные на доме,</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Ордена на день Победы</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Нынче праздник День Победы!</a:t>
            </a: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endParaRPr lang="ru-RU" sz="2000" dirty="0">
              <a:latin typeface="Times New Roman" panose="02020603050405020304" pitchFamily="18" charset="0"/>
              <a:cs typeface="Times New Roman" panose="02020603050405020304" pitchFamily="18" charset="0"/>
            </a:endParaRPr>
          </a:p>
          <a:p>
            <a:pPr algn="ctr"/>
            <a:r>
              <a:rPr lang="ru-RU" sz="2000" b="1" dirty="0" smtClean="0">
                <a:latin typeface="Times New Roman" panose="02020603050405020304" pitchFamily="18" charset="0"/>
                <a:cs typeface="Times New Roman" panose="02020603050405020304" pitchFamily="18" charset="0"/>
              </a:rPr>
              <a:t>2. </a:t>
            </a:r>
            <a:r>
              <a:rPr lang="ru-RU" sz="2000" dirty="0" smtClean="0">
                <a:latin typeface="Times New Roman" panose="02020603050405020304" pitchFamily="18" charset="0"/>
                <a:cs typeface="Times New Roman" panose="02020603050405020304" pitchFamily="18" charset="0"/>
              </a:rPr>
              <a:t>С днем Победы поздравляю</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Хочу мира пожелать</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Всем детям на планете</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Никогда войны не знать!</a:t>
            </a:r>
            <a:endParaRPr lang="ru-RU" sz="2000" dirty="0" smtClean="0">
              <a:latin typeface="Times New Roman" panose="02020603050405020304" pitchFamily="18" charset="0"/>
              <a:cs typeface="Times New Roman" panose="02020603050405020304" pitchFamily="18" charset="0"/>
            </a:endParaRPr>
          </a:p>
          <a:p>
            <a:pPr algn="ctr"/>
            <a:endParaRPr lang="ru-RU" sz="2000" dirty="0">
              <a:latin typeface="Times New Roman" panose="02020603050405020304" pitchFamily="18" charset="0"/>
              <a:cs typeface="Times New Roman" panose="02020603050405020304" pitchFamily="18" charset="0"/>
            </a:endParaRPr>
          </a:p>
          <a:p>
            <a:pPr algn="ctr"/>
            <a:r>
              <a:rPr lang="ru-RU" sz="2000" b="1" dirty="0" smtClean="0">
                <a:latin typeface="Times New Roman" panose="02020603050405020304" pitchFamily="18" charset="0"/>
                <a:cs typeface="Times New Roman" panose="02020603050405020304" pitchFamily="18" charset="0"/>
              </a:rPr>
              <a:t>3</a:t>
            </a:r>
            <a:r>
              <a:rPr lang="ru-RU" sz="2000" dirty="0" smtClean="0">
                <a:latin typeface="Times New Roman" panose="02020603050405020304" pitchFamily="18" charset="0"/>
                <a:cs typeface="Times New Roman" panose="02020603050405020304" pitchFamily="18" charset="0"/>
              </a:rPr>
              <a:t>. Мир и дружба всем нужны</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Мир важней всего на свете,</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На земле, где нет войны</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Ночью спят спокойно дети.</a:t>
            </a:r>
            <a:endParaRPr lang="ru-RU" sz="20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0" y="18000"/>
            <a:ext cx="9157855" cy="6840000"/>
          </a:xfrm>
        </p:spPr>
      </p:pic>
      <p:sp>
        <p:nvSpPr>
          <p:cNvPr id="5" name="TextBox 4"/>
          <p:cNvSpPr txBox="1"/>
          <p:nvPr/>
        </p:nvSpPr>
        <p:spPr>
          <a:xfrm>
            <a:off x="3635896" y="620688"/>
            <a:ext cx="5112568" cy="2554545"/>
          </a:xfrm>
          <a:prstGeom prst="rect">
            <a:avLst/>
          </a:prstGeom>
          <a:noFill/>
        </p:spPr>
        <p:txBody>
          <a:bodyPr wrap="square" rtlCol="0">
            <a:spAutoFit/>
          </a:bodyPr>
          <a:lstStyle/>
          <a:p>
            <a:pPr algn="ctr"/>
            <a:r>
              <a:rPr lang="ru-RU" sz="2000" dirty="0" smtClean="0">
                <a:latin typeface="Times New Roman" panose="02020603050405020304" pitchFamily="18" charset="0"/>
                <a:cs typeface="Times New Roman" panose="02020603050405020304" pitchFamily="18" charset="0"/>
              </a:rPr>
              <a:t>Вот так интересно и задорно наши малыши рассказывали стихи:</a:t>
            </a:r>
            <a:endParaRPr lang="ru-RU" sz="2000" dirty="0" smtClean="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hlinkClick r:id="rId2"/>
              </a:rPr>
              <a:t>https://</a:t>
            </a:r>
            <a:r>
              <a:rPr lang="en-US" sz="2000" dirty="0" smtClean="0">
                <a:latin typeface="Times New Roman" panose="02020603050405020304" pitchFamily="18" charset="0"/>
                <a:cs typeface="Times New Roman" panose="02020603050405020304" pitchFamily="18" charset="0"/>
                <a:hlinkClick r:id="rId2"/>
              </a:rPr>
              <a:t>twitter.com/fX5mOL6B3GxDUXu/status/1259002411605200897?s=19</a:t>
            </a:r>
            <a:endParaRPr lang="ru-RU" sz="2000" dirty="0" smtClean="0">
              <a:latin typeface="Times New Roman" panose="02020603050405020304" pitchFamily="18" charset="0"/>
              <a:cs typeface="Times New Roman" panose="02020603050405020304" pitchFamily="18" charset="0"/>
            </a:endParaRPr>
          </a:p>
          <a:p>
            <a:pPr algn="ctr"/>
            <a:endParaRPr lang="ru-RU" sz="2000" dirty="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hlinkClick r:id="rId3"/>
              </a:rPr>
              <a:t>https://</a:t>
            </a:r>
            <a:r>
              <a:rPr lang="en-US" sz="2000" dirty="0" smtClean="0">
                <a:latin typeface="Times New Roman" panose="02020603050405020304" pitchFamily="18" charset="0"/>
                <a:cs typeface="Times New Roman" panose="02020603050405020304" pitchFamily="18" charset="0"/>
                <a:hlinkClick r:id="rId3"/>
              </a:rPr>
              <a:t>twitter.com/fX5mOL6B3GxDUXu/status/1258631825368416256?s=19</a:t>
            </a:r>
            <a:endParaRPr lang="ru-RU" sz="2000" dirty="0" smtClean="0">
              <a:latin typeface="Times New Roman" panose="02020603050405020304" pitchFamily="18" charset="0"/>
              <a:cs typeface="Times New Roman" panose="02020603050405020304" pitchFamily="18" charset="0"/>
            </a:endParaRPr>
          </a:p>
          <a:p>
            <a:pPr algn="ctr"/>
            <a:endParaRPr lang="ru-RU" sz="20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t="8549"/>
          <a:stretch>
            <a:fillRect/>
          </a:stretch>
        </p:blipFill>
        <p:spPr>
          <a:xfrm>
            <a:off x="6012160" y="3175233"/>
            <a:ext cx="2025000" cy="3292224"/>
          </a:xfrm>
          <a:prstGeom prst="rect">
            <a:avLst/>
          </a:prstGeom>
        </p:spPr>
      </p:pic>
      <p:pic>
        <p:nvPicPr>
          <p:cNvPr id="7" name="Рисунок 6"/>
          <p:cNvPicPr>
            <a:picLocks noChangeAspect="1"/>
          </p:cNvPicPr>
          <p:nvPr/>
        </p:nvPicPr>
        <p:blipFill rotWithShape="1">
          <a:blip r:embed="rId5" cstate="print">
            <a:extLst>
              <a:ext uri="{28A0092B-C50C-407E-A947-70E740481C1C}">
                <a14:useLocalDpi xmlns:a14="http://schemas.microsoft.com/office/drawing/2010/main" val="0"/>
              </a:ext>
            </a:extLst>
          </a:blip>
          <a:srcRect l="27695" t="9617" r="26970"/>
          <a:stretch>
            <a:fillRect/>
          </a:stretch>
        </p:blipFill>
        <p:spPr>
          <a:xfrm>
            <a:off x="611560" y="476672"/>
            <a:ext cx="2284207" cy="3600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4001" y="18000"/>
            <a:ext cx="9119999" cy="6840000"/>
          </a:xfrm>
        </p:spPr>
      </p:pic>
      <p:sp>
        <p:nvSpPr>
          <p:cNvPr id="5" name="TextBox 4"/>
          <p:cNvSpPr txBox="1"/>
          <p:nvPr/>
        </p:nvSpPr>
        <p:spPr>
          <a:xfrm>
            <a:off x="467544" y="476672"/>
            <a:ext cx="8208912" cy="2554545"/>
          </a:xfrm>
          <a:prstGeom prst="rect">
            <a:avLst/>
          </a:prstGeom>
          <a:noFill/>
        </p:spPr>
        <p:txBody>
          <a:bodyPr wrap="square" rtlCol="0">
            <a:spAutoFit/>
          </a:bodyPr>
          <a:lstStyle/>
          <a:p>
            <a:pPr algn="ctr"/>
            <a:r>
              <a:rPr lang="ru-RU" sz="2000" b="1" dirty="0" smtClean="0"/>
              <a:t>День </a:t>
            </a:r>
            <a:r>
              <a:rPr lang="ru-RU" sz="2000" b="1" dirty="0" smtClean="0"/>
              <a:t>4.</a:t>
            </a:r>
            <a:endParaRPr lang="ru-RU" sz="2000" b="1" dirty="0" smtClean="0"/>
          </a:p>
          <a:p>
            <a:pPr algn="ctr"/>
            <a:r>
              <a:rPr lang="ru-RU" sz="2000" dirty="0" smtClean="0"/>
              <a:t>Рассказывая </a:t>
            </a:r>
            <a:r>
              <a:rPr lang="ru-RU" sz="2000" dirty="0" smtClean="0"/>
              <a:t>детям о дне Победы родителям предлагалось вспомнить о символах – георгиевская лента, </a:t>
            </a:r>
            <a:r>
              <a:rPr lang="ru-RU" sz="2000" dirty="0"/>
              <a:t>в</a:t>
            </a:r>
            <a:r>
              <a:rPr lang="ru-RU" sz="2000" dirty="0" smtClean="0"/>
              <a:t>ечный огонь, гвоздика.</a:t>
            </a:r>
            <a:endParaRPr lang="ru-RU" sz="2000" dirty="0" smtClean="0"/>
          </a:p>
          <a:p>
            <a:pPr algn="ctr"/>
            <a:r>
              <a:rPr lang="en-US" sz="2000" dirty="0" smtClean="0">
                <a:hlinkClick r:id="rId2"/>
              </a:rPr>
              <a:t>https://yandex.ru/images/search?text=</a:t>
            </a:r>
            <a:r>
              <a:rPr lang="ru-RU" sz="2000" dirty="0" smtClean="0">
                <a:hlinkClick r:id="rId2"/>
              </a:rPr>
              <a:t>картинки%20символы%20победы%20георгиеская%20лента%2</a:t>
            </a:r>
            <a:r>
              <a:rPr lang="en-US" sz="2000" dirty="0" smtClean="0">
                <a:hlinkClick r:id="rId2"/>
              </a:rPr>
              <a:t>C%20</a:t>
            </a:r>
            <a:r>
              <a:rPr lang="ru-RU" sz="2000" dirty="0" smtClean="0">
                <a:hlinkClick r:id="rId2"/>
              </a:rPr>
              <a:t>вечный%20огонь&amp;</a:t>
            </a:r>
            <a:r>
              <a:rPr lang="en-US" sz="2000" dirty="0" smtClean="0">
                <a:hlinkClick r:id="rId2"/>
              </a:rPr>
              <a:t>from=</a:t>
            </a:r>
            <a:r>
              <a:rPr lang="en-US" sz="2000" dirty="0" err="1" smtClean="0">
                <a:hlinkClick r:id="rId2"/>
              </a:rPr>
              <a:t>tabbar</a:t>
            </a:r>
            <a:endParaRPr lang="ru-RU" sz="2000" dirty="0" smtClean="0"/>
          </a:p>
          <a:p>
            <a:pPr algn="ctr"/>
            <a:r>
              <a:rPr lang="ru-RU" sz="2000" dirty="0" smtClean="0"/>
              <a:t>Предлагалось </a:t>
            </a:r>
            <a:r>
              <a:rPr lang="ru-RU" sz="2000" dirty="0" smtClean="0"/>
              <a:t>сделать любую аппликацию по теме</a:t>
            </a:r>
            <a:endParaRPr lang="ru-RU" sz="2000" dirty="0" smtClean="0"/>
          </a:p>
          <a:p>
            <a:pPr algn="ctr"/>
            <a:r>
              <a:rPr lang="ru-RU" sz="2000" dirty="0" smtClean="0"/>
              <a:t> «Символ Победы».</a:t>
            </a:r>
            <a:endParaRPr lang="ru-RU" sz="2000" dirty="0" smtClean="0"/>
          </a:p>
          <a:p>
            <a:pPr algn="ctr"/>
            <a:endParaRPr lang="ru-RU" sz="2000" dirty="0"/>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4208" y="2636912"/>
            <a:ext cx="2160000" cy="2880000"/>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3928" y="3212976"/>
            <a:ext cx="2430000" cy="3240000"/>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7624" y="2636912"/>
            <a:ext cx="2160000" cy="28800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19681" y="0"/>
            <a:ext cx="9119999" cy="6840000"/>
          </a:xfrm>
        </p:spPr>
      </p:pic>
      <p:sp>
        <p:nvSpPr>
          <p:cNvPr id="6" name="TextBox 5"/>
          <p:cNvSpPr txBox="1"/>
          <p:nvPr/>
        </p:nvSpPr>
        <p:spPr>
          <a:xfrm>
            <a:off x="665296" y="548680"/>
            <a:ext cx="7704856" cy="3385542"/>
          </a:xfrm>
          <a:prstGeom prst="rect">
            <a:avLst/>
          </a:prstGeom>
          <a:noFill/>
        </p:spPr>
        <p:txBody>
          <a:bodyPr wrap="square" rtlCol="0">
            <a:spAutoFit/>
          </a:bodyPr>
          <a:lstStyle/>
          <a:p>
            <a:pPr algn="ctr"/>
            <a:r>
              <a:rPr lang="ru-RU" sz="2000" b="1" dirty="0" smtClean="0"/>
              <a:t>День 5</a:t>
            </a:r>
            <a:r>
              <a:rPr lang="ru-RU" sz="2000" dirty="0" smtClean="0"/>
              <a:t>.  </a:t>
            </a:r>
            <a:endParaRPr lang="ru-RU" sz="2000" dirty="0" smtClean="0"/>
          </a:p>
          <a:p>
            <a:pPr algn="ctr"/>
            <a:r>
              <a:rPr lang="ru-RU" sz="2000" dirty="0" smtClean="0"/>
              <a:t> </a:t>
            </a:r>
            <a:r>
              <a:rPr lang="ru-RU" sz="2000" dirty="0" smtClean="0"/>
              <a:t>Я предложила родителям совместно с детьми нарисовать «Салют Победы». Но </a:t>
            </a:r>
            <a:r>
              <a:rPr lang="ru-RU" sz="2000" dirty="0" smtClean="0"/>
              <a:t>рисовали </a:t>
            </a:r>
            <a:r>
              <a:rPr lang="ru-RU" sz="2000" dirty="0" smtClean="0"/>
              <a:t>мы </a:t>
            </a:r>
            <a:r>
              <a:rPr lang="ru-RU" sz="2000" dirty="0" smtClean="0"/>
              <a:t> </a:t>
            </a:r>
            <a:r>
              <a:rPr lang="ru-RU" sz="2000" dirty="0" smtClean="0"/>
              <a:t>необычным способом – красками и солью. </a:t>
            </a:r>
            <a:endParaRPr lang="ru-RU" sz="2000" dirty="0" smtClean="0"/>
          </a:p>
          <a:p>
            <a:pPr algn="ctr"/>
            <a:r>
              <a:rPr lang="ru-RU" sz="2000" dirty="0"/>
              <a:t> </a:t>
            </a:r>
            <a:r>
              <a:rPr lang="ru-RU" sz="2000" dirty="0" smtClean="0"/>
              <a:t> Для работы понадобится: темный картон, акварельные краски, кисточка, баночка с водой, клей ПВА, соль. И просмотрев видео, повторить.</a:t>
            </a:r>
            <a:endParaRPr lang="ru-RU" sz="2000" dirty="0" smtClean="0"/>
          </a:p>
          <a:p>
            <a:pPr algn="ctr"/>
            <a:r>
              <a:rPr lang="ru-RU" sz="2000" u="sng" dirty="0">
                <a:hlinkClick r:id="rId2"/>
              </a:rPr>
              <a:t>https://yadi.sk/i/6dUFG-gPLaFzjw</a:t>
            </a:r>
            <a:r>
              <a:rPr lang="ru-RU" sz="2000" dirty="0"/>
              <a:t> </a:t>
            </a:r>
            <a:endParaRPr lang="ru-RU" sz="2000" dirty="0" smtClean="0"/>
          </a:p>
          <a:p>
            <a:pPr algn="ctr"/>
            <a:r>
              <a:rPr lang="ru-RU" sz="2000" dirty="0" smtClean="0">
                <a:latin typeface="Times New Roman" panose="02020603050405020304" pitchFamily="18" charset="0"/>
                <a:cs typeface="Times New Roman" panose="02020603050405020304" pitchFamily="18" charset="0"/>
              </a:rPr>
              <a:t>Вот такой «Салют Победы» у нас получился!</a:t>
            </a:r>
            <a:endParaRPr lang="ru-RU" sz="2000" dirty="0">
              <a:latin typeface="Times New Roman" panose="02020603050405020304" pitchFamily="18" charset="0"/>
              <a:cs typeface="Times New Roman" panose="02020603050405020304" pitchFamily="18" charset="0"/>
            </a:endParaRPr>
          </a:p>
          <a:p>
            <a:endParaRPr lang="ru-RU" dirty="0" smtClean="0"/>
          </a:p>
          <a:p>
            <a:endParaRPr lang="ru-RU" dirty="0"/>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0152" y="3789040"/>
            <a:ext cx="1890000" cy="2520000"/>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35896" y="3645024"/>
            <a:ext cx="1890000" cy="25200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4001" y="18000"/>
            <a:ext cx="9119999" cy="6840000"/>
          </a:xfrm>
        </p:spPr>
      </p:pic>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620688"/>
            <a:ext cx="2857500" cy="3810000"/>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5977" y="3651239"/>
            <a:ext cx="3810000" cy="2857500"/>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5276" y="404664"/>
            <a:ext cx="2857500" cy="381000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4001" y="-7284"/>
            <a:ext cx="9119999" cy="6840000"/>
          </a:xfrm>
        </p:spPr>
      </p:pic>
      <p:sp>
        <p:nvSpPr>
          <p:cNvPr id="6" name="TextBox 5"/>
          <p:cNvSpPr txBox="1"/>
          <p:nvPr/>
        </p:nvSpPr>
        <p:spPr>
          <a:xfrm>
            <a:off x="683568" y="476672"/>
            <a:ext cx="7056784" cy="4093428"/>
          </a:xfrm>
          <a:prstGeom prst="rect">
            <a:avLst/>
          </a:prstGeom>
          <a:noFill/>
        </p:spPr>
        <p:txBody>
          <a:bodyPr wrap="square" rtlCol="0">
            <a:spAutoFit/>
          </a:bodyPr>
          <a:lstStyle/>
          <a:p>
            <a:pPr algn="ctr"/>
            <a:r>
              <a:rPr lang="ru-RU" sz="2000" b="1" dirty="0" smtClean="0">
                <a:latin typeface="Times New Roman" panose="02020603050405020304" pitchFamily="18" charset="0"/>
                <a:cs typeface="Times New Roman" panose="02020603050405020304" pitchFamily="18" charset="0"/>
              </a:rPr>
              <a:t>День 6</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Пальчиковая </a:t>
            </a:r>
            <a:r>
              <a:rPr lang="ru-RU" sz="2000" dirty="0" smtClean="0">
                <a:latin typeface="Times New Roman" panose="02020603050405020304" pitchFamily="18" charset="0"/>
                <a:cs typeface="Times New Roman" panose="02020603050405020304" pitchFamily="18" charset="0"/>
              </a:rPr>
              <a:t>гимнастика «Праздничный салют»</a:t>
            </a:r>
            <a:endParaRPr lang="ru-RU" sz="2000" dirty="0" smtClean="0">
              <a:latin typeface="Times New Roman" panose="02020603050405020304" pitchFamily="18" charset="0"/>
              <a:cs typeface="Times New Roman" panose="02020603050405020304" pitchFamily="18" charset="0"/>
            </a:endParaRPr>
          </a:p>
          <a:p>
            <a:pPr algn="ct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Пышные букеты ( пальцы сжаты в кулак)</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В небе расцветают (Разгибаем пальцы)</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Словно искры света</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Лепестки сверкают (Шевелят пальчиками)</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Вспыхивают астрами</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Голубыми, красными,</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Синими, лиловыми – (сжимают и разжимают пальцы)</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Каждый раз все новыми.</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А потом рекою золотой текут (поднимают руки вверх)</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Что это такое? (шевелят пальчиками)</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Праздничный салют!  (пальчики веером)</a:t>
            </a:r>
            <a:endParaRPr lang="ru-RU"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4001" y="18000"/>
            <a:ext cx="9119999" cy="6840000"/>
          </a:xfrm>
        </p:spPr>
      </p:pic>
      <p:sp>
        <p:nvSpPr>
          <p:cNvPr id="5" name="TextBox 4"/>
          <p:cNvSpPr txBox="1"/>
          <p:nvPr/>
        </p:nvSpPr>
        <p:spPr>
          <a:xfrm>
            <a:off x="589500" y="404664"/>
            <a:ext cx="8064896" cy="2739211"/>
          </a:xfrm>
          <a:prstGeom prst="rect">
            <a:avLst/>
          </a:prstGeom>
          <a:noFill/>
        </p:spPr>
        <p:txBody>
          <a:bodyPr wrap="square" rtlCol="0">
            <a:spAutoFit/>
          </a:bodyPr>
          <a:lstStyle/>
          <a:p>
            <a:pPr algn="ctr"/>
            <a:r>
              <a:rPr lang="ru-RU" sz="2000" dirty="0" smtClean="0">
                <a:latin typeface="Times New Roman" panose="02020603050405020304" pitchFamily="18" charset="0"/>
                <a:cs typeface="Times New Roman" panose="02020603050405020304" pitchFamily="18" charset="0"/>
              </a:rPr>
              <a:t>Еще предлагалось порисовать  </a:t>
            </a:r>
            <a:r>
              <a:rPr lang="ru-RU" sz="2000" dirty="0" smtClean="0">
                <a:latin typeface="Times New Roman" panose="02020603050405020304" pitchFamily="18" charset="0"/>
                <a:cs typeface="Times New Roman" panose="02020603050405020304" pitchFamily="18" charset="0"/>
              </a:rPr>
              <a:t>с помощью </a:t>
            </a:r>
            <a:r>
              <a:rPr lang="ru-RU" sz="2000" dirty="0" smtClean="0">
                <a:latin typeface="Times New Roman" panose="02020603050405020304" pitchFamily="18" charset="0"/>
                <a:cs typeface="Times New Roman" panose="02020603050405020304" pitchFamily="18" charset="0"/>
              </a:rPr>
              <a:t>вилки «Салют».  </a:t>
            </a:r>
            <a:r>
              <a:rPr lang="ru-RU" sz="2000" dirty="0" smtClean="0">
                <a:latin typeface="Times New Roman" panose="02020603050405020304" pitchFamily="18" charset="0"/>
                <a:cs typeface="Times New Roman" panose="02020603050405020304" pitchFamily="18" charset="0"/>
              </a:rPr>
              <a:t>Нам понадобится:</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Лист бумаги, гуашь синего, красного, зеленого, желтого цветов, вилка (лучше пластиковая), влажная салфетка. Перейдя по ссылке можно посмотреть видео:</a:t>
            </a:r>
            <a:endParaRPr lang="ru-RU" sz="2000" dirty="0" smtClean="0">
              <a:latin typeface="Times New Roman" panose="02020603050405020304" pitchFamily="18" charset="0"/>
              <a:cs typeface="Times New Roman" panose="02020603050405020304" pitchFamily="18" charset="0"/>
            </a:endParaRPr>
          </a:p>
          <a:p>
            <a:r>
              <a:rPr lang="en-US" dirty="0">
                <a:hlinkClick r:id="rId2"/>
              </a:rPr>
              <a:t>https://yandex.ru/video/preview/?filmId=17570301244969500874&amp;from=tabbar&amp;parent-reqid=1597569207403332-1058348439615740195800280-production-app-host-man-web-yp-74&amp;text=</a:t>
            </a:r>
            <a:r>
              <a:rPr lang="ru-RU" dirty="0" err="1" smtClean="0">
                <a:hlinkClick r:id="rId2"/>
              </a:rPr>
              <a:t>рисование+салют+с+помощью+вилки</a:t>
            </a:r>
            <a:endParaRPr lang="ru-RU" dirty="0" smtClean="0"/>
          </a:p>
          <a:p>
            <a:endParaRPr lang="ru-RU" dirty="0"/>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3068960"/>
            <a:ext cx="2484000" cy="2484000"/>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576" y="3140968"/>
            <a:ext cx="2520000" cy="2520000"/>
          </a:xfrm>
          <a:prstGeom prst="rect">
            <a:avLst/>
          </a:prstGeom>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63888" y="3284984"/>
            <a:ext cx="2430000" cy="32400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24001" y="0"/>
            <a:ext cx="9119999" cy="6840000"/>
          </a:xfrm>
        </p:spPr>
      </p:pic>
      <p:sp>
        <p:nvSpPr>
          <p:cNvPr id="5" name="TextBox 4"/>
          <p:cNvSpPr txBox="1"/>
          <p:nvPr/>
        </p:nvSpPr>
        <p:spPr>
          <a:xfrm>
            <a:off x="971600" y="908720"/>
            <a:ext cx="7056784" cy="6063198"/>
          </a:xfrm>
          <a:prstGeom prst="rect">
            <a:avLst/>
          </a:prstGeom>
          <a:noFill/>
        </p:spPr>
        <p:txBody>
          <a:bodyPr wrap="square" rtlCol="0">
            <a:spAutoFit/>
          </a:bodyPr>
          <a:lstStyle/>
          <a:p>
            <a:pPr algn="ctr"/>
            <a:r>
              <a:rPr lang="ru-RU" sz="2000" b="1" dirty="0" smtClean="0">
                <a:latin typeface="Times New Roman" panose="02020603050405020304" pitchFamily="18" charset="0"/>
                <a:cs typeface="Times New Roman" panose="02020603050405020304" pitchFamily="18" charset="0"/>
              </a:rPr>
              <a:t>День 7.</a:t>
            </a:r>
            <a:endParaRPr lang="ru-RU" sz="2000" b="1" dirty="0" smtClean="0">
              <a:latin typeface="Times New Roman" panose="02020603050405020304" pitchFamily="18" charset="0"/>
              <a:cs typeface="Times New Roman" panose="02020603050405020304" pitchFamily="18" charset="0"/>
            </a:endParaRPr>
          </a:p>
          <a:p>
            <a:pPr algn="ctr"/>
            <a:r>
              <a:rPr lang="ru-RU" sz="2000" b="1"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В заключительный день предложила посмотреть мультфильмы на тему Великой отечественной войны:</a:t>
            </a:r>
            <a:endParaRPr lang="ru-RU" sz="2000" dirty="0" smtClean="0">
              <a:latin typeface="Times New Roman" panose="02020603050405020304" pitchFamily="18" charset="0"/>
              <a:cs typeface="Times New Roman" panose="02020603050405020304" pitchFamily="18" charset="0"/>
            </a:endParaRPr>
          </a:p>
          <a:p>
            <a:pPr algn="ctr"/>
            <a:r>
              <a:rPr lang="en-US" sz="2000" dirty="0" smtClean="0">
                <a:latin typeface="Times New Roman" panose="02020603050405020304" pitchFamily="18" charset="0"/>
                <a:cs typeface="Times New Roman" panose="02020603050405020304" pitchFamily="18" charset="0"/>
                <a:hlinkClick r:id="rId2"/>
              </a:rPr>
              <a:t>https</a:t>
            </a:r>
            <a:r>
              <a:rPr lang="en-US" sz="2000" dirty="0" smtClean="0">
                <a:latin typeface="Times New Roman" panose="02020603050405020304" pitchFamily="18" charset="0"/>
                <a:cs typeface="Times New Roman" panose="02020603050405020304" pitchFamily="18" charset="0"/>
                <a:hlinkClick r:id="rId2"/>
              </a:rPr>
              <a:t>://</a:t>
            </a:r>
            <a:r>
              <a:rPr lang="en-US" sz="2000" dirty="0" smtClean="0">
                <a:latin typeface="Times New Roman" panose="02020603050405020304" pitchFamily="18" charset="0"/>
                <a:cs typeface="Times New Roman" panose="02020603050405020304" pitchFamily="18" charset="0"/>
                <a:hlinkClick r:id="rId2"/>
              </a:rPr>
              <a:t>youtu.be/wJcwxVU17YE</a:t>
            </a:r>
            <a:r>
              <a:rPr lang="ru-RU" sz="2000" dirty="0" smtClean="0">
                <a:latin typeface="Times New Roman" panose="02020603050405020304" pitchFamily="18" charset="0"/>
                <a:cs typeface="Times New Roman" panose="02020603050405020304" pitchFamily="18" charset="0"/>
              </a:rPr>
              <a:t>  «Салют»</a:t>
            </a:r>
            <a:endParaRPr lang="ru-RU" sz="2000" dirty="0" smtClean="0">
              <a:latin typeface="Times New Roman" panose="02020603050405020304" pitchFamily="18" charset="0"/>
              <a:cs typeface="Times New Roman" panose="02020603050405020304" pitchFamily="18" charset="0"/>
            </a:endParaRPr>
          </a:p>
          <a:p>
            <a:pPr algn="ctr"/>
            <a:r>
              <a:rPr lang="en-US" sz="2000" dirty="0" smtClean="0">
                <a:latin typeface="Times New Roman" panose="02020603050405020304" pitchFamily="18" charset="0"/>
                <a:cs typeface="Times New Roman" panose="02020603050405020304" pitchFamily="18" charset="0"/>
                <a:hlinkClick r:id="rId3"/>
              </a:rPr>
              <a:t>https://</a:t>
            </a:r>
            <a:r>
              <a:rPr lang="en-US" sz="2000" dirty="0" smtClean="0">
                <a:latin typeface="Times New Roman" panose="02020603050405020304" pitchFamily="18" charset="0"/>
                <a:cs typeface="Times New Roman" panose="02020603050405020304" pitchFamily="18" charset="0"/>
                <a:hlinkClick r:id="rId3"/>
              </a:rPr>
              <a:t>youtu.be/ucAGfi006_g</a:t>
            </a:r>
            <a:r>
              <a:rPr lang="ru-RU" sz="2000" dirty="0" smtClean="0">
                <a:latin typeface="Times New Roman" panose="02020603050405020304" pitchFamily="18" charset="0"/>
                <a:cs typeface="Times New Roman" panose="02020603050405020304" pitchFamily="18" charset="0"/>
              </a:rPr>
              <a:t>  «Солдатская сказка»</a:t>
            </a:r>
            <a:endParaRPr lang="ru-RU" sz="2000" dirty="0" smtClean="0">
              <a:latin typeface="Times New Roman" panose="02020603050405020304" pitchFamily="18" charset="0"/>
              <a:cs typeface="Times New Roman" panose="02020603050405020304" pitchFamily="18" charset="0"/>
            </a:endParaRPr>
          </a:p>
          <a:p>
            <a:pPr algn="ctr"/>
            <a:r>
              <a:rPr lang="en-US" sz="2000" dirty="0" smtClean="0">
                <a:latin typeface="Times New Roman" panose="02020603050405020304" pitchFamily="18" charset="0"/>
                <a:cs typeface="Times New Roman" panose="02020603050405020304" pitchFamily="18" charset="0"/>
                <a:hlinkClick r:id="rId4"/>
              </a:rPr>
              <a:t>https://</a:t>
            </a:r>
            <a:r>
              <a:rPr lang="en-US" sz="2000" dirty="0" smtClean="0">
                <a:latin typeface="Times New Roman" panose="02020603050405020304" pitchFamily="18" charset="0"/>
                <a:cs typeface="Times New Roman" panose="02020603050405020304" pitchFamily="18" charset="0"/>
                <a:hlinkClick r:id="rId4"/>
              </a:rPr>
              <a:t>youtu.be/CoDkuAYlaog</a:t>
            </a:r>
            <a:r>
              <a:rPr lang="ru-RU" sz="2000" dirty="0" smtClean="0">
                <a:latin typeface="Times New Roman" panose="02020603050405020304" pitchFamily="18" charset="0"/>
                <a:cs typeface="Times New Roman" panose="02020603050405020304" pitchFamily="18" charset="0"/>
              </a:rPr>
              <a:t>  «Василек»</a:t>
            </a: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После просмотра рекомендовала родителям спросить ребенка: что ему запомнилось больше всего?</a:t>
            </a: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А еще предложила всем кто захочет по теме проекта изготовить какую –</a:t>
            </a:r>
            <a:r>
              <a:rPr lang="ru-RU" sz="2000" dirty="0" smtClean="0">
                <a:latin typeface="Times New Roman" panose="02020603050405020304" pitchFamily="18" charset="0"/>
                <a:cs typeface="Times New Roman" panose="02020603050405020304" pitchFamily="18" charset="0"/>
              </a:rPr>
              <a:t>нибудь</a:t>
            </a:r>
            <a:r>
              <a:rPr lang="ru-RU" sz="2000" dirty="0" smtClean="0">
                <a:latin typeface="Times New Roman" panose="02020603050405020304" pitchFamily="18" charset="0"/>
                <a:cs typeface="Times New Roman" panose="02020603050405020304" pitchFamily="18" charset="0"/>
              </a:rPr>
              <a:t> интересную подделку для группы. И вот что получилось:</a:t>
            </a:r>
            <a:endParaRPr lang="ru-RU" sz="2000" dirty="0" smtClean="0">
              <a:latin typeface="Times New Roman" panose="02020603050405020304" pitchFamily="18" charset="0"/>
              <a:cs typeface="Times New Roman" panose="02020603050405020304" pitchFamily="18" charset="0"/>
            </a:endParaRPr>
          </a:p>
          <a:p>
            <a:pPr algn="ctr"/>
            <a:endParaRPr lang="ru-RU" sz="2000" dirty="0" smtClean="0">
              <a:latin typeface="Times New Roman" panose="02020603050405020304" pitchFamily="18" charset="0"/>
              <a:cs typeface="Times New Roman" panose="02020603050405020304" pitchFamily="18" charset="0"/>
            </a:endParaRPr>
          </a:p>
          <a:p>
            <a:endParaRPr lang="ru-RU" dirty="0" smtClean="0"/>
          </a:p>
          <a:p>
            <a:endParaRPr lang="ru-RU" dirty="0" smtClean="0"/>
          </a:p>
          <a:p>
            <a:endParaRPr lang="ru-RU" dirty="0" smtClean="0"/>
          </a:p>
          <a:p>
            <a:endParaRPr lang="ru-RU" dirty="0" smtClean="0"/>
          </a:p>
          <a:p>
            <a:endParaRPr lang="ru-RU" dirty="0" smtClean="0"/>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0" y="18000"/>
            <a:ext cx="9119999" cy="6840000"/>
          </a:xfrm>
        </p:spPr>
      </p:pic>
      <p:pic>
        <p:nvPicPr>
          <p:cNvPr id="5" name="Рисунок 4" descr="IMG_20200319_160001.jpg"/>
          <p:cNvPicPr>
            <a:picLocks noChangeAspect="1"/>
          </p:cNvPicPr>
          <p:nvPr/>
        </p:nvPicPr>
        <p:blipFill>
          <a:blip r:embed="rId2" cstate="print"/>
          <a:stretch>
            <a:fillRect/>
          </a:stretch>
        </p:blipFill>
        <p:spPr>
          <a:xfrm>
            <a:off x="827584" y="620688"/>
            <a:ext cx="4369846" cy="3240000"/>
          </a:xfrm>
          <a:prstGeom prst="rect">
            <a:avLst/>
          </a:prstGeom>
        </p:spPr>
      </p:pic>
      <p:sp>
        <p:nvSpPr>
          <p:cNvPr id="6" name="TextBox 5"/>
          <p:cNvSpPr txBox="1"/>
          <p:nvPr/>
        </p:nvSpPr>
        <p:spPr>
          <a:xfrm>
            <a:off x="5508104" y="1484784"/>
            <a:ext cx="3240360" cy="523220"/>
          </a:xfrm>
          <a:prstGeom prst="rect">
            <a:avLst/>
          </a:prstGeom>
          <a:noFill/>
        </p:spPr>
        <p:txBody>
          <a:bodyPr wrap="square" rtlCol="0">
            <a:spAutoFit/>
          </a:bodyPr>
          <a:lstStyle/>
          <a:p>
            <a:r>
              <a:rPr lang="ru-RU" sz="2800" b="1" dirty="0" smtClean="0">
                <a:latin typeface="Times New Roman" panose="02020603050405020304" pitchFamily="18" charset="0"/>
                <a:cs typeface="Times New Roman" panose="02020603050405020304" pitchFamily="18" charset="0"/>
              </a:rPr>
              <a:t>Закладки «Танк»</a:t>
            </a:r>
            <a:endParaRPr lang="ru-RU" sz="2800" b="1" dirty="0">
              <a:latin typeface="Times New Roman" panose="02020603050405020304" pitchFamily="18" charset="0"/>
              <a:cs typeface="Times New Roman" panose="02020603050405020304" pitchFamily="18" charset="0"/>
            </a:endParaRPr>
          </a:p>
        </p:txBody>
      </p:sp>
      <p:pic>
        <p:nvPicPr>
          <p:cNvPr id="7" name="Рисунок 6" descr="IMG_20200319_155053.jpg"/>
          <p:cNvPicPr>
            <a:picLocks noChangeAspect="1"/>
          </p:cNvPicPr>
          <p:nvPr/>
        </p:nvPicPr>
        <p:blipFill>
          <a:blip r:embed="rId3" cstate="print"/>
          <a:stretch>
            <a:fillRect/>
          </a:stretch>
        </p:blipFill>
        <p:spPr>
          <a:xfrm rot="16403114">
            <a:off x="5274982" y="3319728"/>
            <a:ext cx="2402282" cy="32400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Объект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18000"/>
            <a:ext cx="9119999" cy="6840000"/>
          </a:xfrm>
          <a:prstGeom prst="rect">
            <a:avLst/>
          </a:prstGeom>
        </p:spPr>
      </p:pic>
      <p:pic>
        <p:nvPicPr>
          <p:cNvPr id="5" name="Рисунок 4" descr="IMG-cf8d173878d7916521ebd185e4b8f6b2-V.jpg"/>
          <p:cNvPicPr>
            <a:picLocks noChangeAspect="1"/>
          </p:cNvPicPr>
          <p:nvPr/>
        </p:nvPicPr>
        <p:blipFill>
          <a:blip r:embed="rId2" cstate="print"/>
          <a:stretch>
            <a:fillRect/>
          </a:stretch>
        </p:blipFill>
        <p:spPr>
          <a:xfrm>
            <a:off x="611560" y="764704"/>
            <a:ext cx="5632000" cy="3168000"/>
          </a:xfrm>
          <a:prstGeom prst="rect">
            <a:avLst/>
          </a:prstGeom>
        </p:spPr>
      </p:pic>
      <p:pic>
        <p:nvPicPr>
          <p:cNvPr id="6" name="Рисунок 5" descr="IMG-4510b4d064b7f7b6764dc839e6b748c3-V.jpg"/>
          <p:cNvPicPr>
            <a:picLocks noChangeAspect="1"/>
          </p:cNvPicPr>
          <p:nvPr/>
        </p:nvPicPr>
        <p:blipFill>
          <a:blip r:embed="rId3" cstate="print"/>
          <a:stretch>
            <a:fillRect/>
          </a:stretch>
        </p:blipFill>
        <p:spPr>
          <a:xfrm>
            <a:off x="4788024" y="3501008"/>
            <a:ext cx="3840000" cy="2880000"/>
          </a:xfrm>
          <a:prstGeom prst="rect">
            <a:avLst/>
          </a:prstGeom>
        </p:spPr>
      </p:pic>
      <p:sp>
        <p:nvSpPr>
          <p:cNvPr id="8" name="TextBox 7"/>
          <p:cNvSpPr txBox="1"/>
          <p:nvPr/>
        </p:nvSpPr>
        <p:spPr>
          <a:xfrm>
            <a:off x="899592" y="4437112"/>
            <a:ext cx="3312368" cy="461665"/>
          </a:xfrm>
          <a:prstGeom prst="rect">
            <a:avLst/>
          </a:prstGeom>
          <a:noFill/>
        </p:spPr>
        <p:txBody>
          <a:bodyPr wrap="square" rtlCol="0">
            <a:spAutoFit/>
          </a:bodyPr>
          <a:lstStyle/>
          <a:p>
            <a:r>
              <a:rPr lang="ru-RU" sz="2400" b="1" dirty="0" err="1" smtClean="0">
                <a:latin typeface="Times New Roman" panose="02020603050405020304" pitchFamily="18" charset="0"/>
                <a:cs typeface="Times New Roman" panose="02020603050405020304" pitchFamily="18" charset="0"/>
              </a:rPr>
              <a:t>Лепбук</a:t>
            </a:r>
            <a:r>
              <a:rPr lang="ru-RU" sz="2400" b="1" dirty="0" smtClean="0">
                <a:latin typeface="Times New Roman" panose="02020603050405020304" pitchFamily="18" charset="0"/>
                <a:cs typeface="Times New Roman" panose="02020603050405020304" pitchFamily="18" charset="0"/>
              </a:rPr>
              <a:t> «1941 – 1945»</a:t>
            </a:r>
            <a:endParaRPr lang="ru-RU" sz="24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IMG_20200129_084516 (1).jpg"/>
          <p:cNvPicPr>
            <a:picLocks noGrp="1" noChangeAspect="1"/>
          </p:cNvPicPr>
          <p:nvPr>
            <p:ph idx="1"/>
          </p:nvPr>
        </p:nvPicPr>
        <p:blipFill>
          <a:blip r:embed="rId1" cstate="print"/>
          <a:stretch>
            <a:fillRect/>
          </a:stretch>
        </p:blipFill>
        <p:spPr>
          <a:xfrm>
            <a:off x="1519876" y="1600200"/>
            <a:ext cx="6104248" cy="4525963"/>
          </a:xfrm>
        </p:spPr>
      </p:pic>
      <p:pic>
        <p:nvPicPr>
          <p:cNvPr id="4"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8000"/>
            <a:ext cx="9119999" cy="6840000"/>
          </a:xfrm>
          <a:prstGeom prst="rect">
            <a:avLst/>
          </a:prstGeom>
        </p:spPr>
      </p:pic>
      <p:pic>
        <p:nvPicPr>
          <p:cNvPr id="6" name="Рисунок 5" descr="IMG_20200129_084526 (1).jpg"/>
          <p:cNvPicPr>
            <a:picLocks noChangeAspect="1"/>
          </p:cNvPicPr>
          <p:nvPr/>
        </p:nvPicPr>
        <p:blipFill>
          <a:blip r:embed="rId3" cstate="print"/>
          <a:stretch>
            <a:fillRect/>
          </a:stretch>
        </p:blipFill>
        <p:spPr>
          <a:xfrm>
            <a:off x="395536" y="836712"/>
            <a:ext cx="4369846" cy="3240000"/>
          </a:xfrm>
          <a:prstGeom prst="rect">
            <a:avLst/>
          </a:prstGeom>
        </p:spPr>
      </p:pic>
      <p:pic>
        <p:nvPicPr>
          <p:cNvPr id="7" name="Рисунок 6" descr="IMG_20200129_084516 (1).jpg"/>
          <p:cNvPicPr>
            <a:picLocks noChangeAspect="1"/>
          </p:cNvPicPr>
          <p:nvPr/>
        </p:nvPicPr>
        <p:blipFill>
          <a:blip r:embed="rId4" cstate="print"/>
          <a:stretch>
            <a:fillRect/>
          </a:stretch>
        </p:blipFill>
        <p:spPr>
          <a:xfrm>
            <a:off x="4211960" y="3140968"/>
            <a:ext cx="4369846" cy="3240000"/>
          </a:xfrm>
          <a:prstGeom prst="rect">
            <a:avLst/>
          </a:prstGeom>
        </p:spPr>
      </p:pic>
      <p:sp>
        <p:nvSpPr>
          <p:cNvPr id="8" name="TextBox 7"/>
          <p:cNvSpPr txBox="1"/>
          <p:nvPr/>
        </p:nvSpPr>
        <p:spPr>
          <a:xfrm>
            <a:off x="4788024" y="1844824"/>
            <a:ext cx="4032448" cy="461665"/>
          </a:xfrm>
          <a:prstGeom prst="rect">
            <a:avLst/>
          </a:prstGeom>
          <a:noFill/>
        </p:spPr>
        <p:txBody>
          <a:bodyPr wrap="square" rtlCol="0">
            <a:spAutoFit/>
          </a:bodyPr>
          <a:lstStyle/>
          <a:p>
            <a:r>
              <a:rPr lang="ru-RU" sz="2400" b="1" dirty="0" smtClean="0">
                <a:latin typeface="Times New Roman" panose="02020603050405020304" pitchFamily="18" charset="0"/>
                <a:cs typeface="Times New Roman" panose="02020603050405020304" pitchFamily="18" charset="0"/>
              </a:rPr>
              <a:t>Макет «Деревянный танк»</a:t>
            </a:r>
            <a:endParaRPr lang="ru-RU" sz="24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IMG_20200307_133009.jpg"/>
          <p:cNvPicPr>
            <a:picLocks noGrp="1" noChangeAspect="1"/>
          </p:cNvPicPr>
          <p:nvPr>
            <p:ph idx="1"/>
          </p:nvPr>
        </p:nvPicPr>
        <p:blipFill>
          <a:blip r:embed="rId1" cstate="print"/>
          <a:stretch>
            <a:fillRect/>
          </a:stretch>
        </p:blipFill>
        <p:spPr>
          <a:xfrm>
            <a:off x="2894124" y="1600200"/>
            <a:ext cx="3355752" cy="4525963"/>
          </a:xfrm>
        </p:spPr>
      </p:pic>
      <p:pic>
        <p:nvPicPr>
          <p:cNvPr id="4"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8000"/>
            <a:ext cx="9119999" cy="6840000"/>
          </a:xfrm>
          <a:prstGeom prst="rect">
            <a:avLst/>
          </a:prstGeom>
        </p:spPr>
      </p:pic>
      <p:pic>
        <p:nvPicPr>
          <p:cNvPr id="6" name="Рисунок 5" descr="IMG_20200307_133009.jpg"/>
          <p:cNvPicPr>
            <a:picLocks noChangeAspect="1"/>
          </p:cNvPicPr>
          <p:nvPr/>
        </p:nvPicPr>
        <p:blipFill>
          <a:blip r:embed="rId3" cstate="print"/>
          <a:stretch>
            <a:fillRect/>
          </a:stretch>
        </p:blipFill>
        <p:spPr>
          <a:xfrm>
            <a:off x="5436096" y="620688"/>
            <a:ext cx="2936121" cy="3960000"/>
          </a:xfrm>
          <a:prstGeom prst="rect">
            <a:avLst/>
          </a:prstGeom>
        </p:spPr>
      </p:pic>
      <p:pic>
        <p:nvPicPr>
          <p:cNvPr id="7" name="Рисунок 6" descr="IMG_20200309_184703.jpg"/>
          <p:cNvPicPr>
            <a:picLocks noChangeAspect="1"/>
          </p:cNvPicPr>
          <p:nvPr/>
        </p:nvPicPr>
        <p:blipFill>
          <a:blip r:embed="rId4" cstate="print"/>
          <a:stretch>
            <a:fillRect/>
          </a:stretch>
        </p:blipFill>
        <p:spPr>
          <a:xfrm>
            <a:off x="2699792" y="2636912"/>
            <a:ext cx="2669202" cy="3600000"/>
          </a:xfrm>
          <a:prstGeom prst="rect">
            <a:avLst/>
          </a:prstGeom>
        </p:spPr>
      </p:pic>
      <p:sp>
        <p:nvSpPr>
          <p:cNvPr id="8" name="TextBox 7"/>
          <p:cNvSpPr txBox="1"/>
          <p:nvPr/>
        </p:nvSpPr>
        <p:spPr>
          <a:xfrm>
            <a:off x="755576" y="980728"/>
            <a:ext cx="4536504" cy="461665"/>
          </a:xfrm>
          <a:prstGeom prst="rect">
            <a:avLst/>
          </a:prstGeom>
          <a:noFill/>
        </p:spPr>
        <p:txBody>
          <a:bodyPr wrap="square" rtlCol="0">
            <a:spAutoFit/>
          </a:bodyPr>
          <a:lstStyle/>
          <a:p>
            <a:r>
              <a:rPr lang="ru-RU" sz="2400" b="1" dirty="0" smtClean="0">
                <a:latin typeface="Times New Roman" panose="02020603050405020304" pitchFamily="18" charset="0"/>
                <a:cs typeface="Times New Roman" panose="02020603050405020304" pitchFamily="18" charset="0"/>
              </a:rPr>
              <a:t>Открытки ко дню победы</a:t>
            </a:r>
            <a:endParaRPr lang="ru-RU" sz="24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4" descr="1594543558292.jpg"/>
          <p:cNvPicPr>
            <a:picLocks noGrp="1" noChangeAspect="1"/>
          </p:cNvPicPr>
          <p:nvPr>
            <p:ph idx="1"/>
          </p:nvPr>
        </p:nvPicPr>
        <p:blipFill>
          <a:blip r:embed="rId1" cstate="print"/>
          <a:stretch>
            <a:fillRect/>
          </a:stretch>
        </p:blipFill>
        <p:spPr>
          <a:xfrm>
            <a:off x="3643312" y="2610644"/>
            <a:ext cx="1857375" cy="2505075"/>
          </a:xfrm>
        </p:spPr>
      </p:pic>
      <p:pic>
        <p:nvPicPr>
          <p:cNvPr id="4"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8000"/>
            <a:ext cx="9119999" cy="6840000"/>
          </a:xfrm>
          <a:prstGeom prst="rect">
            <a:avLst/>
          </a:prstGeom>
        </p:spPr>
      </p:pic>
      <p:pic>
        <p:nvPicPr>
          <p:cNvPr id="6" name="Рисунок 5" descr="1594543558292.jpg"/>
          <p:cNvPicPr>
            <a:picLocks noChangeAspect="1"/>
          </p:cNvPicPr>
          <p:nvPr/>
        </p:nvPicPr>
        <p:blipFill>
          <a:blip r:embed="rId1" cstate="print"/>
          <a:stretch>
            <a:fillRect/>
          </a:stretch>
        </p:blipFill>
        <p:spPr>
          <a:xfrm>
            <a:off x="827584" y="836711"/>
            <a:ext cx="2936121" cy="3960000"/>
          </a:xfrm>
          <a:prstGeom prst="rect">
            <a:avLst/>
          </a:prstGeom>
        </p:spPr>
      </p:pic>
      <p:pic>
        <p:nvPicPr>
          <p:cNvPr id="7" name="Рисунок 6" descr="1594543558635.jpg"/>
          <p:cNvPicPr>
            <a:picLocks noChangeAspect="1"/>
          </p:cNvPicPr>
          <p:nvPr/>
        </p:nvPicPr>
        <p:blipFill>
          <a:blip r:embed="rId3" cstate="print"/>
          <a:stretch>
            <a:fillRect/>
          </a:stretch>
        </p:blipFill>
        <p:spPr>
          <a:xfrm>
            <a:off x="5148064" y="2348880"/>
            <a:ext cx="2936121" cy="3960000"/>
          </a:xfrm>
          <a:prstGeom prst="rect">
            <a:avLst/>
          </a:prstGeom>
        </p:spPr>
      </p:pic>
      <p:sp>
        <p:nvSpPr>
          <p:cNvPr id="8" name="TextBox 7"/>
          <p:cNvSpPr txBox="1"/>
          <p:nvPr/>
        </p:nvSpPr>
        <p:spPr>
          <a:xfrm>
            <a:off x="4355976" y="980728"/>
            <a:ext cx="3960440" cy="523220"/>
          </a:xfrm>
          <a:prstGeom prst="rect">
            <a:avLst/>
          </a:prstGeom>
          <a:noFill/>
        </p:spPr>
        <p:txBody>
          <a:bodyPr wrap="square" rtlCol="0">
            <a:spAutoFit/>
          </a:bodyPr>
          <a:lstStyle/>
          <a:p>
            <a:pPr algn="ctr"/>
            <a:r>
              <a:rPr lang="ru-RU" sz="2800" b="1" dirty="0" smtClean="0">
                <a:latin typeface="Times New Roman" panose="02020603050405020304" pitchFamily="18" charset="0"/>
                <a:cs typeface="Times New Roman" panose="02020603050405020304" pitchFamily="18" charset="0"/>
              </a:rPr>
              <a:t>Рисунки</a:t>
            </a:r>
            <a:endParaRPr lang="ru-RU" sz="2800" b="1"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6407</Words>
  <Application>WPS Presentation</Application>
  <PresentationFormat>Экран (4:3)</PresentationFormat>
  <Paragraphs>153</Paragraphs>
  <Slides>20</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Arial</vt:lpstr>
      <vt:lpstr>SimSun</vt:lpstr>
      <vt:lpstr>Wingdings</vt:lpstr>
      <vt:lpstr>Times New Roman</vt:lpstr>
      <vt:lpstr>Calibri</vt:lpstr>
      <vt:lpstr>Microsoft YaHei</vt:lpstr>
      <vt:lpstr>Arial Unicode MS</vt:lpstr>
      <vt:lpstr>Тема Office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днс</dc:creator>
  <cp:lastModifiedBy>днс</cp:lastModifiedBy>
  <cp:revision>32</cp:revision>
  <dcterms:created xsi:type="dcterms:W3CDTF">2020-08-15T11:16:00Z</dcterms:created>
  <dcterms:modified xsi:type="dcterms:W3CDTF">2021-12-09T15:43:28Z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B1C08FFCAADF4EB19A212E5102C84794</vt:lpwstr>
  </property>
  <property fmtid="{D5CDD505-2E9C-101B-9397-08002B2CF9AE}" pid="3" name="KSOProductBuildVer">
    <vt:lpwstr>1049-11.2.0.10382</vt:lpwstr>
  </property>
</Properties>
</file>